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8.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10.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11.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2.xml" ContentType="application/vnd.openxmlformats-officedocument.theme+xml"/>
  <Override PartName="/ppt/slideLayouts/slideLayout80.xml" ContentType="application/vnd.openxmlformats-officedocument.presentationml.slideLayout+xml"/>
  <Override PartName="/ppt/theme/theme13.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4.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6" r:id="rId2"/>
    <p:sldMasterId id="2147483681" r:id="rId3"/>
    <p:sldMasterId id="2147483686" r:id="rId4"/>
    <p:sldMasterId id="2147483701" r:id="rId5"/>
    <p:sldMasterId id="2147483705" r:id="rId6"/>
    <p:sldMasterId id="2147483674" r:id="rId7"/>
    <p:sldMasterId id="2147483976" r:id="rId8"/>
    <p:sldMasterId id="2147483989" r:id="rId9"/>
    <p:sldMasterId id="2147483994" r:id="rId10"/>
    <p:sldMasterId id="2147483999" r:id="rId11"/>
    <p:sldMasterId id="2147484013" r:id="rId12"/>
    <p:sldMasterId id="2147484018" r:id="rId13"/>
    <p:sldMasterId id="2147484020" r:id="rId14"/>
    <p:sldMasterId id="2147484033" r:id="rId15"/>
    <p:sldMasterId id="2147484036" r:id="rId16"/>
  </p:sldMasterIdLst>
  <p:notesMasterIdLst>
    <p:notesMasterId r:id="rId44"/>
  </p:notesMasterIdLst>
  <p:sldIdLst>
    <p:sldId id="2147482916" r:id="rId17"/>
    <p:sldId id="2147482777" r:id="rId18"/>
    <p:sldId id="2147482891" r:id="rId19"/>
    <p:sldId id="2147482917" r:id="rId20"/>
    <p:sldId id="560" r:id="rId21"/>
    <p:sldId id="964" r:id="rId22"/>
    <p:sldId id="966" r:id="rId23"/>
    <p:sldId id="948" r:id="rId24"/>
    <p:sldId id="954" r:id="rId25"/>
    <p:sldId id="953" r:id="rId26"/>
    <p:sldId id="956" r:id="rId27"/>
    <p:sldId id="951" r:id="rId28"/>
    <p:sldId id="958" r:id="rId29"/>
    <p:sldId id="957" r:id="rId30"/>
    <p:sldId id="943" r:id="rId31"/>
    <p:sldId id="944" r:id="rId32"/>
    <p:sldId id="945" r:id="rId33"/>
    <p:sldId id="711" r:id="rId34"/>
    <p:sldId id="939" r:id="rId35"/>
    <p:sldId id="961" r:id="rId36"/>
    <p:sldId id="962" r:id="rId37"/>
    <p:sldId id="258" r:id="rId38"/>
    <p:sldId id="259" r:id="rId39"/>
    <p:sldId id="260" r:id="rId40"/>
    <p:sldId id="261" r:id="rId41"/>
    <p:sldId id="262" r:id="rId42"/>
    <p:sldId id="967" r:id="rId4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12" userDrawn="1">
          <p15:clr>
            <a:srgbClr val="A4A3A4"/>
          </p15:clr>
        </p15:guide>
        <p15:guide id="2" pos="2880">
          <p15:clr>
            <a:srgbClr val="A4A3A4"/>
          </p15:clr>
        </p15:guide>
        <p15:guide id="3" pos="3216" userDrawn="1">
          <p15:clr>
            <a:srgbClr val="A4A3A4"/>
          </p15:clr>
        </p15:guide>
        <p15:guide id="4" pos="2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DF471C-FB01-EF95-AE3D-1A6F28753B7A}" name="Michelle Schmitt" initials="MS" userId="S::schmittm@reinvestment.com::7e596dc0-a434-4464-94a8-9cfef2349a7a" providerId="AD"/>
  <p188:author id="{43D32350-7D1C-4189-6C7A-87B6BAD2B42C}" name="Emily Dowdall" initials="ED" userId="S::dowdalle@reinvestment.com::bfeabe4e-54c8-4ba0-925f-7113bc4d85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nine Simmons" initials="JS" lastIdx="1" clrIdx="0"/>
  <p:cmAuthor id="2" name="Jacob Rosch" initials="JR" lastIdx="34" clrIdx="1"/>
  <p:cmAuthor id="3" name="Ira Goldstein" initials="IG"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98"/>
    <a:srgbClr val="B2182B"/>
    <a:srgbClr val="FEDECB"/>
    <a:srgbClr val="EF8A62"/>
    <a:srgbClr val="A3C3F0"/>
    <a:srgbClr val="6BAED6"/>
    <a:srgbClr val="FFFFC9"/>
    <a:srgbClr val="F5E380"/>
    <a:srgbClr val="6AAED6"/>
    <a:srgbClr val="3182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87" autoAdjust="0"/>
    <p:restoredTop sz="90247" autoAdjust="0"/>
  </p:normalViewPr>
  <p:slideViewPr>
    <p:cSldViewPr snapToGrid="0">
      <p:cViewPr varScale="1">
        <p:scale>
          <a:sx n="96" d="100"/>
          <a:sy n="96" d="100"/>
        </p:scale>
        <p:origin x="2064" y="84"/>
      </p:cViewPr>
      <p:guideLst>
        <p:guide orient="horz" pos="2712"/>
        <p:guide pos="2880"/>
        <p:guide pos="3216"/>
        <p:guide pos="21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presProps" Target="presProps.xml"/><Relationship Id="rId20" Type="http://schemas.openxmlformats.org/officeDocument/2006/relationships/slide" Target="slides/slide4.xml"/><Relationship Id="rId41"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167202889961338E-2"/>
          <c:y val="6.4505392076349685E-2"/>
          <c:w val="0.88538889128702125"/>
          <c:h val="0.79465646459294448"/>
        </c:manualLayout>
      </c:layout>
      <c:lineChart>
        <c:grouping val="standard"/>
        <c:varyColors val="0"/>
        <c:ser>
          <c:idx val="0"/>
          <c:order val="0"/>
          <c:spPr>
            <a:ln w="44450">
              <a:solidFill>
                <a:schemeClr val="accent1"/>
              </a:solidFill>
            </a:ln>
          </c:spPr>
          <c:marker>
            <c:symbol val="none"/>
          </c:marker>
          <c:cat>
            <c:strRef>
              <c:f>Sheet1!$A$2:$A$224</c:f>
              <c:strCache>
                <c:ptCount val="223"/>
                <c:pt idx="0">
                  <c:v>'70</c:v>
                </c:pt>
                <c:pt idx="1">
                  <c:v>1970Q2</c:v>
                </c:pt>
                <c:pt idx="2">
                  <c:v>1970Q3</c:v>
                </c:pt>
                <c:pt idx="3">
                  <c:v>1970Q4</c:v>
                </c:pt>
                <c:pt idx="4">
                  <c:v>1971Q1</c:v>
                </c:pt>
                <c:pt idx="5">
                  <c:v>1971Q2</c:v>
                </c:pt>
                <c:pt idx="6">
                  <c:v>1971Q3</c:v>
                </c:pt>
                <c:pt idx="7">
                  <c:v>1971Q4</c:v>
                </c:pt>
                <c:pt idx="8">
                  <c:v>1972Q1</c:v>
                </c:pt>
                <c:pt idx="9">
                  <c:v>1972Q2</c:v>
                </c:pt>
                <c:pt idx="10">
                  <c:v>1972Q3</c:v>
                </c:pt>
                <c:pt idx="11">
                  <c:v>1972Q4</c:v>
                </c:pt>
                <c:pt idx="12">
                  <c:v>1973Q1</c:v>
                </c:pt>
                <c:pt idx="13">
                  <c:v>1973Q2</c:v>
                </c:pt>
                <c:pt idx="14">
                  <c:v>1973Q3</c:v>
                </c:pt>
                <c:pt idx="15">
                  <c:v>1973Q4</c:v>
                </c:pt>
                <c:pt idx="16">
                  <c:v>1974Q1</c:v>
                </c:pt>
                <c:pt idx="17">
                  <c:v>1974Q2</c:v>
                </c:pt>
                <c:pt idx="18">
                  <c:v>1974Q3</c:v>
                </c:pt>
                <c:pt idx="19">
                  <c:v>1974Q4</c:v>
                </c:pt>
                <c:pt idx="20">
                  <c:v>1975Q1</c:v>
                </c:pt>
                <c:pt idx="21">
                  <c:v>1975Q2</c:v>
                </c:pt>
                <c:pt idx="22">
                  <c:v>1975Q3</c:v>
                </c:pt>
                <c:pt idx="23">
                  <c:v>1975Q4</c:v>
                </c:pt>
                <c:pt idx="24">
                  <c:v>1976Q1</c:v>
                </c:pt>
                <c:pt idx="25">
                  <c:v>1976Q2</c:v>
                </c:pt>
                <c:pt idx="26">
                  <c:v>1976Q3</c:v>
                </c:pt>
                <c:pt idx="27">
                  <c:v>1976Q4</c:v>
                </c:pt>
                <c:pt idx="28">
                  <c:v>1977Q1</c:v>
                </c:pt>
                <c:pt idx="29">
                  <c:v>1977Q2</c:v>
                </c:pt>
                <c:pt idx="30">
                  <c:v>1977Q3</c:v>
                </c:pt>
                <c:pt idx="31">
                  <c:v>1977Q4</c:v>
                </c:pt>
                <c:pt idx="32">
                  <c:v>1978Q1</c:v>
                </c:pt>
                <c:pt idx="33">
                  <c:v>1978Q2</c:v>
                </c:pt>
                <c:pt idx="34">
                  <c:v>1978Q3</c:v>
                </c:pt>
                <c:pt idx="35">
                  <c:v>1978Q4</c:v>
                </c:pt>
                <c:pt idx="36">
                  <c:v>1979Q1</c:v>
                </c:pt>
                <c:pt idx="37">
                  <c:v>1979Q2</c:v>
                </c:pt>
                <c:pt idx="38">
                  <c:v>1979Q3</c:v>
                </c:pt>
                <c:pt idx="39">
                  <c:v>1979Q4</c:v>
                </c:pt>
                <c:pt idx="40">
                  <c:v>'80</c:v>
                </c:pt>
                <c:pt idx="41">
                  <c:v>1980Q2</c:v>
                </c:pt>
                <c:pt idx="42">
                  <c:v>1980Q3</c:v>
                </c:pt>
                <c:pt idx="43">
                  <c:v>1980Q4</c:v>
                </c:pt>
                <c:pt idx="44">
                  <c:v>1981Q1</c:v>
                </c:pt>
                <c:pt idx="45">
                  <c:v>1981Q2</c:v>
                </c:pt>
                <c:pt idx="46">
                  <c:v>1981Q3</c:v>
                </c:pt>
                <c:pt idx="47">
                  <c:v>1981Q4</c:v>
                </c:pt>
                <c:pt idx="48">
                  <c:v>1982Q1</c:v>
                </c:pt>
                <c:pt idx="49">
                  <c:v>1982Q2</c:v>
                </c:pt>
                <c:pt idx="50">
                  <c:v>1982Q3</c:v>
                </c:pt>
                <c:pt idx="51">
                  <c:v>1982Q4</c:v>
                </c:pt>
                <c:pt idx="52">
                  <c:v>1983Q1</c:v>
                </c:pt>
                <c:pt idx="53">
                  <c:v>1983Q2</c:v>
                </c:pt>
                <c:pt idx="54">
                  <c:v>1983Q3</c:v>
                </c:pt>
                <c:pt idx="55">
                  <c:v>1983Q4</c:v>
                </c:pt>
                <c:pt idx="56">
                  <c:v>1984Q1</c:v>
                </c:pt>
                <c:pt idx="57">
                  <c:v>1984Q2</c:v>
                </c:pt>
                <c:pt idx="58">
                  <c:v>1984Q3</c:v>
                </c:pt>
                <c:pt idx="59">
                  <c:v>1984Q4</c:v>
                </c:pt>
                <c:pt idx="60">
                  <c:v>1985Q1</c:v>
                </c:pt>
                <c:pt idx="61">
                  <c:v>1985Q2</c:v>
                </c:pt>
                <c:pt idx="62">
                  <c:v>1985Q3</c:v>
                </c:pt>
                <c:pt idx="63">
                  <c:v>1985Q4</c:v>
                </c:pt>
                <c:pt idx="64">
                  <c:v>1986Q1</c:v>
                </c:pt>
                <c:pt idx="65">
                  <c:v>1986Q2</c:v>
                </c:pt>
                <c:pt idx="66">
                  <c:v>1986Q3</c:v>
                </c:pt>
                <c:pt idx="67">
                  <c:v>1986Q4</c:v>
                </c:pt>
                <c:pt idx="68">
                  <c:v>1987Q1</c:v>
                </c:pt>
                <c:pt idx="69">
                  <c:v>1987Q2</c:v>
                </c:pt>
                <c:pt idx="70">
                  <c:v>1987Q3</c:v>
                </c:pt>
                <c:pt idx="71">
                  <c:v>1987Q4</c:v>
                </c:pt>
                <c:pt idx="72">
                  <c:v>1988Q1</c:v>
                </c:pt>
                <c:pt idx="73">
                  <c:v>1988Q2</c:v>
                </c:pt>
                <c:pt idx="74">
                  <c:v>1988Q3</c:v>
                </c:pt>
                <c:pt idx="75">
                  <c:v>1988Q4</c:v>
                </c:pt>
                <c:pt idx="76">
                  <c:v>1989Q1</c:v>
                </c:pt>
                <c:pt idx="77">
                  <c:v>1989Q2</c:v>
                </c:pt>
                <c:pt idx="78">
                  <c:v>1989Q3</c:v>
                </c:pt>
                <c:pt idx="79">
                  <c:v>1989Q4</c:v>
                </c:pt>
                <c:pt idx="80">
                  <c:v>'90</c:v>
                </c:pt>
                <c:pt idx="81">
                  <c:v>1990Q2</c:v>
                </c:pt>
                <c:pt idx="82">
                  <c:v>1990Q3</c:v>
                </c:pt>
                <c:pt idx="83">
                  <c:v>1990Q4</c:v>
                </c:pt>
                <c:pt idx="84">
                  <c:v>1991Q1</c:v>
                </c:pt>
                <c:pt idx="85">
                  <c:v>1991Q2</c:v>
                </c:pt>
                <c:pt idx="86">
                  <c:v>1991Q3</c:v>
                </c:pt>
                <c:pt idx="87">
                  <c:v>1991Q4</c:v>
                </c:pt>
                <c:pt idx="88">
                  <c:v>1992Q1</c:v>
                </c:pt>
                <c:pt idx="89">
                  <c:v>1992Q2</c:v>
                </c:pt>
                <c:pt idx="90">
                  <c:v>1992Q3</c:v>
                </c:pt>
                <c:pt idx="91">
                  <c:v>1992Q4</c:v>
                </c:pt>
                <c:pt idx="92">
                  <c:v>1993Q1</c:v>
                </c:pt>
                <c:pt idx="93">
                  <c:v>1993Q2</c:v>
                </c:pt>
                <c:pt idx="94">
                  <c:v>1993Q3</c:v>
                </c:pt>
                <c:pt idx="95">
                  <c:v>1993Q4</c:v>
                </c:pt>
                <c:pt idx="96">
                  <c:v>1994Q1</c:v>
                </c:pt>
                <c:pt idx="97">
                  <c:v>1994Q2</c:v>
                </c:pt>
                <c:pt idx="98">
                  <c:v>1994Q3</c:v>
                </c:pt>
                <c:pt idx="99">
                  <c:v>1994Q4</c:v>
                </c:pt>
                <c:pt idx="100">
                  <c:v>1995Q1</c:v>
                </c:pt>
                <c:pt idx="101">
                  <c:v>1995Q2</c:v>
                </c:pt>
                <c:pt idx="102">
                  <c:v>1995Q3</c:v>
                </c:pt>
                <c:pt idx="103">
                  <c:v>1995Q4</c:v>
                </c:pt>
                <c:pt idx="104">
                  <c:v>1996Q1</c:v>
                </c:pt>
                <c:pt idx="105">
                  <c:v>1996Q2</c:v>
                </c:pt>
                <c:pt idx="106">
                  <c:v>1996Q3</c:v>
                </c:pt>
                <c:pt idx="107">
                  <c:v>1996Q4</c:v>
                </c:pt>
                <c:pt idx="108">
                  <c:v>1997Q1</c:v>
                </c:pt>
                <c:pt idx="109">
                  <c:v>1997Q2</c:v>
                </c:pt>
                <c:pt idx="110">
                  <c:v>1997Q3</c:v>
                </c:pt>
                <c:pt idx="111">
                  <c:v>1997Q4</c:v>
                </c:pt>
                <c:pt idx="112">
                  <c:v>1998Q1</c:v>
                </c:pt>
                <c:pt idx="113">
                  <c:v>1998Q2</c:v>
                </c:pt>
                <c:pt idx="114">
                  <c:v>1998Q3</c:v>
                </c:pt>
                <c:pt idx="115">
                  <c:v>1998Q4</c:v>
                </c:pt>
                <c:pt idx="116">
                  <c:v>1999Q1</c:v>
                </c:pt>
                <c:pt idx="117">
                  <c:v>1999Q2</c:v>
                </c:pt>
                <c:pt idx="118">
                  <c:v>1999Q3</c:v>
                </c:pt>
                <c:pt idx="119">
                  <c:v>1999Q4</c:v>
                </c:pt>
                <c:pt idx="120">
                  <c:v>'00</c:v>
                </c:pt>
                <c:pt idx="121">
                  <c:v>2000Q2</c:v>
                </c:pt>
                <c:pt idx="122">
                  <c:v>2000Q3</c:v>
                </c:pt>
                <c:pt idx="123">
                  <c:v>2000Q4</c:v>
                </c:pt>
                <c:pt idx="124">
                  <c:v>2001Q1</c:v>
                </c:pt>
                <c:pt idx="125">
                  <c:v>2001Q2</c:v>
                </c:pt>
                <c:pt idx="126">
                  <c:v>2001Q3</c:v>
                </c:pt>
                <c:pt idx="127">
                  <c:v>2001Q4</c:v>
                </c:pt>
                <c:pt idx="128">
                  <c:v>2002Q1</c:v>
                </c:pt>
                <c:pt idx="129">
                  <c:v>2002Q2</c:v>
                </c:pt>
                <c:pt idx="130">
                  <c:v>2002Q3</c:v>
                </c:pt>
                <c:pt idx="131">
                  <c:v>2002Q4</c:v>
                </c:pt>
                <c:pt idx="132">
                  <c:v>2003Q1</c:v>
                </c:pt>
                <c:pt idx="133">
                  <c:v>2003Q2</c:v>
                </c:pt>
                <c:pt idx="134">
                  <c:v>2003Q3</c:v>
                </c:pt>
                <c:pt idx="135">
                  <c:v>2003Q4</c:v>
                </c:pt>
                <c:pt idx="136">
                  <c:v>2004Q1</c:v>
                </c:pt>
                <c:pt idx="137">
                  <c:v>2004Q2</c:v>
                </c:pt>
                <c:pt idx="138">
                  <c:v>2004Q3</c:v>
                </c:pt>
                <c:pt idx="139">
                  <c:v>2004Q4</c:v>
                </c:pt>
                <c:pt idx="140">
                  <c:v>2005Q1</c:v>
                </c:pt>
                <c:pt idx="141">
                  <c:v>2005Q2</c:v>
                </c:pt>
                <c:pt idx="142">
                  <c:v>2005Q3</c:v>
                </c:pt>
                <c:pt idx="143">
                  <c:v>2005Q4</c:v>
                </c:pt>
                <c:pt idx="144">
                  <c:v>2006Q1</c:v>
                </c:pt>
                <c:pt idx="145">
                  <c:v>2006Q2</c:v>
                </c:pt>
                <c:pt idx="146">
                  <c:v>2006Q3</c:v>
                </c:pt>
                <c:pt idx="147">
                  <c:v>2006Q4</c:v>
                </c:pt>
                <c:pt idx="148">
                  <c:v>2007Q1</c:v>
                </c:pt>
                <c:pt idx="149">
                  <c:v>2007Q2</c:v>
                </c:pt>
                <c:pt idx="150">
                  <c:v>2007Q3</c:v>
                </c:pt>
                <c:pt idx="151">
                  <c:v>2007Q4</c:v>
                </c:pt>
                <c:pt idx="152">
                  <c:v>2008Q1</c:v>
                </c:pt>
                <c:pt idx="153">
                  <c:v>2008Q2</c:v>
                </c:pt>
                <c:pt idx="154">
                  <c:v>2008Q3</c:v>
                </c:pt>
                <c:pt idx="155">
                  <c:v>2008Q4</c:v>
                </c:pt>
                <c:pt idx="156">
                  <c:v>2009Q1</c:v>
                </c:pt>
                <c:pt idx="157">
                  <c:v>2009Q2</c:v>
                </c:pt>
                <c:pt idx="158">
                  <c:v>2009Q3</c:v>
                </c:pt>
                <c:pt idx="159">
                  <c:v>2009Q4</c:v>
                </c:pt>
                <c:pt idx="160">
                  <c:v>'10</c:v>
                </c:pt>
                <c:pt idx="161">
                  <c:v>2010Q2</c:v>
                </c:pt>
                <c:pt idx="162">
                  <c:v>2010Q3</c:v>
                </c:pt>
                <c:pt idx="163">
                  <c:v>2010Q4</c:v>
                </c:pt>
                <c:pt idx="164">
                  <c:v>2011Q1</c:v>
                </c:pt>
                <c:pt idx="165">
                  <c:v>2011Q2</c:v>
                </c:pt>
                <c:pt idx="166">
                  <c:v>2011Q3</c:v>
                </c:pt>
                <c:pt idx="167">
                  <c:v>2011Q4</c:v>
                </c:pt>
                <c:pt idx="168">
                  <c:v>2012Q1</c:v>
                </c:pt>
                <c:pt idx="169">
                  <c:v>2012Q2</c:v>
                </c:pt>
                <c:pt idx="170">
                  <c:v>2012Q3</c:v>
                </c:pt>
                <c:pt idx="171">
                  <c:v>2012Q4</c:v>
                </c:pt>
                <c:pt idx="172">
                  <c:v>2013Q1</c:v>
                </c:pt>
                <c:pt idx="173">
                  <c:v>2013Q2</c:v>
                </c:pt>
                <c:pt idx="174">
                  <c:v>2013Q3</c:v>
                </c:pt>
                <c:pt idx="175">
                  <c:v>2013Q4</c:v>
                </c:pt>
                <c:pt idx="176">
                  <c:v>2014Q1</c:v>
                </c:pt>
                <c:pt idx="177">
                  <c:v>2014Q2</c:v>
                </c:pt>
                <c:pt idx="178">
                  <c:v>2014Q3</c:v>
                </c:pt>
                <c:pt idx="179">
                  <c:v>2014Q4</c:v>
                </c:pt>
                <c:pt idx="180">
                  <c:v>2015Q1</c:v>
                </c:pt>
                <c:pt idx="181">
                  <c:v>2015Q2</c:v>
                </c:pt>
                <c:pt idx="182">
                  <c:v>2015Q3</c:v>
                </c:pt>
                <c:pt idx="183">
                  <c:v>2015Q4</c:v>
                </c:pt>
                <c:pt idx="184">
                  <c:v>2016Q1</c:v>
                </c:pt>
                <c:pt idx="185">
                  <c:v>2016Q2</c:v>
                </c:pt>
                <c:pt idx="186">
                  <c:v>2016Q3</c:v>
                </c:pt>
                <c:pt idx="187">
                  <c:v>2016Q4</c:v>
                </c:pt>
                <c:pt idx="188">
                  <c:v>2017Q1</c:v>
                </c:pt>
                <c:pt idx="189">
                  <c:v>2017Q2</c:v>
                </c:pt>
                <c:pt idx="190">
                  <c:v>2017Q3</c:v>
                </c:pt>
                <c:pt idx="191">
                  <c:v>2017Q4</c:v>
                </c:pt>
                <c:pt idx="192">
                  <c:v>2018Q1</c:v>
                </c:pt>
                <c:pt idx="193">
                  <c:v>2018Q2</c:v>
                </c:pt>
                <c:pt idx="194">
                  <c:v>2018Q3</c:v>
                </c:pt>
                <c:pt idx="195">
                  <c:v>2018Q4</c:v>
                </c:pt>
                <c:pt idx="196">
                  <c:v>2019Q1</c:v>
                </c:pt>
                <c:pt idx="197">
                  <c:v>2019Q2</c:v>
                </c:pt>
                <c:pt idx="198">
                  <c:v>2019Q3</c:v>
                </c:pt>
                <c:pt idx="199">
                  <c:v>2019Q4</c:v>
                </c:pt>
                <c:pt idx="200">
                  <c:v>'20</c:v>
                </c:pt>
                <c:pt idx="201">
                  <c:v>2020Q2</c:v>
                </c:pt>
                <c:pt idx="202">
                  <c:v>2020Q3</c:v>
                </c:pt>
                <c:pt idx="203">
                  <c:v>2020Q4</c:v>
                </c:pt>
                <c:pt idx="204">
                  <c:v>2021Q1</c:v>
                </c:pt>
                <c:pt idx="205">
                  <c:v>2021Q2</c:v>
                </c:pt>
                <c:pt idx="206">
                  <c:v>2021Q3</c:v>
                </c:pt>
                <c:pt idx="207">
                  <c:v>2021Q4</c:v>
                </c:pt>
                <c:pt idx="208">
                  <c:v>2022Q1</c:v>
                </c:pt>
                <c:pt idx="209">
                  <c:v>2022Q2</c:v>
                </c:pt>
                <c:pt idx="210">
                  <c:v>2022Q3</c:v>
                </c:pt>
                <c:pt idx="211">
                  <c:v>2022Q4</c:v>
                </c:pt>
                <c:pt idx="212">
                  <c:v>2023Q1</c:v>
                </c:pt>
                <c:pt idx="213">
                  <c:v>2023Q2</c:v>
                </c:pt>
                <c:pt idx="214">
                  <c:v>2023Q3</c:v>
                </c:pt>
                <c:pt idx="215">
                  <c:v>2023Q4</c:v>
                </c:pt>
                <c:pt idx="216">
                  <c:v>2024Q1</c:v>
                </c:pt>
                <c:pt idx="217">
                  <c:v>2024Q2</c:v>
                </c:pt>
                <c:pt idx="218">
                  <c:v>2024Q3</c:v>
                </c:pt>
                <c:pt idx="219">
                  <c:v>2024Q4</c:v>
                </c:pt>
                <c:pt idx="220">
                  <c:v>2025Q1</c:v>
                </c:pt>
                <c:pt idx="221">
                  <c:v>2025Q2</c:v>
                </c:pt>
                <c:pt idx="222">
                  <c:v>2025Q3</c:v>
                </c:pt>
              </c:strCache>
            </c:strRef>
          </c:cat>
          <c:val>
            <c:numRef>
              <c:f>Sheet1!$B$2:$B$224</c:f>
              <c:numCache>
                <c:formatCode>0.00</c:formatCode>
                <c:ptCount val="223"/>
                <c:pt idx="0">
                  <c:v>2.5884932786451502</c:v>
                </c:pt>
                <c:pt idx="1">
                  <c:v>2.5868854107774601</c:v>
                </c:pt>
                <c:pt idx="2">
                  <c:v>2.6012253169656501</c:v>
                </c:pt>
                <c:pt idx="3">
                  <c:v>2.6078353525779199</c:v>
                </c:pt>
                <c:pt idx="4">
                  <c:v>2.6925607621077399</c:v>
                </c:pt>
                <c:pt idx="5">
                  <c:v>2.7134720231412599</c:v>
                </c:pt>
                <c:pt idx="6">
                  <c:v>2.6982020273393199</c:v>
                </c:pt>
                <c:pt idx="7">
                  <c:v>2.7071507925058702</c:v>
                </c:pt>
                <c:pt idx="8">
                  <c:v>2.6882105869015298</c:v>
                </c:pt>
                <c:pt idx="9">
                  <c:v>2.7162914277381298</c:v>
                </c:pt>
                <c:pt idx="10">
                  <c:v>2.7103434712055599</c:v>
                </c:pt>
                <c:pt idx="11">
                  <c:v>2.70310891394745</c:v>
                </c:pt>
                <c:pt idx="12">
                  <c:v>2.7010270912751801</c:v>
                </c:pt>
                <c:pt idx="13">
                  <c:v>2.6773520483767599</c:v>
                </c:pt>
                <c:pt idx="14">
                  <c:v>2.7083020743675599</c:v>
                </c:pt>
                <c:pt idx="15">
                  <c:v>2.7310170556756801</c:v>
                </c:pt>
                <c:pt idx="16">
                  <c:v>2.7757450392986498</c:v>
                </c:pt>
                <c:pt idx="17">
                  <c:v>2.8033212876390601</c:v>
                </c:pt>
                <c:pt idx="18">
                  <c:v>2.8137065341085901</c:v>
                </c:pt>
                <c:pt idx="19">
                  <c:v>2.8320919211164401</c:v>
                </c:pt>
                <c:pt idx="20">
                  <c:v>2.8793345651002502</c:v>
                </c:pt>
                <c:pt idx="21">
                  <c:v>2.9329070488487399</c:v>
                </c:pt>
                <c:pt idx="22">
                  <c:v>2.95012635639188</c:v>
                </c:pt>
                <c:pt idx="23">
                  <c:v>2.9502750275024101</c:v>
                </c:pt>
                <c:pt idx="24">
                  <c:v>2.9120782836863999</c:v>
                </c:pt>
                <c:pt idx="25">
                  <c:v>2.9084177655806802</c:v>
                </c:pt>
                <c:pt idx="26">
                  <c:v>2.9424961963085199</c:v>
                </c:pt>
                <c:pt idx="27">
                  <c:v>2.9914210487613699</c:v>
                </c:pt>
                <c:pt idx="28">
                  <c:v>3.02182719793139</c:v>
                </c:pt>
                <c:pt idx="29">
                  <c:v>3.0665604983472701</c:v>
                </c:pt>
                <c:pt idx="30">
                  <c:v>3.0966359935964798</c:v>
                </c:pt>
                <c:pt idx="31">
                  <c:v>3.14640154927383</c:v>
                </c:pt>
                <c:pt idx="32">
                  <c:v>3.1500639227959901</c:v>
                </c:pt>
                <c:pt idx="33">
                  <c:v>3.1342273482033001</c:v>
                </c:pt>
                <c:pt idx="34">
                  <c:v>3.1423854014636698</c:v>
                </c:pt>
                <c:pt idx="35">
                  <c:v>3.2208564895138201</c:v>
                </c:pt>
                <c:pt idx="36">
                  <c:v>3.2495731143081801</c:v>
                </c:pt>
                <c:pt idx="37">
                  <c:v>3.3162815508975498</c:v>
                </c:pt>
                <c:pt idx="38">
                  <c:v>3.3246010413632701</c:v>
                </c:pt>
                <c:pt idx="39">
                  <c:v>3.29695984526633</c:v>
                </c:pt>
                <c:pt idx="40">
                  <c:v>3.3568651948319701</c:v>
                </c:pt>
                <c:pt idx="41">
                  <c:v>3.3941756257073998</c:v>
                </c:pt>
                <c:pt idx="42">
                  <c:v>3.4537223222078799</c:v>
                </c:pt>
                <c:pt idx="43">
                  <c:v>3.4535942434617501</c:v>
                </c:pt>
                <c:pt idx="44">
                  <c:v>3.4089462948956402</c:v>
                </c:pt>
                <c:pt idx="45">
                  <c:v>3.3930596988378801</c:v>
                </c:pt>
                <c:pt idx="46">
                  <c:v>3.3525127488031998</c:v>
                </c:pt>
                <c:pt idx="47">
                  <c:v>3.3383269133253601</c:v>
                </c:pt>
                <c:pt idx="48">
                  <c:v>3.2906231953910501</c:v>
                </c:pt>
                <c:pt idx="49">
                  <c:v>3.2598221884571799</c:v>
                </c:pt>
                <c:pt idx="50">
                  <c:v>3.22059582487194</c:v>
                </c:pt>
                <c:pt idx="51">
                  <c:v>3.2624639414540799</c:v>
                </c:pt>
                <c:pt idx="52">
                  <c:v>3.22718918106685</c:v>
                </c:pt>
                <c:pt idx="53">
                  <c:v>3.2224740011098101</c:v>
                </c:pt>
                <c:pt idx="54">
                  <c:v>3.2579474548589702</c:v>
                </c:pt>
                <c:pt idx="55">
                  <c:v>3.2486398165376902</c:v>
                </c:pt>
                <c:pt idx="56">
                  <c:v>3.1687762221962399</c:v>
                </c:pt>
                <c:pt idx="57">
                  <c:v>3.12131529630107</c:v>
                </c:pt>
                <c:pt idx="58">
                  <c:v>3.0981739328510001</c:v>
                </c:pt>
                <c:pt idx="59">
                  <c:v>3.09456741405101</c:v>
                </c:pt>
                <c:pt idx="60">
                  <c:v>3.0806884029553401</c:v>
                </c:pt>
                <c:pt idx="61">
                  <c:v>3.0683819739111202</c:v>
                </c:pt>
                <c:pt idx="62">
                  <c:v>3.0942920697554799</c:v>
                </c:pt>
                <c:pt idx="63">
                  <c:v>3.0872166661529699</c:v>
                </c:pt>
                <c:pt idx="64">
                  <c:v>3.0882719353364498</c:v>
                </c:pt>
                <c:pt idx="65">
                  <c:v>3.1534521309790602</c:v>
                </c:pt>
                <c:pt idx="66">
                  <c:v>3.08019853644383</c:v>
                </c:pt>
                <c:pt idx="67">
                  <c:v>3.1194494829505999</c:v>
                </c:pt>
                <c:pt idx="68">
                  <c:v>3.1814103892408401</c:v>
                </c:pt>
                <c:pt idx="69">
                  <c:v>3.1522396167375799</c:v>
                </c:pt>
                <c:pt idx="70">
                  <c:v>3.16332693892313</c:v>
                </c:pt>
                <c:pt idx="71">
                  <c:v>3.16392430276766</c:v>
                </c:pt>
                <c:pt idx="72">
                  <c:v>3.2034928408366001</c:v>
                </c:pt>
                <c:pt idx="73">
                  <c:v>3.1450497164198299</c:v>
                </c:pt>
                <c:pt idx="74">
                  <c:v>3.1402590192825799</c:v>
                </c:pt>
                <c:pt idx="75">
                  <c:v>3.1295842511281999</c:v>
                </c:pt>
                <c:pt idx="76">
                  <c:v>3.1229154655114799</c:v>
                </c:pt>
                <c:pt idx="77">
                  <c:v>3.10166182652135</c:v>
                </c:pt>
                <c:pt idx="78">
                  <c:v>3.1346426967314698</c:v>
                </c:pt>
                <c:pt idx="79">
                  <c:v>3.1932101906581698</c:v>
                </c:pt>
                <c:pt idx="80">
                  <c:v>3.1434676506315502</c:v>
                </c:pt>
                <c:pt idx="81">
                  <c:v>3.13878675073255</c:v>
                </c:pt>
                <c:pt idx="82">
                  <c:v>3.1031338468466498</c:v>
                </c:pt>
                <c:pt idx="83">
                  <c:v>3.0710286130620901</c:v>
                </c:pt>
                <c:pt idx="84">
                  <c:v>3.1441276798484701</c:v>
                </c:pt>
                <c:pt idx="85">
                  <c:v>3.2686417277531898</c:v>
                </c:pt>
                <c:pt idx="86">
                  <c:v>3.3075204741895701</c:v>
                </c:pt>
                <c:pt idx="87">
                  <c:v>3.3341866343948698</c:v>
                </c:pt>
                <c:pt idx="88">
                  <c:v>3.3165789637556098</c:v>
                </c:pt>
                <c:pt idx="89">
                  <c:v>3.2955886479557202</c:v>
                </c:pt>
                <c:pt idx="90">
                  <c:v>3.2669278723095498</c:v>
                </c:pt>
                <c:pt idx="91">
                  <c:v>3.3520084340522098</c:v>
                </c:pt>
                <c:pt idx="92">
                  <c:v>3.2898376421689099</c:v>
                </c:pt>
                <c:pt idx="93">
                  <c:v>3.34065640380026</c:v>
                </c:pt>
                <c:pt idx="94">
                  <c:v>3.3534432197226001</c:v>
                </c:pt>
                <c:pt idx="95">
                  <c:v>3.3952003409084899</c:v>
                </c:pt>
                <c:pt idx="96">
                  <c:v>3.41210463901001</c:v>
                </c:pt>
                <c:pt idx="97">
                  <c:v>3.4055194590041</c:v>
                </c:pt>
                <c:pt idx="98">
                  <c:v>3.3639003760286701</c:v>
                </c:pt>
                <c:pt idx="99">
                  <c:v>3.3239225044831402</c:v>
                </c:pt>
                <c:pt idx="100">
                  <c:v>3.2576625914926902</c:v>
                </c:pt>
                <c:pt idx="101">
                  <c:v>3.23907067840346</c:v>
                </c:pt>
                <c:pt idx="102">
                  <c:v>3.3196514950514802</c:v>
                </c:pt>
                <c:pt idx="103">
                  <c:v>3.3240504091782199</c:v>
                </c:pt>
                <c:pt idx="104">
                  <c:v>3.3495791920621598</c:v>
                </c:pt>
                <c:pt idx="105">
                  <c:v>3.3399317452245398</c:v>
                </c:pt>
                <c:pt idx="106">
                  <c:v>3.2992150289965698</c:v>
                </c:pt>
                <c:pt idx="107">
                  <c:v>3.3020707619585599</c:v>
                </c:pt>
                <c:pt idx="108">
                  <c:v>3.3327678357454702</c:v>
                </c:pt>
                <c:pt idx="109">
                  <c:v>3.3411746197302299</c:v>
                </c:pt>
                <c:pt idx="110">
                  <c:v>3.3517676705977499</c:v>
                </c:pt>
                <c:pt idx="111">
                  <c:v>3.3692256899848401</c:v>
                </c:pt>
                <c:pt idx="112">
                  <c:v>3.37820234804876</c:v>
                </c:pt>
                <c:pt idx="113">
                  <c:v>3.3770984625559501</c:v>
                </c:pt>
                <c:pt idx="114">
                  <c:v>3.3457572927828201</c:v>
                </c:pt>
                <c:pt idx="115">
                  <c:v>3.3457166432798902</c:v>
                </c:pt>
                <c:pt idx="116">
                  <c:v>3.33141710363972</c:v>
                </c:pt>
                <c:pt idx="117">
                  <c:v>3.31111785367685</c:v>
                </c:pt>
                <c:pt idx="118">
                  <c:v>3.3314787460314101</c:v>
                </c:pt>
                <c:pt idx="119">
                  <c:v>3.38458978616123</c:v>
                </c:pt>
                <c:pt idx="120">
                  <c:v>3.4116895286556099</c:v>
                </c:pt>
                <c:pt idx="121">
                  <c:v>3.4163654188116399</c:v>
                </c:pt>
                <c:pt idx="122">
                  <c:v>3.4767400691341899</c:v>
                </c:pt>
                <c:pt idx="123">
                  <c:v>3.4848029603925998</c:v>
                </c:pt>
                <c:pt idx="124">
                  <c:v>3.5039118047025899</c:v>
                </c:pt>
                <c:pt idx="125">
                  <c:v>3.5956273129521299</c:v>
                </c:pt>
                <c:pt idx="126">
                  <c:v>3.6616838890758401</c:v>
                </c:pt>
                <c:pt idx="127">
                  <c:v>3.7084530362272101</c:v>
                </c:pt>
                <c:pt idx="128">
                  <c:v>3.7840214907880898</c:v>
                </c:pt>
                <c:pt idx="129">
                  <c:v>3.8236283207035799</c:v>
                </c:pt>
                <c:pt idx="130">
                  <c:v>3.85493427917373</c:v>
                </c:pt>
                <c:pt idx="131">
                  <c:v>3.9735267074475802</c:v>
                </c:pt>
                <c:pt idx="132">
                  <c:v>4.0382115161073902</c:v>
                </c:pt>
                <c:pt idx="133">
                  <c:v>4.0306203635182998</c:v>
                </c:pt>
                <c:pt idx="134">
                  <c:v>4.1282405904495301</c:v>
                </c:pt>
                <c:pt idx="135">
                  <c:v>4.1721059840686303</c:v>
                </c:pt>
                <c:pt idx="136">
                  <c:v>4.2493546239598796</c:v>
                </c:pt>
                <c:pt idx="137">
                  <c:v>4.2892254314845202</c:v>
                </c:pt>
                <c:pt idx="138">
                  <c:v>4.3245802569956702</c:v>
                </c:pt>
                <c:pt idx="139">
                  <c:v>4.3905581770052002</c:v>
                </c:pt>
                <c:pt idx="140">
                  <c:v>4.4890415360069698</c:v>
                </c:pt>
                <c:pt idx="141">
                  <c:v>4.68640766304717</c:v>
                </c:pt>
                <c:pt idx="142">
                  <c:v>4.7932736307947996</c:v>
                </c:pt>
                <c:pt idx="143">
                  <c:v>4.8292118174072796</c:v>
                </c:pt>
                <c:pt idx="144">
                  <c:v>4.7204621243869997</c:v>
                </c:pt>
                <c:pt idx="145">
                  <c:v>4.6387538941254203</c:v>
                </c:pt>
                <c:pt idx="146">
                  <c:v>4.5068531165838799</c:v>
                </c:pt>
                <c:pt idx="147">
                  <c:v>4.4609310690426396</c:v>
                </c:pt>
                <c:pt idx="148">
                  <c:v>4.4244985892746804</c:v>
                </c:pt>
                <c:pt idx="149">
                  <c:v>4.3453826506099604</c:v>
                </c:pt>
                <c:pt idx="150">
                  <c:v>4.2036786526320196</c:v>
                </c:pt>
                <c:pt idx="151">
                  <c:v>4.0235121069128299</c:v>
                </c:pt>
                <c:pt idx="152">
                  <c:v>4.02279799042251</c:v>
                </c:pt>
                <c:pt idx="153">
                  <c:v>3.8612593564718898</c:v>
                </c:pt>
                <c:pt idx="154">
                  <c:v>3.6920867843016301</c:v>
                </c:pt>
                <c:pt idx="155">
                  <c:v>3.4863086271553501</c:v>
                </c:pt>
                <c:pt idx="156">
                  <c:v>3.4535070696421899</c:v>
                </c:pt>
                <c:pt idx="157">
                  <c:v>3.36397340006326</c:v>
                </c:pt>
                <c:pt idx="158">
                  <c:v>3.4581045430228898</c:v>
                </c:pt>
                <c:pt idx="159">
                  <c:v>3.47005099570924</c:v>
                </c:pt>
                <c:pt idx="160">
                  <c:v>3.5307988953035698</c:v>
                </c:pt>
                <c:pt idx="161">
                  <c:v>3.44158081596591</c:v>
                </c:pt>
                <c:pt idx="162">
                  <c:v>3.4108521775325</c:v>
                </c:pt>
                <c:pt idx="163">
                  <c:v>3.4285156557808398</c:v>
                </c:pt>
                <c:pt idx="164">
                  <c:v>3.3305714528036701</c:v>
                </c:pt>
                <c:pt idx="165">
                  <c:v>3.2651538891265202</c:v>
                </c:pt>
                <c:pt idx="166">
                  <c:v>3.2294227368255699</c:v>
                </c:pt>
                <c:pt idx="167">
                  <c:v>3.2430677813980999</c:v>
                </c:pt>
                <c:pt idx="168">
                  <c:v>3.2943959795394999</c:v>
                </c:pt>
                <c:pt idx="169">
                  <c:v>3.45235334213982</c:v>
                </c:pt>
                <c:pt idx="170">
                  <c:v>3.4588076033608002</c:v>
                </c:pt>
                <c:pt idx="171">
                  <c:v>3.46941030750672</c:v>
                </c:pt>
                <c:pt idx="172">
                  <c:v>3.56567275160491</c:v>
                </c:pt>
                <c:pt idx="173">
                  <c:v>3.7410848878225602</c:v>
                </c:pt>
                <c:pt idx="174">
                  <c:v>3.84854423876798</c:v>
                </c:pt>
                <c:pt idx="175">
                  <c:v>3.82980530792342</c:v>
                </c:pt>
                <c:pt idx="176">
                  <c:v>3.8175311877226399</c:v>
                </c:pt>
                <c:pt idx="177">
                  <c:v>3.8295481256653399</c:v>
                </c:pt>
                <c:pt idx="178">
                  <c:v>3.8992835498397</c:v>
                </c:pt>
                <c:pt idx="179">
                  <c:v>3.89100195887755</c:v>
                </c:pt>
                <c:pt idx="180">
                  <c:v>3.8834546784948101</c:v>
                </c:pt>
                <c:pt idx="181">
                  <c:v>3.9841168896086101</c:v>
                </c:pt>
                <c:pt idx="182">
                  <c:v>3.9940219395447398</c:v>
                </c:pt>
                <c:pt idx="183">
                  <c:v>4.0053866255277804</c:v>
                </c:pt>
                <c:pt idx="184">
                  <c:v>3.97626925665636</c:v>
                </c:pt>
                <c:pt idx="185">
                  <c:v>4.0723288540294202</c:v>
                </c:pt>
                <c:pt idx="186">
                  <c:v>4.07883578770591</c:v>
                </c:pt>
                <c:pt idx="187">
                  <c:v>4.08632084887281</c:v>
                </c:pt>
                <c:pt idx="188">
                  <c:v>4.0650498831080402</c:v>
                </c:pt>
                <c:pt idx="189">
                  <c:v>4.1025336871337501</c:v>
                </c:pt>
                <c:pt idx="190">
                  <c:v>4.0997604499432896</c:v>
                </c:pt>
                <c:pt idx="191">
                  <c:v>4.1363937746419301</c:v>
                </c:pt>
                <c:pt idx="192">
                  <c:v>4.1647597577514697</c:v>
                </c:pt>
                <c:pt idx="193">
                  <c:v>4.2392081754681703</c:v>
                </c:pt>
                <c:pt idx="194">
                  <c:v>4.1965221036306</c:v>
                </c:pt>
                <c:pt idx="195">
                  <c:v>4.1533019171805101</c:v>
                </c:pt>
                <c:pt idx="196">
                  <c:v>4.0970844714190404</c:v>
                </c:pt>
                <c:pt idx="197">
                  <c:v>4.1158567023458499</c:v>
                </c:pt>
                <c:pt idx="198">
                  <c:v>4.1233232808596298</c:v>
                </c:pt>
                <c:pt idx="199">
                  <c:v>4.2391331258962701</c:v>
                </c:pt>
                <c:pt idx="200">
                  <c:v>4.3249389672025904</c:v>
                </c:pt>
                <c:pt idx="201">
                  <c:v>4.1774603806067798</c:v>
                </c:pt>
                <c:pt idx="202">
                  <c:v>4.5044004373729303</c:v>
                </c:pt>
                <c:pt idx="203">
                  <c:v>4.7402772389959198</c:v>
                </c:pt>
                <c:pt idx="204">
                  <c:v>4.8577651713603904</c:v>
                </c:pt>
                <c:pt idx="205">
                  <c:v>5.0800944384787998</c:v>
                </c:pt>
                <c:pt idx="206">
                  <c:v>5.1022861689730297</c:v>
                </c:pt>
                <c:pt idx="207">
                  <c:v>5.2622902494643897</c:v>
                </c:pt>
                <c:pt idx="208">
                  <c:v>5.3313640852252204</c:v>
                </c:pt>
                <c:pt idx="209">
                  <c:v>5.3477267513940001</c:v>
                </c:pt>
                <c:pt idx="210">
                  <c:v>5.1363358535386698</c:v>
                </c:pt>
                <c:pt idx="211">
                  <c:v>5.0712896536808696</c:v>
                </c:pt>
                <c:pt idx="212">
                  <c:v>5.0190013071153601</c:v>
                </c:pt>
                <c:pt idx="213">
                  <c:v>5.0270681700620301</c:v>
                </c:pt>
                <c:pt idx="214">
                  <c:v>5.0985580607619401</c:v>
                </c:pt>
                <c:pt idx="215">
                  <c:v>5.05638117802979</c:v>
                </c:pt>
                <c:pt idx="216">
                  <c:v>5.0468071978156299</c:v>
                </c:pt>
                <c:pt idx="217">
                  <c:v>5.0328403849453602</c:v>
                </c:pt>
                <c:pt idx="218">
                  <c:v>4.99386906132953</c:v>
                </c:pt>
                <c:pt idx="219">
                  <c:v>5.0424302603457001</c:v>
                </c:pt>
                <c:pt idx="220">
                  <c:v>4.99494143347437</c:v>
                </c:pt>
                <c:pt idx="221">
                  <c:v>4.8988730554370097</c:v>
                </c:pt>
                <c:pt idx="222">
                  <c:v>4.8963860329299003</c:v>
                </c:pt>
              </c:numCache>
            </c:numRef>
          </c:val>
          <c:smooth val="0"/>
          <c:extLst>
            <c:ext xmlns:c16="http://schemas.microsoft.com/office/drawing/2014/chart" uri="{C3380CC4-5D6E-409C-BE32-E72D297353CC}">
              <c16:uniqueId val="{00000000-291A-42BE-BF3D-7111F318DDA7}"/>
            </c:ext>
          </c:extLst>
        </c:ser>
        <c:dLbls>
          <c:showLegendKey val="0"/>
          <c:showVal val="0"/>
          <c:showCatName val="0"/>
          <c:showSerName val="0"/>
          <c:showPercent val="0"/>
          <c:showBubbleSize val="0"/>
        </c:dLbls>
        <c:smooth val="0"/>
        <c:axId val="190459088"/>
        <c:axId val="190459648"/>
      </c:lineChart>
      <c:catAx>
        <c:axId val="190459088"/>
        <c:scaling>
          <c:orientation val="minMax"/>
        </c:scaling>
        <c:delete val="0"/>
        <c:axPos val="b"/>
        <c:numFmt formatCode="yy" sourceLinked="0"/>
        <c:majorTickMark val="cross"/>
        <c:minorTickMark val="none"/>
        <c:tickLblPos val="low"/>
        <c:spPr>
          <a:ln w="12735">
            <a:noFill/>
            <a:prstDash val="solid"/>
          </a:ln>
        </c:spPr>
        <c:txPr>
          <a:bodyPr rot="0" vert="horz"/>
          <a:lstStyle/>
          <a:p>
            <a:pPr>
              <a:defRPr sz="1500">
                <a:solidFill>
                  <a:schemeClr val="tx1"/>
                </a:solidFill>
              </a:defRPr>
            </a:pPr>
            <a:endParaRPr lang="en-US"/>
          </a:p>
        </c:txPr>
        <c:crossAx val="190459648"/>
        <c:crossesAt val="-60"/>
        <c:auto val="0"/>
        <c:lblAlgn val="ctr"/>
        <c:lblOffset val="100"/>
        <c:tickLblSkip val="40"/>
        <c:tickMarkSkip val="1"/>
        <c:noMultiLvlLbl val="1"/>
      </c:catAx>
      <c:valAx>
        <c:axId val="190459648"/>
        <c:scaling>
          <c:orientation val="minMax"/>
          <c:max val="6"/>
          <c:min val="2.5"/>
        </c:scaling>
        <c:delete val="0"/>
        <c:axPos val="l"/>
        <c:majorGridlines>
          <c:spPr>
            <a:ln w="9525">
              <a:solidFill>
                <a:srgbClr val="E3E3E3"/>
              </a:solidFill>
            </a:ln>
          </c:spPr>
        </c:majorGridlines>
        <c:numFmt formatCode="#,##0.0" sourceLinked="0"/>
        <c:majorTickMark val="cross"/>
        <c:minorTickMark val="none"/>
        <c:tickLblPos val="nextTo"/>
        <c:spPr>
          <a:ln w="12735">
            <a:noFill/>
            <a:prstDash val="solid"/>
          </a:ln>
        </c:spPr>
        <c:txPr>
          <a:bodyPr rot="0" vert="horz"/>
          <a:lstStyle/>
          <a:p>
            <a:pPr>
              <a:defRPr sz="1500">
                <a:solidFill>
                  <a:schemeClr val="tx1"/>
                </a:solidFill>
              </a:defRPr>
            </a:pPr>
            <a:endParaRPr lang="en-US"/>
          </a:p>
        </c:txPr>
        <c:crossAx val="190459088"/>
        <c:crossesAt val="1"/>
        <c:crossBetween val="between"/>
        <c:majorUnit val="0.5"/>
      </c:valAx>
      <c:spPr>
        <a:solidFill>
          <a:srgbClr val="FFFFFF"/>
        </a:solidFill>
        <a:ln w="12735">
          <a:noFill/>
          <a:prstDash val="solid"/>
        </a:ln>
      </c:spPr>
    </c:plotArea>
    <c:plotVisOnly val="1"/>
    <c:dispBlanksAs val="gap"/>
    <c:showDLblsOverMax val="0"/>
  </c:chart>
  <c:spPr>
    <a:noFill/>
    <a:ln>
      <a:noFill/>
    </a:ln>
  </c:spPr>
  <c:txPr>
    <a:bodyPr/>
    <a:lstStyle/>
    <a:p>
      <a:pPr>
        <a:defRPr sz="1600" b="0" i="0" u="none" strike="noStrike" baseline="0">
          <a:solidFill>
            <a:schemeClr val="bg2"/>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167202889961338E-2"/>
          <c:y val="6.4505392076349685E-2"/>
          <c:w val="0.88538889128702125"/>
          <c:h val="0.79465646459294448"/>
        </c:manualLayout>
      </c:layout>
      <c:lineChart>
        <c:grouping val="standard"/>
        <c:varyColors val="0"/>
        <c:ser>
          <c:idx val="0"/>
          <c:order val="0"/>
          <c:tx>
            <c:strRef>
              <c:f>Sheet1!$B$1</c:f>
              <c:strCache>
                <c:ptCount val="1"/>
                <c:pt idx="0">
                  <c:v>Fixed mortgage rate</c:v>
                </c:pt>
              </c:strCache>
            </c:strRef>
          </c:tx>
          <c:spPr>
            <a:ln w="44450">
              <a:solidFill>
                <a:schemeClr val="accent1"/>
              </a:solidFill>
            </a:ln>
          </c:spPr>
          <c:marker>
            <c:symbol val="none"/>
          </c:marker>
          <c:cat>
            <c:strRef>
              <c:f>Sheet1!$A$2:$A$152</c:f>
              <c:strCache>
                <c:ptCount val="151"/>
                <c:pt idx="0">
                  <c:v>'14</c:v>
                </c:pt>
                <c:pt idx="1">
                  <c:v>Feb-14</c:v>
                </c:pt>
                <c:pt idx="2">
                  <c:v>Mar-14</c:v>
                </c:pt>
                <c:pt idx="3">
                  <c:v>Apr-14</c:v>
                </c:pt>
                <c:pt idx="4">
                  <c:v>May-14</c:v>
                </c:pt>
                <c:pt idx="5">
                  <c:v>Jun-14</c:v>
                </c:pt>
                <c:pt idx="6">
                  <c:v>Jul-14</c:v>
                </c:pt>
                <c:pt idx="7">
                  <c:v>Aug-14</c:v>
                </c:pt>
                <c:pt idx="8">
                  <c:v>Sep-14</c:v>
                </c:pt>
                <c:pt idx="9">
                  <c:v>Oct-14</c:v>
                </c:pt>
                <c:pt idx="10">
                  <c:v>Nov-14</c:v>
                </c:pt>
                <c:pt idx="11">
                  <c:v>Dec-14</c:v>
                </c:pt>
                <c:pt idx="12">
                  <c:v>'15</c:v>
                </c:pt>
                <c:pt idx="13">
                  <c:v>Feb-15</c:v>
                </c:pt>
                <c:pt idx="14">
                  <c:v>Mar-15</c:v>
                </c:pt>
                <c:pt idx="15">
                  <c:v>Apr-15</c:v>
                </c:pt>
                <c:pt idx="16">
                  <c:v>May-15</c:v>
                </c:pt>
                <c:pt idx="17">
                  <c:v>Jun-15</c:v>
                </c:pt>
                <c:pt idx="18">
                  <c:v>Jul-15</c:v>
                </c:pt>
                <c:pt idx="19">
                  <c:v>Aug-15</c:v>
                </c:pt>
                <c:pt idx="20">
                  <c:v>Sep-15</c:v>
                </c:pt>
                <c:pt idx="21">
                  <c:v>Oct-15</c:v>
                </c:pt>
                <c:pt idx="22">
                  <c:v>Nov-15</c:v>
                </c:pt>
                <c:pt idx="23">
                  <c:v>Dec-15</c:v>
                </c:pt>
                <c:pt idx="24">
                  <c:v>'16</c:v>
                </c:pt>
                <c:pt idx="25">
                  <c:v>Feb-16</c:v>
                </c:pt>
                <c:pt idx="26">
                  <c:v>Mar-16</c:v>
                </c:pt>
                <c:pt idx="27">
                  <c:v>Apr-16</c:v>
                </c:pt>
                <c:pt idx="28">
                  <c:v>May-16</c:v>
                </c:pt>
                <c:pt idx="29">
                  <c:v>Jun-16</c:v>
                </c:pt>
                <c:pt idx="30">
                  <c:v>Jul-16</c:v>
                </c:pt>
                <c:pt idx="31">
                  <c:v>Aug-16</c:v>
                </c:pt>
                <c:pt idx="32">
                  <c:v>Sep-16</c:v>
                </c:pt>
                <c:pt idx="33">
                  <c:v>Oct-16</c:v>
                </c:pt>
                <c:pt idx="34">
                  <c:v>Nov-16</c:v>
                </c:pt>
                <c:pt idx="35">
                  <c:v>Dec-16</c:v>
                </c:pt>
                <c:pt idx="36">
                  <c:v>'17</c:v>
                </c:pt>
                <c:pt idx="37">
                  <c:v>Feb-17</c:v>
                </c:pt>
                <c:pt idx="38">
                  <c:v>Mar-17</c:v>
                </c:pt>
                <c:pt idx="39">
                  <c:v>Apr-17</c:v>
                </c:pt>
                <c:pt idx="40">
                  <c:v>May-17</c:v>
                </c:pt>
                <c:pt idx="41">
                  <c:v>Jun-17</c:v>
                </c:pt>
                <c:pt idx="42">
                  <c:v>Jul-17</c:v>
                </c:pt>
                <c:pt idx="43">
                  <c:v>Aug-17</c:v>
                </c:pt>
                <c:pt idx="44">
                  <c:v>Sep-17</c:v>
                </c:pt>
                <c:pt idx="45">
                  <c:v>Oct-17</c:v>
                </c:pt>
                <c:pt idx="46">
                  <c:v>Nov-17</c:v>
                </c:pt>
                <c:pt idx="47">
                  <c:v>Dec-17</c:v>
                </c:pt>
                <c:pt idx="48">
                  <c:v>'18</c:v>
                </c:pt>
                <c:pt idx="49">
                  <c:v>Feb-18</c:v>
                </c:pt>
                <c:pt idx="50">
                  <c:v>Mar-18</c:v>
                </c:pt>
                <c:pt idx="51">
                  <c:v>Apr-18</c:v>
                </c:pt>
                <c:pt idx="52">
                  <c:v>May-18</c:v>
                </c:pt>
                <c:pt idx="53">
                  <c:v>Jun-18</c:v>
                </c:pt>
                <c:pt idx="54">
                  <c:v>Jul-18</c:v>
                </c:pt>
                <c:pt idx="55">
                  <c:v>Aug-18</c:v>
                </c:pt>
                <c:pt idx="56">
                  <c:v>Sep-18</c:v>
                </c:pt>
                <c:pt idx="57">
                  <c:v>Oct-18</c:v>
                </c:pt>
                <c:pt idx="58">
                  <c:v>Nov-18</c:v>
                </c:pt>
                <c:pt idx="59">
                  <c:v>Dec-18</c:v>
                </c:pt>
                <c:pt idx="60">
                  <c:v>'19</c:v>
                </c:pt>
                <c:pt idx="61">
                  <c:v>Feb-19</c:v>
                </c:pt>
                <c:pt idx="62">
                  <c:v>Mar-19</c:v>
                </c:pt>
                <c:pt idx="63">
                  <c:v>Apr-19</c:v>
                </c:pt>
                <c:pt idx="64">
                  <c:v>May-19</c:v>
                </c:pt>
                <c:pt idx="65">
                  <c:v>Jun-19</c:v>
                </c:pt>
                <c:pt idx="66">
                  <c:v>Jul-19</c:v>
                </c:pt>
                <c:pt idx="67">
                  <c:v>Aug-19</c:v>
                </c:pt>
                <c:pt idx="68">
                  <c:v>Sep-19</c:v>
                </c:pt>
                <c:pt idx="69">
                  <c:v>Oct-19</c:v>
                </c:pt>
                <c:pt idx="70">
                  <c:v>Nov-19</c:v>
                </c:pt>
                <c:pt idx="71">
                  <c:v>Dec-19</c:v>
                </c:pt>
                <c:pt idx="72">
                  <c:v>'20</c:v>
                </c:pt>
                <c:pt idx="73">
                  <c:v>Feb-20</c:v>
                </c:pt>
                <c:pt idx="74">
                  <c:v>Mar-20</c:v>
                </c:pt>
                <c:pt idx="75">
                  <c:v>Apr-20</c:v>
                </c:pt>
                <c:pt idx="76">
                  <c:v>May-20</c:v>
                </c:pt>
                <c:pt idx="77">
                  <c:v>Jun-20</c:v>
                </c:pt>
                <c:pt idx="78">
                  <c:v>Jul-20</c:v>
                </c:pt>
                <c:pt idx="79">
                  <c:v>Aug-20</c:v>
                </c:pt>
                <c:pt idx="80">
                  <c:v>Sep-20</c:v>
                </c:pt>
                <c:pt idx="81">
                  <c:v>Oct-20</c:v>
                </c:pt>
                <c:pt idx="82">
                  <c:v>Nov-20</c:v>
                </c:pt>
                <c:pt idx="83">
                  <c:v>Dec-20</c:v>
                </c:pt>
                <c:pt idx="84">
                  <c:v>'21</c:v>
                </c:pt>
                <c:pt idx="85">
                  <c:v>Feb-21</c:v>
                </c:pt>
                <c:pt idx="86">
                  <c:v>Mar-21</c:v>
                </c:pt>
                <c:pt idx="87">
                  <c:v>Apr-21</c:v>
                </c:pt>
                <c:pt idx="88">
                  <c:v>May-21</c:v>
                </c:pt>
                <c:pt idx="89">
                  <c:v>Jun-21</c:v>
                </c:pt>
                <c:pt idx="90">
                  <c:v>Jul-21</c:v>
                </c:pt>
                <c:pt idx="91">
                  <c:v>Aug-21</c:v>
                </c:pt>
                <c:pt idx="92">
                  <c:v>Sep-21</c:v>
                </c:pt>
                <c:pt idx="93">
                  <c:v>Oct-21</c:v>
                </c:pt>
                <c:pt idx="94">
                  <c:v>Nov-21</c:v>
                </c:pt>
                <c:pt idx="95">
                  <c:v>Dec-21</c:v>
                </c:pt>
                <c:pt idx="96">
                  <c:v>'22</c:v>
                </c:pt>
                <c:pt idx="97">
                  <c:v>Feb-22</c:v>
                </c:pt>
                <c:pt idx="98">
                  <c:v>Mar-22</c:v>
                </c:pt>
                <c:pt idx="99">
                  <c:v>Apr-22</c:v>
                </c:pt>
                <c:pt idx="100">
                  <c:v>May-22</c:v>
                </c:pt>
                <c:pt idx="101">
                  <c:v>Jun-22</c:v>
                </c:pt>
                <c:pt idx="102">
                  <c:v>Jul-22</c:v>
                </c:pt>
                <c:pt idx="103">
                  <c:v>Aug-22</c:v>
                </c:pt>
                <c:pt idx="104">
                  <c:v>Sep-22</c:v>
                </c:pt>
                <c:pt idx="105">
                  <c:v>Oct-22</c:v>
                </c:pt>
                <c:pt idx="106">
                  <c:v>Nov-22</c:v>
                </c:pt>
                <c:pt idx="107">
                  <c:v>Dec-22</c:v>
                </c:pt>
                <c:pt idx="108">
                  <c:v>'23</c:v>
                </c:pt>
                <c:pt idx="109">
                  <c:v>Feb-23</c:v>
                </c:pt>
                <c:pt idx="110">
                  <c:v>Mar-23</c:v>
                </c:pt>
                <c:pt idx="111">
                  <c:v>Apr-23</c:v>
                </c:pt>
                <c:pt idx="112">
                  <c:v>May-23</c:v>
                </c:pt>
                <c:pt idx="113">
                  <c:v>Jun-23</c:v>
                </c:pt>
                <c:pt idx="114">
                  <c:v>Jul-23</c:v>
                </c:pt>
                <c:pt idx="115">
                  <c:v>Aug-23</c:v>
                </c:pt>
                <c:pt idx="116">
                  <c:v>Sep-23</c:v>
                </c:pt>
                <c:pt idx="117">
                  <c:v>Oct-23</c:v>
                </c:pt>
                <c:pt idx="118">
                  <c:v>Nov-23</c:v>
                </c:pt>
                <c:pt idx="119">
                  <c:v>Dec-23</c:v>
                </c:pt>
                <c:pt idx="120">
                  <c:v>'24</c:v>
                </c:pt>
                <c:pt idx="121">
                  <c:v>Feb-24</c:v>
                </c:pt>
                <c:pt idx="122">
                  <c:v>Mar-24</c:v>
                </c:pt>
                <c:pt idx="123">
                  <c:v>Apr-24</c:v>
                </c:pt>
                <c:pt idx="124">
                  <c:v>May-24</c:v>
                </c:pt>
                <c:pt idx="125">
                  <c:v>Jun-24</c:v>
                </c:pt>
                <c:pt idx="126">
                  <c:v>Jul-24</c:v>
                </c:pt>
                <c:pt idx="127">
                  <c:v>Aug-24</c:v>
                </c:pt>
                <c:pt idx="128">
                  <c:v>Sep-24</c:v>
                </c:pt>
                <c:pt idx="129">
                  <c:v>Oct-24</c:v>
                </c:pt>
                <c:pt idx="130">
                  <c:v>Nov-24</c:v>
                </c:pt>
                <c:pt idx="131">
                  <c:v>Dec-24</c:v>
                </c:pt>
                <c:pt idx="132">
                  <c:v>'25</c:v>
                </c:pt>
                <c:pt idx="133">
                  <c:v>Feb-25</c:v>
                </c:pt>
                <c:pt idx="134">
                  <c:v>Mar-25</c:v>
                </c:pt>
                <c:pt idx="135">
                  <c:v>Apr-25</c:v>
                </c:pt>
                <c:pt idx="136">
                  <c:v>May-25</c:v>
                </c:pt>
                <c:pt idx="137">
                  <c:v>Jun-25</c:v>
                </c:pt>
                <c:pt idx="138">
                  <c:v>Jul-25</c:v>
                </c:pt>
                <c:pt idx="139">
                  <c:v>Aug-25</c:v>
                </c:pt>
                <c:pt idx="140">
                  <c:v>Sep-25</c:v>
                </c:pt>
                <c:pt idx="141">
                  <c:v>Oct-25</c:v>
                </c:pt>
                <c:pt idx="142">
                  <c:v>Nov-25</c:v>
                </c:pt>
                <c:pt idx="143">
                  <c:v>Dec-25</c:v>
                </c:pt>
                <c:pt idx="144">
                  <c:v>'26</c:v>
                </c:pt>
                <c:pt idx="145">
                  <c:v>Feb-26</c:v>
                </c:pt>
                <c:pt idx="146">
                  <c:v>Mar-26</c:v>
                </c:pt>
                <c:pt idx="147">
                  <c:v>Apr-26</c:v>
                </c:pt>
                <c:pt idx="148">
                  <c:v>May-26</c:v>
                </c:pt>
                <c:pt idx="149">
                  <c:v>Jun-26</c:v>
                </c:pt>
                <c:pt idx="150">
                  <c:v>Jul-26</c:v>
                </c:pt>
              </c:strCache>
            </c:strRef>
          </c:cat>
          <c:val>
            <c:numRef>
              <c:f>Sheet1!$B$2:$B$152</c:f>
              <c:numCache>
                <c:formatCode>0.00</c:formatCode>
                <c:ptCount val="151"/>
                <c:pt idx="0">
                  <c:v>4.4320000000000004</c:v>
                </c:pt>
                <c:pt idx="1">
                  <c:v>4.3025000000000002</c:v>
                </c:pt>
                <c:pt idx="2">
                  <c:v>4.3425000000000002</c:v>
                </c:pt>
                <c:pt idx="3">
                  <c:v>4.3375000000000004</c:v>
                </c:pt>
                <c:pt idx="4">
                  <c:v>4.1920000000000002</c:v>
                </c:pt>
                <c:pt idx="5">
                  <c:v>4.1624999999999996</c:v>
                </c:pt>
                <c:pt idx="6">
                  <c:v>4.13</c:v>
                </c:pt>
                <c:pt idx="7">
                  <c:v>4.1150000000000002</c:v>
                </c:pt>
                <c:pt idx="8">
                  <c:v>4.1624999999999996</c:v>
                </c:pt>
                <c:pt idx="9">
                  <c:v>4.0359999999999996</c:v>
                </c:pt>
                <c:pt idx="10">
                  <c:v>3.9975000000000001</c:v>
                </c:pt>
                <c:pt idx="11">
                  <c:v>3.8624999999999998</c:v>
                </c:pt>
                <c:pt idx="12">
                  <c:v>3.71</c:v>
                </c:pt>
                <c:pt idx="13">
                  <c:v>3.71</c:v>
                </c:pt>
                <c:pt idx="14">
                  <c:v>3.77</c:v>
                </c:pt>
                <c:pt idx="15">
                  <c:v>3.6720000000000002</c:v>
                </c:pt>
                <c:pt idx="16">
                  <c:v>3.84</c:v>
                </c:pt>
                <c:pt idx="17">
                  <c:v>3.9824999999999999</c:v>
                </c:pt>
                <c:pt idx="18">
                  <c:v>4.0460000000000003</c:v>
                </c:pt>
                <c:pt idx="19">
                  <c:v>3.9049999999999998</c:v>
                </c:pt>
                <c:pt idx="20">
                  <c:v>3.89</c:v>
                </c:pt>
                <c:pt idx="21">
                  <c:v>3.7959999999999998</c:v>
                </c:pt>
                <c:pt idx="22">
                  <c:v>3.9424999999999999</c:v>
                </c:pt>
                <c:pt idx="23">
                  <c:v>3.964</c:v>
                </c:pt>
                <c:pt idx="24">
                  <c:v>3.8725000000000001</c:v>
                </c:pt>
                <c:pt idx="25">
                  <c:v>3.66</c:v>
                </c:pt>
                <c:pt idx="26">
                  <c:v>3.694</c:v>
                </c:pt>
                <c:pt idx="27">
                  <c:v>3.605</c:v>
                </c:pt>
                <c:pt idx="28">
                  <c:v>3.6</c:v>
                </c:pt>
                <c:pt idx="29">
                  <c:v>3.5680000000000001</c:v>
                </c:pt>
                <c:pt idx="30">
                  <c:v>3.44</c:v>
                </c:pt>
                <c:pt idx="31">
                  <c:v>3.4350000000000001</c:v>
                </c:pt>
                <c:pt idx="32">
                  <c:v>3.46</c:v>
                </c:pt>
                <c:pt idx="33">
                  <c:v>3.47</c:v>
                </c:pt>
                <c:pt idx="34">
                  <c:v>3.77</c:v>
                </c:pt>
                <c:pt idx="35">
                  <c:v>4.1980000000000004</c:v>
                </c:pt>
                <c:pt idx="36">
                  <c:v>4.1500000000000004</c:v>
                </c:pt>
                <c:pt idx="37">
                  <c:v>4.1675000000000004</c:v>
                </c:pt>
                <c:pt idx="38">
                  <c:v>4.1959999999999997</c:v>
                </c:pt>
                <c:pt idx="39">
                  <c:v>4.0449999999999999</c:v>
                </c:pt>
                <c:pt idx="40">
                  <c:v>4.01</c:v>
                </c:pt>
                <c:pt idx="41">
                  <c:v>3.9039999999999999</c:v>
                </c:pt>
                <c:pt idx="42">
                  <c:v>3.9674999999999998</c:v>
                </c:pt>
                <c:pt idx="43">
                  <c:v>3.88</c:v>
                </c:pt>
                <c:pt idx="44">
                  <c:v>3.8050000000000002</c:v>
                </c:pt>
                <c:pt idx="45">
                  <c:v>3.895</c:v>
                </c:pt>
                <c:pt idx="46">
                  <c:v>3.9220000000000002</c:v>
                </c:pt>
                <c:pt idx="47">
                  <c:v>3.95</c:v>
                </c:pt>
                <c:pt idx="48">
                  <c:v>4.0324999999999998</c:v>
                </c:pt>
                <c:pt idx="49">
                  <c:v>4.33</c:v>
                </c:pt>
                <c:pt idx="50">
                  <c:v>4.444</c:v>
                </c:pt>
                <c:pt idx="51">
                  <c:v>4.4675000000000002</c:v>
                </c:pt>
                <c:pt idx="52">
                  <c:v>4.5860000000000003</c:v>
                </c:pt>
                <c:pt idx="53">
                  <c:v>4.57</c:v>
                </c:pt>
                <c:pt idx="54">
                  <c:v>4.5274999999999999</c:v>
                </c:pt>
                <c:pt idx="55">
                  <c:v>4.55</c:v>
                </c:pt>
                <c:pt idx="56">
                  <c:v>4.6275000000000004</c:v>
                </c:pt>
                <c:pt idx="57">
                  <c:v>4.83</c:v>
                </c:pt>
                <c:pt idx="58">
                  <c:v>4.8659999999999997</c:v>
                </c:pt>
                <c:pt idx="59">
                  <c:v>4.6375000000000002</c:v>
                </c:pt>
                <c:pt idx="60">
                  <c:v>4.4640000000000004</c:v>
                </c:pt>
                <c:pt idx="61">
                  <c:v>4.37</c:v>
                </c:pt>
                <c:pt idx="62">
                  <c:v>4.2649999999999997</c:v>
                </c:pt>
                <c:pt idx="63">
                  <c:v>4.1425000000000001</c:v>
                </c:pt>
                <c:pt idx="64">
                  <c:v>4.0720000000000001</c:v>
                </c:pt>
                <c:pt idx="65">
                  <c:v>3.8025000000000002</c:v>
                </c:pt>
                <c:pt idx="66">
                  <c:v>3.7650000000000001</c:v>
                </c:pt>
                <c:pt idx="67">
                  <c:v>3.6160000000000001</c:v>
                </c:pt>
                <c:pt idx="68">
                  <c:v>3.605</c:v>
                </c:pt>
                <c:pt idx="69">
                  <c:v>3.6880000000000002</c:v>
                </c:pt>
                <c:pt idx="70">
                  <c:v>3.6949999999999998</c:v>
                </c:pt>
                <c:pt idx="71">
                  <c:v>3.72</c:v>
                </c:pt>
                <c:pt idx="72">
                  <c:v>3.6240000000000001</c:v>
                </c:pt>
                <c:pt idx="73">
                  <c:v>3.4649999999999999</c:v>
                </c:pt>
                <c:pt idx="74">
                  <c:v>3.45</c:v>
                </c:pt>
                <c:pt idx="75">
                  <c:v>3.306</c:v>
                </c:pt>
                <c:pt idx="76">
                  <c:v>3.2324999999999999</c:v>
                </c:pt>
                <c:pt idx="77">
                  <c:v>3.1625000000000001</c:v>
                </c:pt>
                <c:pt idx="78">
                  <c:v>3.016</c:v>
                </c:pt>
                <c:pt idx="79">
                  <c:v>2.9350000000000001</c:v>
                </c:pt>
                <c:pt idx="80">
                  <c:v>2.89</c:v>
                </c:pt>
                <c:pt idx="81">
                  <c:v>2.8340000000000001</c:v>
                </c:pt>
                <c:pt idx="82">
                  <c:v>2.7650000000000001</c:v>
                </c:pt>
                <c:pt idx="83">
                  <c:v>2.6840000000000002</c:v>
                </c:pt>
                <c:pt idx="84">
                  <c:v>2.7349999999999999</c:v>
                </c:pt>
                <c:pt idx="85">
                  <c:v>2.81</c:v>
                </c:pt>
                <c:pt idx="86">
                  <c:v>3.0825</c:v>
                </c:pt>
                <c:pt idx="87">
                  <c:v>3.06</c:v>
                </c:pt>
                <c:pt idx="88">
                  <c:v>2.9624999999999999</c:v>
                </c:pt>
                <c:pt idx="89">
                  <c:v>2.9750000000000001</c:v>
                </c:pt>
                <c:pt idx="90">
                  <c:v>2.8679999999999999</c:v>
                </c:pt>
                <c:pt idx="91">
                  <c:v>2.8424999999999998</c:v>
                </c:pt>
                <c:pt idx="92">
                  <c:v>2.9</c:v>
                </c:pt>
                <c:pt idx="93">
                  <c:v>3.0674999999999999</c:v>
                </c:pt>
                <c:pt idx="94">
                  <c:v>3.0674999999999999</c:v>
                </c:pt>
                <c:pt idx="95">
                  <c:v>3.0979999999999999</c:v>
                </c:pt>
                <c:pt idx="96">
                  <c:v>3.4449999999999998</c:v>
                </c:pt>
                <c:pt idx="97">
                  <c:v>3.7625000000000002</c:v>
                </c:pt>
                <c:pt idx="98">
                  <c:v>4.1719999999999997</c:v>
                </c:pt>
                <c:pt idx="99">
                  <c:v>4.9824999999999999</c:v>
                </c:pt>
                <c:pt idx="100">
                  <c:v>5.23</c:v>
                </c:pt>
                <c:pt idx="101">
                  <c:v>5.5220000000000002</c:v>
                </c:pt>
                <c:pt idx="102">
                  <c:v>5.4124999999999996</c:v>
                </c:pt>
                <c:pt idx="103">
                  <c:v>5.2225000000000001</c:v>
                </c:pt>
                <c:pt idx="104">
                  <c:v>6.1120000000000001</c:v>
                </c:pt>
                <c:pt idx="105">
                  <c:v>6.9</c:v>
                </c:pt>
                <c:pt idx="106">
                  <c:v>6.8049999999999997</c:v>
                </c:pt>
                <c:pt idx="107">
                  <c:v>6.3639999999999999</c:v>
                </c:pt>
                <c:pt idx="108">
                  <c:v>6.2725</c:v>
                </c:pt>
                <c:pt idx="109">
                  <c:v>6.2575000000000003</c:v>
                </c:pt>
                <c:pt idx="110">
                  <c:v>6.5439999999999996</c:v>
                </c:pt>
                <c:pt idx="111">
                  <c:v>6.3425000000000002</c:v>
                </c:pt>
                <c:pt idx="112">
                  <c:v>6.4249999999999998</c:v>
                </c:pt>
                <c:pt idx="113">
                  <c:v>6.7140000000000004</c:v>
                </c:pt>
                <c:pt idx="114">
                  <c:v>6.84</c:v>
                </c:pt>
                <c:pt idx="115">
                  <c:v>7.0720000000000001</c:v>
                </c:pt>
                <c:pt idx="116">
                  <c:v>7.2</c:v>
                </c:pt>
                <c:pt idx="117">
                  <c:v>7.62</c:v>
                </c:pt>
                <c:pt idx="118">
                  <c:v>7.4420000000000002</c:v>
                </c:pt>
                <c:pt idx="119">
                  <c:v>6.8150000000000004</c:v>
                </c:pt>
                <c:pt idx="120">
                  <c:v>6.6425000000000001</c:v>
                </c:pt>
                <c:pt idx="121">
                  <c:v>6.7759999999999998</c:v>
                </c:pt>
                <c:pt idx="122">
                  <c:v>6.82</c:v>
                </c:pt>
                <c:pt idx="123">
                  <c:v>6.9924999999999997</c:v>
                </c:pt>
                <c:pt idx="124">
                  <c:v>7.06</c:v>
                </c:pt>
                <c:pt idx="125">
                  <c:v>6.9175000000000004</c:v>
                </c:pt>
                <c:pt idx="126">
                  <c:v>6.8475000000000001</c:v>
                </c:pt>
                <c:pt idx="127">
                  <c:v>6.5</c:v>
                </c:pt>
                <c:pt idx="128">
                  <c:v>6.18</c:v>
                </c:pt>
                <c:pt idx="129">
                  <c:v>6.4279999999999999</c:v>
                </c:pt>
                <c:pt idx="130">
                  <c:v>6.8049999999999997</c:v>
                </c:pt>
                <c:pt idx="131">
                  <c:v>6.7149999999999999</c:v>
                </c:pt>
                <c:pt idx="132" formatCode="General">
                  <c:v>6.9580000000000002</c:v>
                </c:pt>
                <c:pt idx="133">
                  <c:v>6.8425000000000002</c:v>
                </c:pt>
                <c:pt idx="134">
                  <c:v>6.65</c:v>
                </c:pt>
                <c:pt idx="135">
                  <c:v>6.7249999999999996</c:v>
                </c:pt>
                <c:pt idx="136">
                  <c:v>6.8159999999999998</c:v>
                </c:pt>
                <c:pt idx="137">
                  <c:v>6.8174999999999999</c:v>
                </c:pt>
                <c:pt idx="138">
                  <c:v>6.72</c:v>
                </c:pt>
                <c:pt idx="139">
                  <c:v>6.5875000000000004</c:v>
                </c:pt>
                <c:pt idx="140">
                  <c:v>6.3525</c:v>
                </c:pt>
                <c:pt idx="141">
                  <c:v>6.2539999999999996</c:v>
                </c:pt>
                <c:pt idx="142">
                  <c:v>6.2374999999999998</c:v>
                </c:pt>
                <c:pt idx="143">
                  <c:v>6.2</c:v>
                </c:pt>
                <c:pt idx="144">
                  <c:v>6.1120000000000001</c:v>
                </c:pt>
                <c:pt idx="145">
                  <c:v>6.0475000000000003</c:v>
                </c:pt>
                <c:pt idx="146">
                  <c:v>6.1775000000000002</c:v>
                </c:pt>
                <c:pt idx="147">
                  <c:v>6.3319999999999999</c:v>
                </c:pt>
                <c:pt idx="148">
                  <c:v>6.4424999999999999</c:v>
                </c:pt>
                <c:pt idx="149">
                  <c:v>6.49</c:v>
                </c:pt>
                <c:pt idx="150" formatCode="General">
                  <c:v>6.81</c:v>
                </c:pt>
              </c:numCache>
            </c:numRef>
          </c:val>
          <c:smooth val="0"/>
          <c:extLst>
            <c:ext xmlns:c16="http://schemas.microsoft.com/office/drawing/2014/chart" uri="{C3380CC4-5D6E-409C-BE32-E72D297353CC}">
              <c16:uniqueId val="{00000000-6513-4F15-B431-B4C38D83631A}"/>
            </c:ext>
          </c:extLst>
        </c:ser>
        <c:ser>
          <c:idx val="1"/>
          <c:order val="1"/>
          <c:tx>
            <c:strRef>
              <c:f>Sheet1!$C$1</c:f>
              <c:strCache>
                <c:ptCount val="1"/>
                <c:pt idx="0">
                  <c:v>10-yr T-yield</c:v>
                </c:pt>
              </c:strCache>
            </c:strRef>
          </c:tx>
          <c:spPr>
            <a:ln w="44450">
              <a:solidFill>
                <a:srgbClr val="00B050"/>
              </a:solidFill>
            </a:ln>
          </c:spPr>
          <c:marker>
            <c:symbol val="none"/>
          </c:marker>
          <c:cat>
            <c:strRef>
              <c:f>Sheet1!$A$2:$A$152</c:f>
              <c:strCache>
                <c:ptCount val="151"/>
                <c:pt idx="0">
                  <c:v>'14</c:v>
                </c:pt>
                <c:pt idx="1">
                  <c:v>Feb-14</c:v>
                </c:pt>
                <c:pt idx="2">
                  <c:v>Mar-14</c:v>
                </c:pt>
                <c:pt idx="3">
                  <c:v>Apr-14</c:v>
                </c:pt>
                <c:pt idx="4">
                  <c:v>May-14</c:v>
                </c:pt>
                <c:pt idx="5">
                  <c:v>Jun-14</c:v>
                </c:pt>
                <c:pt idx="6">
                  <c:v>Jul-14</c:v>
                </c:pt>
                <c:pt idx="7">
                  <c:v>Aug-14</c:v>
                </c:pt>
                <c:pt idx="8">
                  <c:v>Sep-14</c:v>
                </c:pt>
                <c:pt idx="9">
                  <c:v>Oct-14</c:v>
                </c:pt>
                <c:pt idx="10">
                  <c:v>Nov-14</c:v>
                </c:pt>
                <c:pt idx="11">
                  <c:v>Dec-14</c:v>
                </c:pt>
                <c:pt idx="12">
                  <c:v>'15</c:v>
                </c:pt>
                <c:pt idx="13">
                  <c:v>Feb-15</c:v>
                </c:pt>
                <c:pt idx="14">
                  <c:v>Mar-15</c:v>
                </c:pt>
                <c:pt idx="15">
                  <c:v>Apr-15</c:v>
                </c:pt>
                <c:pt idx="16">
                  <c:v>May-15</c:v>
                </c:pt>
                <c:pt idx="17">
                  <c:v>Jun-15</c:v>
                </c:pt>
                <c:pt idx="18">
                  <c:v>Jul-15</c:v>
                </c:pt>
                <c:pt idx="19">
                  <c:v>Aug-15</c:v>
                </c:pt>
                <c:pt idx="20">
                  <c:v>Sep-15</c:v>
                </c:pt>
                <c:pt idx="21">
                  <c:v>Oct-15</c:v>
                </c:pt>
                <c:pt idx="22">
                  <c:v>Nov-15</c:v>
                </c:pt>
                <c:pt idx="23">
                  <c:v>Dec-15</c:v>
                </c:pt>
                <c:pt idx="24">
                  <c:v>'16</c:v>
                </c:pt>
                <c:pt idx="25">
                  <c:v>Feb-16</c:v>
                </c:pt>
                <c:pt idx="26">
                  <c:v>Mar-16</c:v>
                </c:pt>
                <c:pt idx="27">
                  <c:v>Apr-16</c:v>
                </c:pt>
                <c:pt idx="28">
                  <c:v>May-16</c:v>
                </c:pt>
                <c:pt idx="29">
                  <c:v>Jun-16</c:v>
                </c:pt>
                <c:pt idx="30">
                  <c:v>Jul-16</c:v>
                </c:pt>
                <c:pt idx="31">
                  <c:v>Aug-16</c:v>
                </c:pt>
                <c:pt idx="32">
                  <c:v>Sep-16</c:v>
                </c:pt>
                <c:pt idx="33">
                  <c:v>Oct-16</c:v>
                </c:pt>
                <c:pt idx="34">
                  <c:v>Nov-16</c:v>
                </c:pt>
                <c:pt idx="35">
                  <c:v>Dec-16</c:v>
                </c:pt>
                <c:pt idx="36">
                  <c:v>'17</c:v>
                </c:pt>
                <c:pt idx="37">
                  <c:v>Feb-17</c:v>
                </c:pt>
                <c:pt idx="38">
                  <c:v>Mar-17</c:v>
                </c:pt>
                <c:pt idx="39">
                  <c:v>Apr-17</c:v>
                </c:pt>
                <c:pt idx="40">
                  <c:v>May-17</c:v>
                </c:pt>
                <c:pt idx="41">
                  <c:v>Jun-17</c:v>
                </c:pt>
                <c:pt idx="42">
                  <c:v>Jul-17</c:v>
                </c:pt>
                <c:pt idx="43">
                  <c:v>Aug-17</c:v>
                </c:pt>
                <c:pt idx="44">
                  <c:v>Sep-17</c:v>
                </c:pt>
                <c:pt idx="45">
                  <c:v>Oct-17</c:v>
                </c:pt>
                <c:pt idx="46">
                  <c:v>Nov-17</c:v>
                </c:pt>
                <c:pt idx="47">
                  <c:v>Dec-17</c:v>
                </c:pt>
                <c:pt idx="48">
                  <c:v>'18</c:v>
                </c:pt>
                <c:pt idx="49">
                  <c:v>Feb-18</c:v>
                </c:pt>
                <c:pt idx="50">
                  <c:v>Mar-18</c:v>
                </c:pt>
                <c:pt idx="51">
                  <c:v>Apr-18</c:v>
                </c:pt>
                <c:pt idx="52">
                  <c:v>May-18</c:v>
                </c:pt>
                <c:pt idx="53">
                  <c:v>Jun-18</c:v>
                </c:pt>
                <c:pt idx="54">
                  <c:v>Jul-18</c:v>
                </c:pt>
                <c:pt idx="55">
                  <c:v>Aug-18</c:v>
                </c:pt>
                <c:pt idx="56">
                  <c:v>Sep-18</c:v>
                </c:pt>
                <c:pt idx="57">
                  <c:v>Oct-18</c:v>
                </c:pt>
                <c:pt idx="58">
                  <c:v>Nov-18</c:v>
                </c:pt>
                <c:pt idx="59">
                  <c:v>Dec-18</c:v>
                </c:pt>
                <c:pt idx="60">
                  <c:v>'19</c:v>
                </c:pt>
                <c:pt idx="61">
                  <c:v>Feb-19</c:v>
                </c:pt>
                <c:pt idx="62">
                  <c:v>Mar-19</c:v>
                </c:pt>
                <c:pt idx="63">
                  <c:v>Apr-19</c:v>
                </c:pt>
                <c:pt idx="64">
                  <c:v>May-19</c:v>
                </c:pt>
                <c:pt idx="65">
                  <c:v>Jun-19</c:v>
                </c:pt>
                <c:pt idx="66">
                  <c:v>Jul-19</c:v>
                </c:pt>
                <c:pt idx="67">
                  <c:v>Aug-19</c:v>
                </c:pt>
                <c:pt idx="68">
                  <c:v>Sep-19</c:v>
                </c:pt>
                <c:pt idx="69">
                  <c:v>Oct-19</c:v>
                </c:pt>
                <c:pt idx="70">
                  <c:v>Nov-19</c:v>
                </c:pt>
                <c:pt idx="71">
                  <c:v>Dec-19</c:v>
                </c:pt>
                <c:pt idx="72">
                  <c:v>'20</c:v>
                </c:pt>
                <c:pt idx="73">
                  <c:v>Feb-20</c:v>
                </c:pt>
                <c:pt idx="74">
                  <c:v>Mar-20</c:v>
                </c:pt>
                <c:pt idx="75">
                  <c:v>Apr-20</c:v>
                </c:pt>
                <c:pt idx="76">
                  <c:v>May-20</c:v>
                </c:pt>
                <c:pt idx="77">
                  <c:v>Jun-20</c:v>
                </c:pt>
                <c:pt idx="78">
                  <c:v>Jul-20</c:v>
                </c:pt>
                <c:pt idx="79">
                  <c:v>Aug-20</c:v>
                </c:pt>
                <c:pt idx="80">
                  <c:v>Sep-20</c:v>
                </c:pt>
                <c:pt idx="81">
                  <c:v>Oct-20</c:v>
                </c:pt>
                <c:pt idx="82">
                  <c:v>Nov-20</c:v>
                </c:pt>
                <c:pt idx="83">
                  <c:v>Dec-20</c:v>
                </c:pt>
                <c:pt idx="84">
                  <c:v>'21</c:v>
                </c:pt>
                <c:pt idx="85">
                  <c:v>Feb-21</c:v>
                </c:pt>
                <c:pt idx="86">
                  <c:v>Mar-21</c:v>
                </c:pt>
                <c:pt idx="87">
                  <c:v>Apr-21</c:v>
                </c:pt>
                <c:pt idx="88">
                  <c:v>May-21</c:v>
                </c:pt>
                <c:pt idx="89">
                  <c:v>Jun-21</c:v>
                </c:pt>
                <c:pt idx="90">
                  <c:v>Jul-21</c:v>
                </c:pt>
                <c:pt idx="91">
                  <c:v>Aug-21</c:v>
                </c:pt>
                <c:pt idx="92">
                  <c:v>Sep-21</c:v>
                </c:pt>
                <c:pt idx="93">
                  <c:v>Oct-21</c:v>
                </c:pt>
                <c:pt idx="94">
                  <c:v>Nov-21</c:v>
                </c:pt>
                <c:pt idx="95">
                  <c:v>Dec-21</c:v>
                </c:pt>
                <c:pt idx="96">
                  <c:v>'22</c:v>
                </c:pt>
                <c:pt idx="97">
                  <c:v>Feb-22</c:v>
                </c:pt>
                <c:pt idx="98">
                  <c:v>Mar-22</c:v>
                </c:pt>
                <c:pt idx="99">
                  <c:v>Apr-22</c:v>
                </c:pt>
                <c:pt idx="100">
                  <c:v>May-22</c:v>
                </c:pt>
                <c:pt idx="101">
                  <c:v>Jun-22</c:v>
                </c:pt>
                <c:pt idx="102">
                  <c:v>Jul-22</c:v>
                </c:pt>
                <c:pt idx="103">
                  <c:v>Aug-22</c:v>
                </c:pt>
                <c:pt idx="104">
                  <c:v>Sep-22</c:v>
                </c:pt>
                <c:pt idx="105">
                  <c:v>Oct-22</c:v>
                </c:pt>
                <c:pt idx="106">
                  <c:v>Nov-22</c:v>
                </c:pt>
                <c:pt idx="107">
                  <c:v>Dec-22</c:v>
                </c:pt>
                <c:pt idx="108">
                  <c:v>'23</c:v>
                </c:pt>
                <c:pt idx="109">
                  <c:v>Feb-23</c:v>
                </c:pt>
                <c:pt idx="110">
                  <c:v>Mar-23</c:v>
                </c:pt>
                <c:pt idx="111">
                  <c:v>Apr-23</c:v>
                </c:pt>
                <c:pt idx="112">
                  <c:v>May-23</c:v>
                </c:pt>
                <c:pt idx="113">
                  <c:v>Jun-23</c:v>
                </c:pt>
                <c:pt idx="114">
                  <c:v>Jul-23</c:v>
                </c:pt>
                <c:pt idx="115">
                  <c:v>Aug-23</c:v>
                </c:pt>
                <c:pt idx="116">
                  <c:v>Sep-23</c:v>
                </c:pt>
                <c:pt idx="117">
                  <c:v>Oct-23</c:v>
                </c:pt>
                <c:pt idx="118">
                  <c:v>Nov-23</c:v>
                </c:pt>
                <c:pt idx="119">
                  <c:v>Dec-23</c:v>
                </c:pt>
                <c:pt idx="120">
                  <c:v>'24</c:v>
                </c:pt>
                <c:pt idx="121">
                  <c:v>Feb-24</c:v>
                </c:pt>
                <c:pt idx="122">
                  <c:v>Mar-24</c:v>
                </c:pt>
                <c:pt idx="123">
                  <c:v>Apr-24</c:v>
                </c:pt>
                <c:pt idx="124">
                  <c:v>May-24</c:v>
                </c:pt>
                <c:pt idx="125">
                  <c:v>Jun-24</c:v>
                </c:pt>
                <c:pt idx="126">
                  <c:v>Jul-24</c:v>
                </c:pt>
                <c:pt idx="127">
                  <c:v>Aug-24</c:v>
                </c:pt>
                <c:pt idx="128">
                  <c:v>Sep-24</c:v>
                </c:pt>
                <c:pt idx="129">
                  <c:v>Oct-24</c:v>
                </c:pt>
                <c:pt idx="130">
                  <c:v>Nov-24</c:v>
                </c:pt>
                <c:pt idx="131">
                  <c:v>Dec-24</c:v>
                </c:pt>
                <c:pt idx="132">
                  <c:v>'25</c:v>
                </c:pt>
                <c:pt idx="133">
                  <c:v>Feb-25</c:v>
                </c:pt>
                <c:pt idx="134">
                  <c:v>Mar-25</c:v>
                </c:pt>
                <c:pt idx="135">
                  <c:v>Apr-25</c:v>
                </c:pt>
                <c:pt idx="136">
                  <c:v>May-25</c:v>
                </c:pt>
                <c:pt idx="137">
                  <c:v>Jun-25</c:v>
                </c:pt>
                <c:pt idx="138">
                  <c:v>Jul-25</c:v>
                </c:pt>
                <c:pt idx="139">
                  <c:v>Aug-25</c:v>
                </c:pt>
                <c:pt idx="140">
                  <c:v>Sep-25</c:v>
                </c:pt>
                <c:pt idx="141">
                  <c:v>Oct-25</c:v>
                </c:pt>
                <c:pt idx="142">
                  <c:v>Nov-25</c:v>
                </c:pt>
                <c:pt idx="143">
                  <c:v>Dec-25</c:v>
                </c:pt>
                <c:pt idx="144">
                  <c:v>'26</c:v>
                </c:pt>
                <c:pt idx="145">
                  <c:v>Feb-26</c:v>
                </c:pt>
                <c:pt idx="146">
                  <c:v>Mar-26</c:v>
                </c:pt>
                <c:pt idx="147">
                  <c:v>Apr-26</c:v>
                </c:pt>
                <c:pt idx="148">
                  <c:v>May-26</c:v>
                </c:pt>
                <c:pt idx="149">
                  <c:v>Jun-26</c:v>
                </c:pt>
                <c:pt idx="150">
                  <c:v>Jul-26</c:v>
                </c:pt>
              </c:strCache>
            </c:strRef>
          </c:cat>
          <c:val>
            <c:numRef>
              <c:f>Sheet1!$C$2:$C$152</c:f>
              <c:numCache>
                <c:formatCode>General</c:formatCode>
                <c:ptCount val="151"/>
                <c:pt idx="0">
                  <c:v>2.86</c:v>
                </c:pt>
                <c:pt idx="1">
                  <c:v>2.71</c:v>
                </c:pt>
                <c:pt idx="2">
                  <c:v>2.72</c:v>
                </c:pt>
                <c:pt idx="3">
                  <c:v>2.71</c:v>
                </c:pt>
                <c:pt idx="4">
                  <c:v>2.56</c:v>
                </c:pt>
                <c:pt idx="5">
                  <c:v>2.6</c:v>
                </c:pt>
                <c:pt idx="6">
                  <c:v>2.54</c:v>
                </c:pt>
                <c:pt idx="7">
                  <c:v>2.42</c:v>
                </c:pt>
                <c:pt idx="8">
                  <c:v>2.5299999999999998</c:v>
                </c:pt>
                <c:pt idx="9">
                  <c:v>2.2999999999999998</c:v>
                </c:pt>
                <c:pt idx="10">
                  <c:v>2.33</c:v>
                </c:pt>
                <c:pt idx="11">
                  <c:v>2.21</c:v>
                </c:pt>
                <c:pt idx="12">
                  <c:v>1.88</c:v>
                </c:pt>
                <c:pt idx="13">
                  <c:v>1.98</c:v>
                </c:pt>
                <c:pt idx="14">
                  <c:v>2.04</c:v>
                </c:pt>
                <c:pt idx="15">
                  <c:v>1.94</c:v>
                </c:pt>
                <c:pt idx="16">
                  <c:v>2.2000000000000002</c:v>
                </c:pt>
                <c:pt idx="17">
                  <c:v>2.36</c:v>
                </c:pt>
                <c:pt idx="18">
                  <c:v>2.3199999999999998</c:v>
                </c:pt>
                <c:pt idx="19">
                  <c:v>2.17</c:v>
                </c:pt>
                <c:pt idx="20">
                  <c:v>2.17</c:v>
                </c:pt>
                <c:pt idx="21">
                  <c:v>2.0699999999999998</c:v>
                </c:pt>
                <c:pt idx="22">
                  <c:v>2.2599999999999998</c:v>
                </c:pt>
                <c:pt idx="23">
                  <c:v>2.2400000000000002</c:v>
                </c:pt>
                <c:pt idx="24">
                  <c:v>2.09</c:v>
                </c:pt>
                <c:pt idx="25">
                  <c:v>1.78</c:v>
                </c:pt>
                <c:pt idx="26">
                  <c:v>1.89</c:v>
                </c:pt>
                <c:pt idx="27">
                  <c:v>1.81</c:v>
                </c:pt>
                <c:pt idx="28">
                  <c:v>1.81</c:v>
                </c:pt>
                <c:pt idx="29">
                  <c:v>1.64</c:v>
                </c:pt>
                <c:pt idx="30">
                  <c:v>1.5</c:v>
                </c:pt>
                <c:pt idx="31">
                  <c:v>1.56</c:v>
                </c:pt>
                <c:pt idx="32">
                  <c:v>1.63</c:v>
                </c:pt>
                <c:pt idx="33">
                  <c:v>1.76</c:v>
                </c:pt>
                <c:pt idx="34">
                  <c:v>2.14</c:v>
                </c:pt>
                <c:pt idx="35">
                  <c:v>2.4900000000000002</c:v>
                </c:pt>
                <c:pt idx="36">
                  <c:v>2.4300000000000002</c:v>
                </c:pt>
                <c:pt idx="37">
                  <c:v>2.42</c:v>
                </c:pt>
                <c:pt idx="38">
                  <c:v>2.48</c:v>
                </c:pt>
                <c:pt idx="39">
                  <c:v>2.2999999999999998</c:v>
                </c:pt>
                <c:pt idx="40">
                  <c:v>2.2999999999999998</c:v>
                </c:pt>
                <c:pt idx="41">
                  <c:v>2.19</c:v>
                </c:pt>
                <c:pt idx="42">
                  <c:v>2.3199999999999998</c:v>
                </c:pt>
                <c:pt idx="43">
                  <c:v>2.21</c:v>
                </c:pt>
                <c:pt idx="44">
                  <c:v>2.2000000000000002</c:v>
                </c:pt>
                <c:pt idx="45">
                  <c:v>2.36</c:v>
                </c:pt>
                <c:pt idx="46">
                  <c:v>2.35</c:v>
                </c:pt>
                <c:pt idx="47">
                  <c:v>2.4</c:v>
                </c:pt>
                <c:pt idx="48">
                  <c:v>2.58</c:v>
                </c:pt>
                <c:pt idx="49">
                  <c:v>2.86</c:v>
                </c:pt>
                <c:pt idx="50">
                  <c:v>2.84</c:v>
                </c:pt>
                <c:pt idx="51">
                  <c:v>2.87</c:v>
                </c:pt>
                <c:pt idx="52">
                  <c:v>2.98</c:v>
                </c:pt>
                <c:pt idx="53">
                  <c:v>2.91</c:v>
                </c:pt>
                <c:pt idx="54">
                  <c:v>2.89</c:v>
                </c:pt>
                <c:pt idx="55">
                  <c:v>2.89</c:v>
                </c:pt>
                <c:pt idx="56">
                  <c:v>3</c:v>
                </c:pt>
                <c:pt idx="57">
                  <c:v>3.15</c:v>
                </c:pt>
                <c:pt idx="58">
                  <c:v>3.12</c:v>
                </c:pt>
                <c:pt idx="59">
                  <c:v>2.83</c:v>
                </c:pt>
                <c:pt idx="60">
                  <c:v>2.71</c:v>
                </c:pt>
                <c:pt idx="61">
                  <c:v>2.68</c:v>
                </c:pt>
                <c:pt idx="62">
                  <c:v>2.57</c:v>
                </c:pt>
                <c:pt idx="63">
                  <c:v>2.5299999999999998</c:v>
                </c:pt>
                <c:pt idx="64">
                  <c:v>2.4</c:v>
                </c:pt>
                <c:pt idx="65">
                  <c:v>2.0699999999999998</c:v>
                </c:pt>
                <c:pt idx="66">
                  <c:v>2.06</c:v>
                </c:pt>
                <c:pt idx="67">
                  <c:v>1.63</c:v>
                </c:pt>
                <c:pt idx="68">
                  <c:v>1.7</c:v>
                </c:pt>
                <c:pt idx="69">
                  <c:v>1.71</c:v>
                </c:pt>
                <c:pt idx="70">
                  <c:v>1.81</c:v>
                </c:pt>
                <c:pt idx="71">
                  <c:v>1.86</c:v>
                </c:pt>
                <c:pt idx="72">
                  <c:v>1.76</c:v>
                </c:pt>
                <c:pt idx="73">
                  <c:v>1.5</c:v>
                </c:pt>
                <c:pt idx="74">
                  <c:v>0.87</c:v>
                </c:pt>
                <c:pt idx="75">
                  <c:v>0.66</c:v>
                </c:pt>
                <c:pt idx="76">
                  <c:v>0.67</c:v>
                </c:pt>
                <c:pt idx="77">
                  <c:v>0.73</c:v>
                </c:pt>
                <c:pt idx="78">
                  <c:v>0.62</c:v>
                </c:pt>
                <c:pt idx="79">
                  <c:v>0.65</c:v>
                </c:pt>
                <c:pt idx="80">
                  <c:v>0.68</c:v>
                </c:pt>
                <c:pt idx="81">
                  <c:v>0.79</c:v>
                </c:pt>
                <c:pt idx="82">
                  <c:v>0.87</c:v>
                </c:pt>
                <c:pt idx="83">
                  <c:v>0.93</c:v>
                </c:pt>
                <c:pt idx="84">
                  <c:v>1.08</c:v>
                </c:pt>
                <c:pt idx="85">
                  <c:v>1.26</c:v>
                </c:pt>
                <c:pt idx="86">
                  <c:v>1.61</c:v>
                </c:pt>
                <c:pt idx="87">
                  <c:v>1.64</c:v>
                </c:pt>
                <c:pt idx="88">
                  <c:v>1.62</c:v>
                </c:pt>
                <c:pt idx="89">
                  <c:v>1.52</c:v>
                </c:pt>
                <c:pt idx="90">
                  <c:v>1.32</c:v>
                </c:pt>
                <c:pt idx="91">
                  <c:v>1.28</c:v>
                </c:pt>
                <c:pt idx="92">
                  <c:v>1.37</c:v>
                </c:pt>
                <c:pt idx="93">
                  <c:v>1.58</c:v>
                </c:pt>
                <c:pt idx="94">
                  <c:v>1.56</c:v>
                </c:pt>
                <c:pt idx="95">
                  <c:v>1.47</c:v>
                </c:pt>
                <c:pt idx="96">
                  <c:v>1.76</c:v>
                </c:pt>
                <c:pt idx="97">
                  <c:v>1.93</c:v>
                </c:pt>
                <c:pt idx="98">
                  <c:v>2.13</c:v>
                </c:pt>
                <c:pt idx="99">
                  <c:v>2.75</c:v>
                </c:pt>
                <c:pt idx="100">
                  <c:v>2.9</c:v>
                </c:pt>
                <c:pt idx="101">
                  <c:v>3.14</c:v>
                </c:pt>
                <c:pt idx="102">
                  <c:v>2.9</c:v>
                </c:pt>
                <c:pt idx="103">
                  <c:v>2.9</c:v>
                </c:pt>
                <c:pt idx="104">
                  <c:v>3.52</c:v>
                </c:pt>
                <c:pt idx="105">
                  <c:v>3.98</c:v>
                </c:pt>
                <c:pt idx="106">
                  <c:v>3.89</c:v>
                </c:pt>
                <c:pt idx="107">
                  <c:v>3.62</c:v>
                </c:pt>
                <c:pt idx="108">
                  <c:v>3.53</c:v>
                </c:pt>
                <c:pt idx="109">
                  <c:v>3.75</c:v>
                </c:pt>
                <c:pt idx="110">
                  <c:v>3.66</c:v>
                </c:pt>
                <c:pt idx="111">
                  <c:v>3.46</c:v>
                </c:pt>
                <c:pt idx="112">
                  <c:v>3.57</c:v>
                </c:pt>
                <c:pt idx="113">
                  <c:v>3.75</c:v>
                </c:pt>
                <c:pt idx="114">
                  <c:v>3.9</c:v>
                </c:pt>
                <c:pt idx="115">
                  <c:v>4.17</c:v>
                </c:pt>
                <c:pt idx="116">
                  <c:v>4.38</c:v>
                </c:pt>
                <c:pt idx="117">
                  <c:v>4.8</c:v>
                </c:pt>
                <c:pt idx="118">
                  <c:v>4.5</c:v>
                </c:pt>
                <c:pt idx="119">
                  <c:v>4.0199999999999996</c:v>
                </c:pt>
                <c:pt idx="120">
                  <c:v>4.0599999999999996</c:v>
                </c:pt>
                <c:pt idx="121">
                  <c:v>4.21</c:v>
                </c:pt>
                <c:pt idx="122">
                  <c:v>4.21</c:v>
                </c:pt>
                <c:pt idx="123">
                  <c:v>4.54</c:v>
                </c:pt>
                <c:pt idx="124">
                  <c:v>4.4800000000000004</c:v>
                </c:pt>
                <c:pt idx="125">
                  <c:v>4.3099999999999996</c:v>
                </c:pt>
                <c:pt idx="126">
                  <c:v>4.25</c:v>
                </c:pt>
                <c:pt idx="127">
                  <c:v>3.87</c:v>
                </c:pt>
                <c:pt idx="128">
                  <c:v>3.72</c:v>
                </c:pt>
                <c:pt idx="129">
                  <c:v>4.0999999999999996</c:v>
                </c:pt>
                <c:pt idx="130">
                  <c:v>4.3600000000000003</c:v>
                </c:pt>
                <c:pt idx="131">
                  <c:v>4.3899999999999997</c:v>
                </c:pt>
                <c:pt idx="132">
                  <c:v>4.63</c:v>
                </c:pt>
                <c:pt idx="133">
                  <c:v>4.45</c:v>
                </c:pt>
                <c:pt idx="134">
                  <c:v>4.28</c:v>
                </c:pt>
                <c:pt idx="135">
                  <c:v>4.28</c:v>
                </c:pt>
                <c:pt idx="136">
                  <c:v>4.42</c:v>
                </c:pt>
                <c:pt idx="137">
                  <c:v>4.38</c:v>
                </c:pt>
                <c:pt idx="138">
                  <c:v>4.3899999999999997</c:v>
                </c:pt>
                <c:pt idx="139">
                  <c:v>4.26</c:v>
                </c:pt>
                <c:pt idx="140">
                  <c:v>4.12</c:v>
                </c:pt>
                <c:pt idx="141">
                  <c:v>4.0599999999999996</c:v>
                </c:pt>
                <c:pt idx="142">
                  <c:v>4.09</c:v>
                </c:pt>
                <c:pt idx="143">
                  <c:v>4.1399999999999997</c:v>
                </c:pt>
                <c:pt idx="144">
                  <c:v>4.21</c:v>
                </c:pt>
                <c:pt idx="145">
                  <c:v>4.13</c:v>
                </c:pt>
                <c:pt idx="146">
                  <c:v>4.25</c:v>
                </c:pt>
                <c:pt idx="147">
                  <c:v>4.32</c:v>
                </c:pt>
                <c:pt idx="148">
                  <c:v>4.4800000000000004</c:v>
                </c:pt>
                <c:pt idx="149">
                  <c:v>4.47</c:v>
                </c:pt>
                <c:pt idx="150">
                  <c:v>4.67</c:v>
                </c:pt>
              </c:numCache>
            </c:numRef>
          </c:val>
          <c:smooth val="0"/>
          <c:extLst>
            <c:ext xmlns:c16="http://schemas.microsoft.com/office/drawing/2014/chart" uri="{C3380CC4-5D6E-409C-BE32-E72D297353CC}">
              <c16:uniqueId val="{00000000-FAB5-48D7-B143-565880329A39}"/>
            </c:ext>
          </c:extLst>
        </c:ser>
        <c:dLbls>
          <c:showLegendKey val="0"/>
          <c:showVal val="0"/>
          <c:showCatName val="0"/>
          <c:showSerName val="0"/>
          <c:showPercent val="0"/>
          <c:showBubbleSize val="0"/>
        </c:dLbls>
        <c:smooth val="0"/>
        <c:axId val="190459088"/>
        <c:axId val="190459648"/>
      </c:lineChart>
      <c:dateAx>
        <c:axId val="190459088"/>
        <c:scaling>
          <c:orientation val="minMax"/>
        </c:scaling>
        <c:delete val="0"/>
        <c:axPos val="b"/>
        <c:numFmt formatCode="yy" sourceLinked="0"/>
        <c:majorTickMark val="cross"/>
        <c:minorTickMark val="none"/>
        <c:tickLblPos val="low"/>
        <c:spPr>
          <a:ln w="12735">
            <a:noFill/>
            <a:prstDash val="solid"/>
          </a:ln>
        </c:spPr>
        <c:txPr>
          <a:bodyPr rot="0" vert="horz"/>
          <a:lstStyle/>
          <a:p>
            <a:pPr>
              <a:defRPr sz="1500">
                <a:solidFill>
                  <a:schemeClr val="tx1"/>
                </a:solidFill>
              </a:defRPr>
            </a:pPr>
            <a:endParaRPr lang="en-US"/>
          </a:p>
        </c:txPr>
        <c:crossAx val="190459648"/>
        <c:crossesAt val="-60"/>
        <c:auto val="0"/>
        <c:lblOffset val="100"/>
        <c:baseTimeUnit val="months"/>
        <c:majorUnit val="12"/>
        <c:minorUnit val="12"/>
      </c:dateAx>
      <c:valAx>
        <c:axId val="190459648"/>
        <c:scaling>
          <c:orientation val="minMax"/>
          <c:max val="8"/>
          <c:min val="0"/>
        </c:scaling>
        <c:delete val="0"/>
        <c:axPos val="l"/>
        <c:majorGridlines>
          <c:spPr>
            <a:ln w="9525">
              <a:solidFill>
                <a:srgbClr val="E3E3E3"/>
              </a:solidFill>
            </a:ln>
          </c:spPr>
        </c:majorGridlines>
        <c:numFmt formatCode="#,##0" sourceLinked="0"/>
        <c:majorTickMark val="cross"/>
        <c:minorTickMark val="none"/>
        <c:tickLblPos val="nextTo"/>
        <c:spPr>
          <a:ln w="12735">
            <a:noFill/>
            <a:prstDash val="solid"/>
          </a:ln>
        </c:spPr>
        <c:txPr>
          <a:bodyPr rot="0" vert="horz"/>
          <a:lstStyle/>
          <a:p>
            <a:pPr>
              <a:defRPr sz="1500">
                <a:solidFill>
                  <a:schemeClr val="tx1"/>
                </a:solidFill>
              </a:defRPr>
            </a:pPr>
            <a:endParaRPr lang="en-US"/>
          </a:p>
        </c:txPr>
        <c:crossAx val="190459088"/>
        <c:crosses val="autoZero"/>
        <c:crossBetween val="midCat"/>
        <c:majorUnit val="1"/>
      </c:valAx>
      <c:spPr>
        <a:solidFill>
          <a:srgbClr val="FFFFFF"/>
        </a:solidFill>
        <a:ln w="12735">
          <a:noFill/>
          <a:prstDash val="solid"/>
        </a:ln>
      </c:spPr>
    </c:plotArea>
    <c:legend>
      <c:legendPos val="r"/>
      <c:layout>
        <c:manualLayout>
          <c:xMode val="edge"/>
          <c:yMode val="edge"/>
          <c:x val="8.3930954608906372E-2"/>
          <c:y val="0.11025024269303779"/>
          <c:w val="0.18338341624720628"/>
          <c:h val="0.14352547913245256"/>
        </c:manualLayout>
      </c:layout>
      <c:overlay val="0"/>
      <c:spPr>
        <a:solidFill>
          <a:schemeClr val="bg1"/>
        </a:solidFill>
      </c:spPr>
    </c:legend>
    <c:plotVisOnly val="1"/>
    <c:dispBlanksAs val="gap"/>
    <c:showDLblsOverMax val="0"/>
  </c:chart>
  <c:spPr>
    <a:noFill/>
    <a:ln>
      <a:noFill/>
    </a:ln>
  </c:spPr>
  <c:txPr>
    <a:bodyPr/>
    <a:lstStyle/>
    <a:p>
      <a:pPr>
        <a:defRPr sz="1600" b="0" i="0" u="none" strike="noStrike" baseline="0">
          <a:solidFill>
            <a:schemeClr val="bg2"/>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167202889961338E-2"/>
          <c:y val="6.4505392076349685E-2"/>
          <c:w val="0.88538889128702125"/>
          <c:h val="0.79465646459294448"/>
        </c:manualLayout>
      </c:layout>
      <c:lineChart>
        <c:grouping val="standard"/>
        <c:varyColors val="0"/>
        <c:ser>
          <c:idx val="0"/>
          <c:order val="0"/>
          <c:tx>
            <c:strRef>
              <c:f>Sheet1!$B$1</c:f>
              <c:strCache>
                <c:ptCount val="1"/>
                <c:pt idx="0">
                  <c:v>Effective rate on outstanding mortgage debt</c:v>
                </c:pt>
              </c:strCache>
            </c:strRef>
          </c:tx>
          <c:spPr>
            <a:ln w="44450">
              <a:solidFill>
                <a:schemeClr val="accent1"/>
              </a:solidFill>
            </a:ln>
          </c:spPr>
          <c:marker>
            <c:symbol val="none"/>
          </c:marker>
          <c:cat>
            <c:strRef>
              <c:f>Sheet1!$A$2:$A$88</c:f>
              <c:strCache>
                <c:ptCount val="85"/>
                <c:pt idx="0">
                  <c:v>'05</c:v>
                </c:pt>
                <c:pt idx="1">
                  <c:v>2005Q2</c:v>
                </c:pt>
                <c:pt idx="2">
                  <c:v>2005Q3</c:v>
                </c:pt>
                <c:pt idx="3">
                  <c:v>2005Q4</c:v>
                </c:pt>
                <c:pt idx="4">
                  <c:v>'06</c:v>
                </c:pt>
                <c:pt idx="5">
                  <c:v>2006Q2</c:v>
                </c:pt>
                <c:pt idx="6">
                  <c:v>2006Q3</c:v>
                </c:pt>
                <c:pt idx="7">
                  <c:v>2006Q4</c:v>
                </c:pt>
                <c:pt idx="8">
                  <c:v>'07</c:v>
                </c:pt>
                <c:pt idx="9">
                  <c:v>2007Q2</c:v>
                </c:pt>
                <c:pt idx="10">
                  <c:v>2007Q3</c:v>
                </c:pt>
                <c:pt idx="11">
                  <c:v>2007Q4</c:v>
                </c:pt>
                <c:pt idx="12">
                  <c:v>'08</c:v>
                </c:pt>
                <c:pt idx="13">
                  <c:v>2008Q2</c:v>
                </c:pt>
                <c:pt idx="14">
                  <c:v>2008Q3</c:v>
                </c:pt>
                <c:pt idx="15">
                  <c:v>2008Q4</c:v>
                </c:pt>
                <c:pt idx="16">
                  <c:v>'09</c:v>
                </c:pt>
                <c:pt idx="17">
                  <c:v>2009Q2</c:v>
                </c:pt>
                <c:pt idx="18">
                  <c:v>2009Q3</c:v>
                </c:pt>
                <c:pt idx="19">
                  <c:v>2009Q4</c:v>
                </c:pt>
                <c:pt idx="20">
                  <c:v>'10</c:v>
                </c:pt>
                <c:pt idx="21">
                  <c:v>2010Q2</c:v>
                </c:pt>
                <c:pt idx="22">
                  <c:v>2010Q3</c:v>
                </c:pt>
                <c:pt idx="23">
                  <c:v>2010Q4</c:v>
                </c:pt>
                <c:pt idx="24">
                  <c:v>'11</c:v>
                </c:pt>
                <c:pt idx="25">
                  <c:v>2011Q2</c:v>
                </c:pt>
                <c:pt idx="26">
                  <c:v>2011Q3</c:v>
                </c:pt>
                <c:pt idx="27">
                  <c:v>2011Q4</c:v>
                </c:pt>
                <c:pt idx="28">
                  <c:v>'12</c:v>
                </c:pt>
                <c:pt idx="29">
                  <c:v>2012Q2</c:v>
                </c:pt>
                <c:pt idx="30">
                  <c:v>2012Q3</c:v>
                </c:pt>
                <c:pt idx="31">
                  <c:v>2012Q4</c:v>
                </c:pt>
                <c:pt idx="32">
                  <c:v>'13</c:v>
                </c:pt>
                <c:pt idx="33">
                  <c:v>2013Q2</c:v>
                </c:pt>
                <c:pt idx="34">
                  <c:v>2013Q3</c:v>
                </c:pt>
                <c:pt idx="35">
                  <c:v>2013Q4</c:v>
                </c:pt>
                <c:pt idx="36">
                  <c:v>'14</c:v>
                </c:pt>
                <c:pt idx="37">
                  <c:v>2014Q2</c:v>
                </c:pt>
                <c:pt idx="38">
                  <c:v>2014Q3</c:v>
                </c:pt>
                <c:pt idx="39">
                  <c:v>2014Q4</c:v>
                </c:pt>
                <c:pt idx="40">
                  <c:v>'15</c:v>
                </c:pt>
                <c:pt idx="41">
                  <c:v>2015Q2</c:v>
                </c:pt>
                <c:pt idx="42">
                  <c:v>2015Q3</c:v>
                </c:pt>
                <c:pt idx="43">
                  <c:v>2015Q4</c:v>
                </c:pt>
                <c:pt idx="44">
                  <c:v>'16</c:v>
                </c:pt>
                <c:pt idx="45">
                  <c:v>2016Q2</c:v>
                </c:pt>
                <c:pt idx="46">
                  <c:v>2016Q3</c:v>
                </c:pt>
                <c:pt idx="47">
                  <c:v>2016Q4</c:v>
                </c:pt>
                <c:pt idx="48">
                  <c:v>'17</c:v>
                </c:pt>
                <c:pt idx="49">
                  <c:v>2017Q2</c:v>
                </c:pt>
                <c:pt idx="50">
                  <c:v>2017Q3</c:v>
                </c:pt>
                <c:pt idx="51">
                  <c:v>2017Q4</c:v>
                </c:pt>
                <c:pt idx="52">
                  <c:v>'18</c:v>
                </c:pt>
                <c:pt idx="53">
                  <c:v>2018Q2</c:v>
                </c:pt>
                <c:pt idx="54">
                  <c:v>2018Q3</c:v>
                </c:pt>
                <c:pt idx="55">
                  <c:v>2018Q4</c:v>
                </c:pt>
                <c:pt idx="56">
                  <c:v>'19</c:v>
                </c:pt>
                <c:pt idx="57">
                  <c:v>2019Q2</c:v>
                </c:pt>
                <c:pt idx="58">
                  <c:v>'19</c:v>
                </c:pt>
                <c:pt idx="59">
                  <c:v>2019Q4</c:v>
                </c:pt>
                <c:pt idx="60">
                  <c:v>'20</c:v>
                </c:pt>
                <c:pt idx="61">
                  <c:v>2020Q2</c:v>
                </c:pt>
                <c:pt idx="62">
                  <c:v>2020Q3</c:v>
                </c:pt>
                <c:pt idx="63">
                  <c:v>2020Q4</c:v>
                </c:pt>
                <c:pt idx="64">
                  <c:v>'21</c:v>
                </c:pt>
                <c:pt idx="65">
                  <c:v>2021Q2</c:v>
                </c:pt>
                <c:pt idx="66">
                  <c:v>2021Q3</c:v>
                </c:pt>
                <c:pt idx="67">
                  <c:v>2021Q4</c:v>
                </c:pt>
                <c:pt idx="68">
                  <c:v>'22</c:v>
                </c:pt>
                <c:pt idx="69">
                  <c:v>2022Q2</c:v>
                </c:pt>
                <c:pt idx="70">
                  <c:v>2022Q3</c:v>
                </c:pt>
                <c:pt idx="71">
                  <c:v>2022Q4</c:v>
                </c:pt>
                <c:pt idx="72">
                  <c:v>'23</c:v>
                </c:pt>
                <c:pt idx="73">
                  <c:v>2023Q2</c:v>
                </c:pt>
                <c:pt idx="74">
                  <c:v>2023Q3</c:v>
                </c:pt>
                <c:pt idx="75">
                  <c:v>2023Q4</c:v>
                </c:pt>
                <c:pt idx="76">
                  <c:v>'24</c:v>
                </c:pt>
                <c:pt idx="77">
                  <c:v>2024Q2</c:v>
                </c:pt>
                <c:pt idx="80">
                  <c:v>'25</c:v>
                </c:pt>
                <c:pt idx="84">
                  <c:v>'26</c:v>
                </c:pt>
              </c:strCache>
            </c:strRef>
          </c:cat>
          <c:val>
            <c:numRef>
              <c:f>Sheet1!$B$2:$B$88</c:f>
              <c:numCache>
                <c:formatCode>0.00</c:formatCode>
                <c:ptCount val="87"/>
                <c:pt idx="0">
                  <c:v>5.274</c:v>
                </c:pt>
                <c:pt idx="1">
                  <c:v>5.234</c:v>
                </c:pt>
                <c:pt idx="2">
                  <c:v>5.2549999999999999</c:v>
                </c:pt>
                <c:pt idx="3">
                  <c:v>5.258</c:v>
                </c:pt>
                <c:pt idx="4">
                  <c:v>5.25</c:v>
                </c:pt>
                <c:pt idx="5">
                  <c:v>5.327</c:v>
                </c:pt>
                <c:pt idx="6">
                  <c:v>5.3739999999999997</c:v>
                </c:pt>
                <c:pt idx="7">
                  <c:v>5.4349999999999996</c:v>
                </c:pt>
                <c:pt idx="8">
                  <c:v>5.48</c:v>
                </c:pt>
                <c:pt idx="9">
                  <c:v>5.4630000000000001</c:v>
                </c:pt>
                <c:pt idx="10">
                  <c:v>5.4260000000000002</c:v>
                </c:pt>
                <c:pt idx="11">
                  <c:v>5.5250000000000004</c:v>
                </c:pt>
                <c:pt idx="12">
                  <c:v>5.4160000000000004</c:v>
                </c:pt>
                <c:pt idx="13">
                  <c:v>5.383</c:v>
                </c:pt>
                <c:pt idx="14">
                  <c:v>5.3310000000000004</c:v>
                </c:pt>
                <c:pt idx="15">
                  <c:v>5.2510000000000003</c:v>
                </c:pt>
                <c:pt idx="16">
                  <c:v>5.13</c:v>
                </c:pt>
                <c:pt idx="17">
                  <c:v>5.0019999999999998</c:v>
                </c:pt>
                <c:pt idx="18">
                  <c:v>4.8659999999999997</c:v>
                </c:pt>
                <c:pt idx="19">
                  <c:v>4.798</c:v>
                </c:pt>
                <c:pt idx="20">
                  <c:v>4.6890000000000001</c:v>
                </c:pt>
                <c:pt idx="21">
                  <c:v>4.6669999999999998</c:v>
                </c:pt>
                <c:pt idx="22">
                  <c:v>4.6340000000000003</c:v>
                </c:pt>
                <c:pt idx="23">
                  <c:v>4.5999999999999996</c:v>
                </c:pt>
                <c:pt idx="24">
                  <c:v>4.4690000000000003</c:v>
                </c:pt>
                <c:pt idx="25">
                  <c:v>4.4459999999999997</c:v>
                </c:pt>
                <c:pt idx="26">
                  <c:v>4.43</c:v>
                </c:pt>
                <c:pt idx="27">
                  <c:v>4.2939999999999996</c:v>
                </c:pt>
                <c:pt idx="28">
                  <c:v>4.2690000000000001</c:v>
                </c:pt>
                <c:pt idx="29">
                  <c:v>4.2149999999999999</c:v>
                </c:pt>
                <c:pt idx="30">
                  <c:v>4.1870000000000003</c:v>
                </c:pt>
                <c:pt idx="31">
                  <c:v>4.1429999999999998</c:v>
                </c:pt>
                <c:pt idx="32">
                  <c:v>4.0060000000000002</c:v>
                </c:pt>
                <c:pt idx="33">
                  <c:v>3.9159999999999999</c:v>
                </c:pt>
                <c:pt idx="34">
                  <c:v>3.891</c:v>
                </c:pt>
                <c:pt idx="35">
                  <c:v>3.8980000000000001</c:v>
                </c:pt>
                <c:pt idx="36">
                  <c:v>3.8639999999999999</c:v>
                </c:pt>
                <c:pt idx="37">
                  <c:v>3.8849999999999998</c:v>
                </c:pt>
                <c:pt idx="38">
                  <c:v>3.8570000000000002</c:v>
                </c:pt>
                <c:pt idx="39">
                  <c:v>3.8340000000000001</c:v>
                </c:pt>
                <c:pt idx="40">
                  <c:v>3.8580000000000001</c:v>
                </c:pt>
                <c:pt idx="41">
                  <c:v>3.81</c:v>
                </c:pt>
                <c:pt idx="42">
                  <c:v>3.8140000000000001</c:v>
                </c:pt>
                <c:pt idx="43">
                  <c:v>3.8380000000000001</c:v>
                </c:pt>
                <c:pt idx="44">
                  <c:v>3.8</c:v>
                </c:pt>
                <c:pt idx="45">
                  <c:v>3.8069999999999999</c:v>
                </c:pt>
                <c:pt idx="46">
                  <c:v>3.8140000000000001</c:v>
                </c:pt>
                <c:pt idx="47">
                  <c:v>3.79</c:v>
                </c:pt>
                <c:pt idx="48">
                  <c:v>3.7719999999999998</c:v>
                </c:pt>
                <c:pt idx="49">
                  <c:v>3.7530000000000001</c:v>
                </c:pt>
                <c:pt idx="50">
                  <c:v>3.76</c:v>
                </c:pt>
                <c:pt idx="51">
                  <c:v>3.758</c:v>
                </c:pt>
                <c:pt idx="52">
                  <c:v>3.7629999999999999</c:v>
                </c:pt>
                <c:pt idx="53">
                  <c:v>3.7989999999999999</c:v>
                </c:pt>
                <c:pt idx="54">
                  <c:v>3.7930000000000001</c:v>
                </c:pt>
                <c:pt idx="55">
                  <c:v>3.9020000000000001</c:v>
                </c:pt>
                <c:pt idx="56">
                  <c:v>3.8940000000000001</c:v>
                </c:pt>
                <c:pt idx="57">
                  <c:v>3.8809999999999998</c:v>
                </c:pt>
                <c:pt idx="58">
                  <c:v>3.8730000000000002</c:v>
                </c:pt>
                <c:pt idx="59">
                  <c:v>3.8809999999999998</c:v>
                </c:pt>
                <c:pt idx="60">
                  <c:v>3.8079999999999998</c:v>
                </c:pt>
                <c:pt idx="61">
                  <c:v>3.79</c:v>
                </c:pt>
                <c:pt idx="62">
                  <c:v>3.7040000000000002</c:v>
                </c:pt>
                <c:pt idx="63">
                  <c:v>3.64</c:v>
                </c:pt>
                <c:pt idx="64">
                  <c:v>3.5249999999999999</c:v>
                </c:pt>
                <c:pt idx="65">
                  <c:v>3.4990000000000001</c:v>
                </c:pt>
                <c:pt idx="66">
                  <c:v>3.403</c:v>
                </c:pt>
                <c:pt idx="67">
                  <c:v>3.3740000000000001</c:v>
                </c:pt>
                <c:pt idx="68">
                  <c:v>3.3079999999999998</c:v>
                </c:pt>
                <c:pt idx="69">
                  <c:v>3.319</c:v>
                </c:pt>
                <c:pt idx="70">
                  <c:v>3.4239999999999999</c:v>
                </c:pt>
                <c:pt idx="71">
                  <c:v>3.476</c:v>
                </c:pt>
                <c:pt idx="72">
                  <c:v>3.548</c:v>
                </c:pt>
                <c:pt idx="73">
                  <c:v>3.6</c:v>
                </c:pt>
                <c:pt idx="74">
                  <c:v>3.738</c:v>
                </c:pt>
                <c:pt idx="75">
                  <c:v>3.802</c:v>
                </c:pt>
                <c:pt idx="76">
                  <c:v>3.7749999999999999</c:v>
                </c:pt>
                <c:pt idx="77">
                  <c:v>3.9169999999999998</c:v>
                </c:pt>
                <c:pt idx="78">
                  <c:v>3.9820000000000002</c:v>
                </c:pt>
                <c:pt idx="79">
                  <c:v>4.0330000000000004</c:v>
                </c:pt>
                <c:pt idx="80">
                  <c:v>4.05</c:v>
                </c:pt>
                <c:pt idx="81">
                  <c:v>4.1059999999999999</c:v>
                </c:pt>
                <c:pt idx="82">
                  <c:v>4.2030000000000003</c:v>
                </c:pt>
                <c:pt idx="83">
                  <c:v>4.2300000000000004</c:v>
                </c:pt>
                <c:pt idx="84" formatCode="General">
                  <c:v>4.28</c:v>
                </c:pt>
                <c:pt idx="85" formatCode="General">
                  <c:v>4.33</c:v>
                </c:pt>
                <c:pt idx="86" formatCode="General">
                  <c:v>4.37</c:v>
                </c:pt>
              </c:numCache>
            </c:numRef>
          </c:val>
          <c:smooth val="0"/>
          <c:extLst>
            <c:ext xmlns:c16="http://schemas.microsoft.com/office/drawing/2014/chart" uri="{C3380CC4-5D6E-409C-BE32-E72D297353CC}">
              <c16:uniqueId val="{00000000-291A-42BE-BF3D-7111F318DDA7}"/>
            </c:ext>
          </c:extLst>
        </c:ser>
        <c:ser>
          <c:idx val="1"/>
          <c:order val="1"/>
          <c:tx>
            <c:strRef>
              <c:f>Sheet1!$C$1</c:f>
              <c:strCache>
                <c:ptCount val="1"/>
                <c:pt idx="0">
                  <c:v>30-year fixed mortgage rate</c:v>
                </c:pt>
              </c:strCache>
            </c:strRef>
          </c:tx>
          <c:spPr>
            <a:ln w="47625">
              <a:solidFill>
                <a:srgbClr val="00B050"/>
              </a:solidFill>
            </a:ln>
          </c:spPr>
          <c:marker>
            <c:symbol val="none"/>
          </c:marker>
          <c:cat>
            <c:strRef>
              <c:f>Sheet1!$A$2:$A$88</c:f>
              <c:strCache>
                <c:ptCount val="85"/>
                <c:pt idx="0">
                  <c:v>'05</c:v>
                </c:pt>
                <c:pt idx="1">
                  <c:v>2005Q2</c:v>
                </c:pt>
                <c:pt idx="2">
                  <c:v>2005Q3</c:v>
                </c:pt>
                <c:pt idx="3">
                  <c:v>2005Q4</c:v>
                </c:pt>
                <c:pt idx="4">
                  <c:v>'06</c:v>
                </c:pt>
                <c:pt idx="5">
                  <c:v>2006Q2</c:v>
                </c:pt>
                <c:pt idx="6">
                  <c:v>2006Q3</c:v>
                </c:pt>
                <c:pt idx="7">
                  <c:v>2006Q4</c:v>
                </c:pt>
                <c:pt idx="8">
                  <c:v>'07</c:v>
                </c:pt>
                <c:pt idx="9">
                  <c:v>2007Q2</c:v>
                </c:pt>
                <c:pt idx="10">
                  <c:v>2007Q3</c:v>
                </c:pt>
                <c:pt idx="11">
                  <c:v>2007Q4</c:v>
                </c:pt>
                <c:pt idx="12">
                  <c:v>'08</c:v>
                </c:pt>
                <c:pt idx="13">
                  <c:v>2008Q2</c:v>
                </c:pt>
                <c:pt idx="14">
                  <c:v>2008Q3</c:v>
                </c:pt>
                <c:pt idx="15">
                  <c:v>2008Q4</c:v>
                </c:pt>
                <c:pt idx="16">
                  <c:v>'09</c:v>
                </c:pt>
                <c:pt idx="17">
                  <c:v>2009Q2</c:v>
                </c:pt>
                <c:pt idx="18">
                  <c:v>2009Q3</c:v>
                </c:pt>
                <c:pt idx="19">
                  <c:v>2009Q4</c:v>
                </c:pt>
                <c:pt idx="20">
                  <c:v>'10</c:v>
                </c:pt>
                <c:pt idx="21">
                  <c:v>2010Q2</c:v>
                </c:pt>
                <c:pt idx="22">
                  <c:v>2010Q3</c:v>
                </c:pt>
                <c:pt idx="23">
                  <c:v>2010Q4</c:v>
                </c:pt>
                <c:pt idx="24">
                  <c:v>'11</c:v>
                </c:pt>
                <c:pt idx="25">
                  <c:v>2011Q2</c:v>
                </c:pt>
                <c:pt idx="26">
                  <c:v>2011Q3</c:v>
                </c:pt>
                <c:pt idx="27">
                  <c:v>2011Q4</c:v>
                </c:pt>
                <c:pt idx="28">
                  <c:v>'12</c:v>
                </c:pt>
                <c:pt idx="29">
                  <c:v>2012Q2</c:v>
                </c:pt>
                <c:pt idx="30">
                  <c:v>2012Q3</c:v>
                </c:pt>
                <c:pt idx="31">
                  <c:v>2012Q4</c:v>
                </c:pt>
                <c:pt idx="32">
                  <c:v>'13</c:v>
                </c:pt>
                <c:pt idx="33">
                  <c:v>2013Q2</c:v>
                </c:pt>
                <c:pt idx="34">
                  <c:v>2013Q3</c:v>
                </c:pt>
                <c:pt idx="35">
                  <c:v>2013Q4</c:v>
                </c:pt>
                <c:pt idx="36">
                  <c:v>'14</c:v>
                </c:pt>
                <c:pt idx="37">
                  <c:v>2014Q2</c:v>
                </c:pt>
                <c:pt idx="38">
                  <c:v>2014Q3</c:v>
                </c:pt>
                <c:pt idx="39">
                  <c:v>2014Q4</c:v>
                </c:pt>
                <c:pt idx="40">
                  <c:v>'15</c:v>
                </c:pt>
                <c:pt idx="41">
                  <c:v>2015Q2</c:v>
                </c:pt>
                <c:pt idx="42">
                  <c:v>2015Q3</c:v>
                </c:pt>
                <c:pt idx="43">
                  <c:v>2015Q4</c:v>
                </c:pt>
                <c:pt idx="44">
                  <c:v>'16</c:v>
                </c:pt>
                <c:pt idx="45">
                  <c:v>2016Q2</c:v>
                </c:pt>
                <c:pt idx="46">
                  <c:v>2016Q3</c:v>
                </c:pt>
                <c:pt idx="47">
                  <c:v>2016Q4</c:v>
                </c:pt>
                <c:pt idx="48">
                  <c:v>'17</c:v>
                </c:pt>
                <c:pt idx="49">
                  <c:v>2017Q2</c:v>
                </c:pt>
                <c:pt idx="50">
                  <c:v>2017Q3</c:v>
                </c:pt>
                <c:pt idx="51">
                  <c:v>2017Q4</c:v>
                </c:pt>
                <c:pt idx="52">
                  <c:v>'18</c:v>
                </c:pt>
                <c:pt idx="53">
                  <c:v>2018Q2</c:v>
                </c:pt>
                <c:pt idx="54">
                  <c:v>2018Q3</c:v>
                </c:pt>
                <c:pt idx="55">
                  <c:v>2018Q4</c:v>
                </c:pt>
                <c:pt idx="56">
                  <c:v>'19</c:v>
                </c:pt>
                <c:pt idx="57">
                  <c:v>2019Q2</c:v>
                </c:pt>
                <c:pt idx="58">
                  <c:v>'19</c:v>
                </c:pt>
                <c:pt idx="59">
                  <c:v>2019Q4</c:v>
                </c:pt>
                <c:pt idx="60">
                  <c:v>'20</c:v>
                </c:pt>
                <c:pt idx="61">
                  <c:v>2020Q2</c:v>
                </c:pt>
                <c:pt idx="62">
                  <c:v>2020Q3</c:v>
                </c:pt>
                <c:pt idx="63">
                  <c:v>2020Q4</c:v>
                </c:pt>
                <c:pt idx="64">
                  <c:v>'21</c:v>
                </c:pt>
                <c:pt idx="65">
                  <c:v>2021Q2</c:v>
                </c:pt>
                <c:pt idx="66">
                  <c:v>2021Q3</c:v>
                </c:pt>
                <c:pt idx="67">
                  <c:v>2021Q4</c:v>
                </c:pt>
                <c:pt idx="68">
                  <c:v>'22</c:v>
                </c:pt>
                <c:pt idx="69">
                  <c:v>2022Q2</c:v>
                </c:pt>
                <c:pt idx="70">
                  <c:v>2022Q3</c:v>
                </c:pt>
                <c:pt idx="71">
                  <c:v>2022Q4</c:v>
                </c:pt>
                <c:pt idx="72">
                  <c:v>'23</c:v>
                </c:pt>
                <c:pt idx="73">
                  <c:v>2023Q2</c:v>
                </c:pt>
                <c:pt idx="74">
                  <c:v>2023Q3</c:v>
                </c:pt>
                <c:pt idx="75">
                  <c:v>2023Q4</c:v>
                </c:pt>
                <c:pt idx="76">
                  <c:v>'24</c:v>
                </c:pt>
                <c:pt idx="77">
                  <c:v>2024Q2</c:v>
                </c:pt>
                <c:pt idx="80">
                  <c:v>'25</c:v>
                </c:pt>
                <c:pt idx="84">
                  <c:v>'26</c:v>
                </c:pt>
              </c:strCache>
            </c:strRef>
          </c:cat>
          <c:val>
            <c:numRef>
              <c:f>Sheet1!$C$2:$C$88</c:f>
              <c:numCache>
                <c:formatCode>0.00</c:formatCode>
                <c:ptCount val="87"/>
                <c:pt idx="0">
                  <c:v>5.7551666666666703</c:v>
                </c:pt>
                <c:pt idx="1">
                  <c:v>5.7190000000000003</c:v>
                </c:pt>
                <c:pt idx="2">
                  <c:v>5.7629999999999999</c:v>
                </c:pt>
                <c:pt idx="3">
                  <c:v>6.2223333333333297</c:v>
                </c:pt>
                <c:pt idx="4">
                  <c:v>6.2404999999999999</c:v>
                </c:pt>
                <c:pt idx="5">
                  <c:v>6.5956666666666699</c:v>
                </c:pt>
                <c:pt idx="6">
                  <c:v>6.5629999999999997</c:v>
                </c:pt>
                <c:pt idx="7">
                  <c:v>6.2441666666666702</c:v>
                </c:pt>
                <c:pt idx="8">
                  <c:v>6.2195</c:v>
                </c:pt>
                <c:pt idx="9">
                  <c:v>6.3665000000000003</c:v>
                </c:pt>
                <c:pt idx="10">
                  <c:v>6.5498333333333303</c:v>
                </c:pt>
                <c:pt idx="11">
                  <c:v>6.226</c:v>
                </c:pt>
                <c:pt idx="12">
                  <c:v>5.8818333333333301</c:v>
                </c:pt>
                <c:pt idx="13">
                  <c:v>6.0911666666666697</c:v>
                </c:pt>
                <c:pt idx="14">
                  <c:v>6.3136666666666699</c:v>
                </c:pt>
                <c:pt idx="15">
                  <c:v>5.8733333333333304</c:v>
                </c:pt>
                <c:pt idx="16">
                  <c:v>5.0635000000000003</c:v>
                </c:pt>
                <c:pt idx="17">
                  <c:v>5.0291666666666703</c:v>
                </c:pt>
                <c:pt idx="18">
                  <c:v>5.1573333333333302</c:v>
                </c:pt>
                <c:pt idx="19">
                  <c:v>4.9189999999999996</c:v>
                </c:pt>
                <c:pt idx="20">
                  <c:v>4.99583333333333</c:v>
                </c:pt>
                <c:pt idx="21">
                  <c:v>4.9076666666666702</c:v>
                </c:pt>
                <c:pt idx="22">
                  <c:v>4.4458333333333302</c:v>
                </c:pt>
                <c:pt idx="23">
                  <c:v>4.4130000000000003</c:v>
                </c:pt>
                <c:pt idx="24">
                  <c:v>4.8478333333333303</c:v>
                </c:pt>
                <c:pt idx="25">
                  <c:v>4.6624999999999996</c:v>
                </c:pt>
                <c:pt idx="26">
                  <c:v>4.3070000000000004</c:v>
                </c:pt>
                <c:pt idx="27">
                  <c:v>4.0060000000000002</c:v>
                </c:pt>
                <c:pt idx="28">
                  <c:v>3.9196666666666702</c:v>
                </c:pt>
                <c:pt idx="29">
                  <c:v>3.7943333333333298</c:v>
                </c:pt>
                <c:pt idx="30">
                  <c:v>3.5498333333333298</c:v>
                </c:pt>
                <c:pt idx="31">
                  <c:v>3.3598333333333299</c:v>
                </c:pt>
                <c:pt idx="32">
                  <c:v>3.50383333333333</c:v>
                </c:pt>
                <c:pt idx="33">
                  <c:v>3.68366666666667</c:v>
                </c:pt>
                <c:pt idx="34">
                  <c:v>4.4386666666666699</c:v>
                </c:pt>
                <c:pt idx="35">
                  <c:v>4.3014999999999999</c:v>
                </c:pt>
                <c:pt idx="36">
                  <c:v>4.359</c:v>
                </c:pt>
                <c:pt idx="37">
                  <c:v>4.2306666666666697</c:v>
                </c:pt>
                <c:pt idx="38">
                  <c:v>4.1358333333333297</c:v>
                </c:pt>
                <c:pt idx="39">
                  <c:v>3.96533333333333</c:v>
                </c:pt>
                <c:pt idx="40">
                  <c:v>3.73</c:v>
                </c:pt>
                <c:pt idx="41">
                  <c:v>3.8315000000000001</c:v>
                </c:pt>
                <c:pt idx="42">
                  <c:v>3.9470000000000001</c:v>
                </c:pt>
                <c:pt idx="43">
                  <c:v>3.9008333333333298</c:v>
                </c:pt>
                <c:pt idx="44">
                  <c:v>3.74216666666667</c:v>
                </c:pt>
                <c:pt idx="45">
                  <c:v>3.5910000000000002</c:v>
                </c:pt>
                <c:pt idx="46">
                  <c:v>3.4449999999999998</c:v>
                </c:pt>
                <c:pt idx="47">
                  <c:v>3.81266666666667</c:v>
                </c:pt>
                <c:pt idx="48">
                  <c:v>4.1711666666666698</c:v>
                </c:pt>
                <c:pt idx="49">
                  <c:v>3.98633333333333</c:v>
                </c:pt>
                <c:pt idx="50">
                  <c:v>3.8841666666666699</c:v>
                </c:pt>
                <c:pt idx="51">
                  <c:v>3.9223333333333299</c:v>
                </c:pt>
                <c:pt idx="52">
                  <c:v>4.2688333333333297</c:v>
                </c:pt>
                <c:pt idx="53">
                  <c:v>4.5411666666666699</c:v>
                </c:pt>
                <c:pt idx="54">
                  <c:v>4.5683333333333298</c:v>
                </c:pt>
                <c:pt idx="55">
                  <c:v>4.77783333333333</c:v>
                </c:pt>
                <c:pt idx="56">
                  <c:v>4.3663333333333298</c:v>
                </c:pt>
                <c:pt idx="57">
                  <c:v>4.00566666666667</c:v>
                </c:pt>
                <c:pt idx="58">
                  <c:v>3.6619999999999999</c:v>
                </c:pt>
                <c:pt idx="59">
                  <c:v>3.7010000000000001</c:v>
                </c:pt>
                <c:pt idx="60">
                  <c:v>3.5129999999999999</c:v>
                </c:pt>
                <c:pt idx="61">
                  <c:v>3.2336666666666698</c:v>
                </c:pt>
                <c:pt idx="62">
                  <c:v>2.9470000000000001</c:v>
                </c:pt>
                <c:pt idx="63">
                  <c:v>2.7610000000000001</c:v>
                </c:pt>
                <c:pt idx="64">
                  <c:v>2.8758333333333299</c:v>
                </c:pt>
                <c:pt idx="65">
                  <c:v>2.9991666666666701</c:v>
                </c:pt>
                <c:pt idx="66">
                  <c:v>2.8701666666666701</c:v>
                </c:pt>
                <c:pt idx="67">
                  <c:v>3.0776666666666701</c:v>
                </c:pt>
                <c:pt idx="68">
                  <c:v>3.7931666666666701</c:v>
                </c:pt>
                <c:pt idx="69">
                  <c:v>5.2448333333333297</c:v>
                </c:pt>
                <c:pt idx="70">
                  <c:v>5.58233333333333</c:v>
                </c:pt>
                <c:pt idx="71">
                  <c:v>6.6896666666666702</c:v>
                </c:pt>
                <c:pt idx="72">
                  <c:v>6.3579999999999997</c:v>
                </c:pt>
                <c:pt idx="73">
                  <c:v>6.4938333333333302</c:v>
                </c:pt>
                <c:pt idx="74">
                  <c:v>7.0373333333333301</c:v>
                </c:pt>
                <c:pt idx="75">
                  <c:v>7.29233333333333</c:v>
                </c:pt>
                <c:pt idx="76">
                  <c:v>6.74616666666667</c:v>
                </c:pt>
                <c:pt idx="77">
                  <c:v>7</c:v>
                </c:pt>
                <c:pt idx="78">
                  <c:v>6.51</c:v>
                </c:pt>
                <c:pt idx="79">
                  <c:v>6.63</c:v>
                </c:pt>
                <c:pt idx="80">
                  <c:v>6.83</c:v>
                </c:pt>
                <c:pt idx="81">
                  <c:v>6.79</c:v>
                </c:pt>
                <c:pt idx="82">
                  <c:v>6.57</c:v>
                </c:pt>
                <c:pt idx="83">
                  <c:v>6.3</c:v>
                </c:pt>
                <c:pt idx="84" formatCode="General">
                  <c:v>6.11</c:v>
                </c:pt>
                <c:pt idx="85" formatCode="General">
                  <c:v>6.41</c:v>
                </c:pt>
                <c:pt idx="86" formatCode="General">
                  <c:v>6.81</c:v>
                </c:pt>
              </c:numCache>
            </c:numRef>
          </c:val>
          <c:smooth val="0"/>
          <c:extLst>
            <c:ext xmlns:c16="http://schemas.microsoft.com/office/drawing/2014/chart" uri="{C3380CC4-5D6E-409C-BE32-E72D297353CC}">
              <c16:uniqueId val="{00000001-291A-42BE-BF3D-7111F318DDA7}"/>
            </c:ext>
          </c:extLst>
        </c:ser>
        <c:dLbls>
          <c:showLegendKey val="0"/>
          <c:showVal val="0"/>
          <c:showCatName val="0"/>
          <c:showSerName val="0"/>
          <c:showPercent val="0"/>
          <c:showBubbleSize val="0"/>
        </c:dLbls>
        <c:smooth val="0"/>
        <c:axId val="190459088"/>
        <c:axId val="190459648"/>
      </c:lineChart>
      <c:catAx>
        <c:axId val="190459088"/>
        <c:scaling>
          <c:orientation val="minMax"/>
        </c:scaling>
        <c:delete val="0"/>
        <c:axPos val="b"/>
        <c:numFmt formatCode="yy" sourceLinked="0"/>
        <c:majorTickMark val="cross"/>
        <c:minorTickMark val="none"/>
        <c:tickLblPos val="low"/>
        <c:spPr>
          <a:ln w="12735">
            <a:noFill/>
            <a:prstDash val="solid"/>
          </a:ln>
        </c:spPr>
        <c:txPr>
          <a:bodyPr rot="0" vert="horz"/>
          <a:lstStyle/>
          <a:p>
            <a:pPr>
              <a:defRPr sz="1500">
                <a:solidFill>
                  <a:schemeClr val="tx1"/>
                </a:solidFill>
              </a:defRPr>
            </a:pPr>
            <a:endParaRPr lang="en-US"/>
          </a:p>
        </c:txPr>
        <c:crossAx val="190459648"/>
        <c:crossesAt val="-60"/>
        <c:auto val="0"/>
        <c:lblAlgn val="ctr"/>
        <c:lblOffset val="100"/>
        <c:tickLblSkip val="4"/>
        <c:tickMarkSkip val="1"/>
        <c:noMultiLvlLbl val="1"/>
      </c:catAx>
      <c:valAx>
        <c:axId val="190459648"/>
        <c:scaling>
          <c:orientation val="minMax"/>
          <c:max val="7.5"/>
          <c:min val="2.5"/>
        </c:scaling>
        <c:delete val="0"/>
        <c:axPos val="l"/>
        <c:majorGridlines>
          <c:spPr>
            <a:ln w="9525">
              <a:solidFill>
                <a:srgbClr val="E3E3E3"/>
              </a:solidFill>
            </a:ln>
          </c:spPr>
        </c:majorGridlines>
        <c:numFmt formatCode="#,##0.0" sourceLinked="0"/>
        <c:majorTickMark val="cross"/>
        <c:minorTickMark val="none"/>
        <c:tickLblPos val="nextTo"/>
        <c:spPr>
          <a:ln w="12735">
            <a:noFill/>
            <a:prstDash val="solid"/>
          </a:ln>
        </c:spPr>
        <c:txPr>
          <a:bodyPr rot="0" vert="horz"/>
          <a:lstStyle/>
          <a:p>
            <a:pPr>
              <a:defRPr sz="1500">
                <a:solidFill>
                  <a:schemeClr val="tx1"/>
                </a:solidFill>
              </a:defRPr>
            </a:pPr>
            <a:endParaRPr lang="en-US"/>
          </a:p>
        </c:txPr>
        <c:crossAx val="190459088"/>
        <c:crossesAt val="1"/>
        <c:crossBetween val="between"/>
        <c:majorUnit val="0.5"/>
      </c:valAx>
      <c:spPr>
        <a:solidFill>
          <a:srgbClr val="FFFFFF"/>
        </a:solidFill>
        <a:ln w="12735">
          <a:noFill/>
          <a:prstDash val="solid"/>
        </a:ln>
      </c:spPr>
    </c:plotArea>
    <c:legend>
      <c:legendPos val="r"/>
      <c:layout>
        <c:manualLayout>
          <c:xMode val="edge"/>
          <c:yMode val="edge"/>
          <c:x val="0.35901120621177085"/>
          <c:y val="7.5325583195456361E-2"/>
          <c:w val="0.38335763835856546"/>
          <c:h val="0.15173337977610712"/>
        </c:manualLayout>
      </c:layout>
      <c:overlay val="0"/>
      <c:spPr>
        <a:solidFill>
          <a:schemeClr val="bg1"/>
        </a:solidFill>
      </c:spPr>
      <c:txPr>
        <a:bodyPr/>
        <a:lstStyle/>
        <a:p>
          <a:pPr>
            <a:defRPr>
              <a:solidFill>
                <a:schemeClr val="tx1"/>
              </a:solidFill>
              <a:highlight>
                <a:srgbClr val="FFFFFF"/>
              </a:highlight>
            </a:defRPr>
          </a:pPr>
          <a:endParaRPr lang="en-US"/>
        </a:p>
      </c:txPr>
    </c:legend>
    <c:plotVisOnly val="1"/>
    <c:dispBlanksAs val="gap"/>
    <c:showDLblsOverMax val="0"/>
  </c:chart>
  <c:spPr>
    <a:noFill/>
    <a:ln>
      <a:noFill/>
    </a:ln>
  </c:spPr>
  <c:txPr>
    <a:bodyPr/>
    <a:lstStyle/>
    <a:p>
      <a:pPr>
        <a:defRPr sz="1600" b="0" i="0" u="none" strike="noStrike" baseline="0">
          <a:solidFill>
            <a:schemeClr val="bg2"/>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666755468073769E-2"/>
          <c:y val="0.11109836498740067"/>
          <c:w val="0.83172078672250549"/>
          <c:h val="0.69493927865758354"/>
        </c:manualLayout>
      </c:layout>
      <c:barChart>
        <c:barDir val="col"/>
        <c:grouping val="stacked"/>
        <c:varyColors val="0"/>
        <c:ser>
          <c:idx val="3"/>
          <c:order val="7"/>
          <c:tx>
            <c:strRef>
              <c:f>Sheet1!$I$1</c:f>
              <c:strCache>
                <c:ptCount val="1"/>
                <c:pt idx="0">
                  <c:v>For-sale surplus (deficit)</c:v>
                </c:pt>
              </c:strCache>
            </c:strRef>
          </c:tx>
          <c:spPr>
            <a:solidFill>
              <a:schemeClr val="accent1"/>
            </a:solidFill>
            <a:ln w="28575">
              <a:solidFill>
                <a:schemeClr val="accent1"/>
              </a:solidFill>
            </a:ln>
          </c:spPr>
          <c:invertIfNegative val="0"/>
          <c:cat>
            <c:numRef>
              <c:f>Sheet1!$A$11:$A$251</c:f>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f>Sheet1!$I$11:$I$251</c:f>
              <c:numCache>
                <c:formatCode>_(* #,##0_);_(* \(#,##0\);_(* "-"??_);_(@_)</c:formatCode>
                <c:ptCount val="241"/>
                <c:pt idx="0">
                  <c:v>-52.533959593034183</c:v>
                </c:pt>
                <c:pt idx="1">
                  <c:v>-100.03748494761527</c:v>
                </c:pt>
                <c:pt idx="2">
                  <c:v>-61.749441719598941</c:v>
                </c:pt>
                <c:pt idx="3">
                  <c:v>-99.327877939359226</c:v>
                </c:pt>
                <c:pt idx="4">
                  <c:v>-98.053663286659145</c:v>
                </c:pt>
                <c:pt idx="5">
                  <c:v>-89.82093294192849</c:v>
                </c:pt>
                <c:pt idx="6">
                  <c:v>-110.21474815120708</c:v>
                </c:pt>
                <c:pt idx="7">
                  <c:v>-172.25076873234806</c:v>
                </c:pt>
                <c:pt idx="8">
                  <c:v>-119.38022969941878</c:v>
                </c:pt>
                <c:pt idx="9">
                  <c:v>-150.73558172552086</c:v>
                </c:pt>
                <c:pt idx="10">
                  <c:v>-145.69522588026132</c:v>
                </c:pt>
                <c:pt idx="11">
                  <c:v>-174.84373488927301</c:v>
                </c:pt>
                <c:pt idx="12">
                  <c:v>-241.23260489291371</c:v>
                </c:pt>
                <c:pt idx="13">
                  <c:v>-259.78533804367021</c:v>
                </c:pt>
                <c:pt idx="14">
                  <c:v>-222.4401806906146</c:v>
                </c:pt>
                <c:pt idx="15">
                  <c:v>-217.83759838340072</c:v>
                </c:pt>
                <c:pt idx="16">
                  <c:v>-294.26010778569264</c:v>
                </c:pt>
                <c:pt idx="17">
                  <c:v>-305.9062199028333</c:v>
                </c:pt>
                <c:pt idx="18">
                  <c:v>-263.44945974239221</c:v>
                </c:pt>
                <c:pt idx="19">
                  <c:v>-267.73579314898359</c:v>
                </c:pt>
                <c:pt idx="20">
                  <c:v>-273.67727488226831</c:v>
                </c:pt>
                <c:pt idx="21">
                  <c:v>-287.83701702468602</c:v>
                </c:pt>
                <c:pt idx="22">
                  <c:v>-269.85328678405898</c:v>
                </c:pt>
                <c:pt idx="23">
                  <c:v>-261.80456750829063</c:v>
                </c:pt>
                <c:pt idx="24">
                  <c:v>-276.20983011039527</c:v>
                </c:pt>
                <c:pt idx="25">
                  <c:v>-311.97297876096638</c:v>
                </c:pt>
                <c:pt idx="26">
                  <c:v>-302.65205891569303</c:v>
                </c:pt>
                <c:pt idx="27">
                  <c:v>-304.22860247337053</c:v>
                </c:pt>
                <c:pt idx="28">
                  <c:v>-276.4694519884066</c:v>
                </c:pt>
                <c:pt idx="29">
                  <c:v>-285.33455729529089</c:v>
                </c:pt>
                <c:pt idx="30">
                  <c:v>-320.85462808821052</c:v>
                </c:pt>
                <c:pt idx="31">
                  <c:v>-252.98302059413811</c:v>
                </c:pt>
                <c:pt idx="32">
                  <c:v>-290.67846192856678</c:v>
                </c:pt>
                <c:pt idx="33">
                  <c:v>-313.64869927441032</c:v>
                </c:pt>
                <c:pt idx="34">
                  <c:v>-261.19343467597378</c:v>
                </c:pt>
                <c:pt idx="35">
                  <c:v>-218.06000554407939</c:v>
                </c:pt>
                <c:pt idx="36">
                  <c:v>-215.58355598141569</c:v>
                </c:pt>
                <c:pt idx="37">
                  <c:v>-239.5731156301872</c:v>
                </c:pt>
                <c:pt idx="38">
                  <c:v>-191.6311453764954</c:v>
                </c:pt>
                <c:pt idx="39">
                  <c:v>-157.15262031109069</c:v>
                </c:pt>
                <c:pt idx="40">
                  <c:v>-186.06385086981211</c:v>
                </c:pt>
                <c:pt idx="41">
                  <c:v>-216.03478957750411</c:v>
                </c:pt>
                <c:pt idx="42">
                  <c:v>-120.13955451716873</c:v>
                </c:pt>
                <c:pt idx="43">
                  <c:v>-201.32756375173818</c:v>
                </c:pt>
                <c:pt idx="44">
                  <c:v>-205.43702963683725</c:v>
                </c:pt>
                <c:pt idx="45">
                  <c:v>-188.10084707378866</c:v>
                </c:pt>
                <c:pt idx="46">
                  <c:v>-163.99974461919859</c:v>
                </c:pt>
                <c:pt idx="47">
                  <c:v>-209.8121624854908</c:v>
                </c:pt>
                <c:pt idx="48">
                  <c:v>-161.44688862935092</c:v>
                </c:pt>
                <c:pt idx="49">
                  <c:v>-180.3333931598826</c:v>
                </c:pt>
                <c:pt idx="50">
                  <c:v>-286.22472005696125</c:v>
                </c:pt>
                <c:pt idx="51">
                  <c:v>-301.16959001433349</c:v>
                </c:pt>
                <c:pt idx="52">
                  <c:v>-293.02190520626164</c:v>
                </c:pt>
                <c:pt idx="53">
                  <c:v>-347.80184355537489</c:v>
                </c:pt>
                <c:pt idx="54">
                  <c:v>-306.26879838886208</c:v>
                </c:pt>
                <c:pt idx="55">
                  <c:v>-264.3269195554991</c:v>
                </c:pt>
                <c:pt idx="56">
                  <c:v>-283.16305640838323</c:v>
                </c:pt>
                <c:pt idx="57">
                  <c:v>-254.87873708498719</c:v>
                </c:pt>
                <c:pt idx="58">
                  <c:v>-230.98023522167679</c:v>
                </c:pt>
                <c:pt idx="59">
                  <c:v>-196.04888815987127</c:v>
                </c:pt>
                <c:pt idx="60">
                  <c:v>-157.3569864714261</c:v>
                </c:pt>
                <c:pt idx="61">
                  <c:v>-142.22496148120752</c:v>
                </c:pt>
                <c:pt idx="62">
                  <c:v>-99.225815682930502</c:v>
                </c:pt>
                <c:pt idx="63">
                  <c:v>-134.26198910394604</c:v>
                </c:pt>
                <c:pt idx="64">
                  <c:v>-158.69402181821908</c:v>
                </c:pt>
                <c:pt idx="65">
                  <c:v>-153.83636432057514</c:v>
                </c:pt>
                <c:pt idx="66">
                  <c:v>-104.0310585829908</c:v>
                </c:pt>
                <c:pt idx="67">
                  <c:v>-140.00459273259284</c:v>
                </c:pt>
                <c:pt idx="68">
                  <c:v>-112.15789410736789</c:v>
                </c:pt>
                <c:pt idx="69">
                  <c:v>-12.106549388906036</c:v>
                </c:pt>
                <c:pt idx="70">
                  <c:v>-62.234880475288016</c:v>
                </c:pt>
                <c:pt idx="71">
                  <c:v>-40.364768543220315</c:v>
                </c:pt>
                <c:pt idx="72">
                  <c:v>-128.85855632640016</c:v>
                </c:pt>
                <c:pt idx="73">
                  <c:v>-67.952850914052902</c:v>
                </c:pt>
                <c:pt idx="74">
                  <c:v>6.5087630316971694</c:v>
                </c:pt>
                <c:pt idx="75">
                  <c:v>6.4199935904184571</c:v>
                </c:pt>
                <c:pt idx="76">
                  <c:v>-14.172209785112376</c:v>
                </c:pt>
                <c:pt idx="77">
                  <c:v>21.730351663350689</c:v>
                </c:pt>
                <c:pt idx="78">
                  <c:v>64.520821784021436</c:v>
                </c:pt>
                <c:pt idx="79">
                  <c:v>17.773698632619656</c:v>
                </c:pt>
                <c:pt idx="80">
                  <c:v>89.720125571542496</c:v>
                </c:pt>
                <c:pt idx="81">
                  <c:v>136.86466641573037</c:v>
                </c:pt>
                <c:pt idx="82">
                  <c:v>77.542068167794355</c:v>
                </c:pt>
                <c:pt idx="83">
                  <c:v>-11.989450017951446</c:v>
                </c:pt>
                <c:pt idx="84">
                  <c:v>-61.586507178791166</c:v>
                </c:pt>
                <c:pt idx="85">
                  <c:v>16.686364751778928</c:v>
                </c:pt>
                <c:pt idx="86">
                  <c:v>9.8373463636096279</c:v>
                </c:pt>
                <c:pt idx="87">
                  <c:v>4.7424718352207709</c:v>
                </c:pt>
                <c:pt idx="88">
                  <c:v>26.146238875320666</c:v>
                </c:pt>
                <c:pt idx="89">
                  <c:v>37.760665675438531</c:v>
                </c:pt>
                <c:pt idx="90">
                  <c:v>35.164738395287372</c:v>
                </c:pt>
                <c:pt idx="91">
                  <c:v>-37.24110414755318</c:v>
                </c:pt>
                <c:pt idx="92">
                  <c:v>-27.763464702633712</c:v>
                </c:pt>
                <c:pt idx="93">
                  <c:v>9.320085272020215</c:v>
                </c:pt>
                <c:pt idx="94">
                  <c:v>-10.96041730844812</c:v>
                </c:pt>
                <c:pt idx="95">
                  <c:v>5.1191330826197587</c:v>
                </c:pt>
                <c:pt idx="96">
                  <c:v>4.6767514374475656</c:v>
                </c:pt>
                <c:pt idx="97">
                  <c:v>60.927217102772339</c:v>
                </c:pt>
                <c:pt idx="98">
                  <c:v>196.2926437987866</c:v>
                </c:pt>
                <c:pt idx="99">
                  <c:v>106.83020565209679</c:v>
                </c:pt>
                <c:pt idx="100">
                  <c:v>72.544116505709184</c:v>
                </c:pt>
                <c:pt idx="101">
                  <c:v>66.705904150084237</c:v>
                </c:pt>
                <c:pt idx="102">
                  <c:v>66.755081945476377</c:v>
                </c:pt>
                <c:pt idx="103">
                  <c:v>51.143036327848215</c:v>
                </c:pt>
                <c:pt idx="104">
                  <c:v>59.602849031844336</c:v>
                </c:pt>
                <c:pt idx="105">
                  <c:v>79.867570373346922</c:v>
                </c:pt>
                <c:pt idx="106">
                  <c:v>97.726693432212244</c:v>
                </c:pt>
                <c:pt idx="107">
                  <c:v>-5.7421854821202034</c:v>
                </c:pt>
                <c:pt idx="108">
                  <c:v>-49.867311185072523</c:v>
                </c:pt>
                <c:pt idx="109">
                  <c:v>-39.349560155097151</c:v>
                </c:pt>
                <c:pt idx="110">
                  <c:v>-25.951409681700454</c:v>
                </c:pt>
                <c:pt idx="111">
                  <c:v>-109.11774543163523</c:v>
                </c:pt>
                <c:pt idx="112">
                  <c:v>-126.13807619413954</c:v>
                </c:pt>
                <c:pt idx="113">
                  <c:v>-129.77017689530615</c:v>
                </c:pt>
                <c:pt idx="114">
                  <c:v>-154.73214081299105</c:v>
                </c:pt>
                <c:pt idx="115">
                  <c:v>-163.32672537101195</c:v>
                </c:pt>
                <c:pt idx="116">
                  <c:v>-142.84618622241203</c:v>
                </c:pt>
                <c:pt idx="117">
                  <c:v>-133.28450828243166</c:v>
                </c:pt>
                <c:pt idx="118">
                  <c:v>-121.02442646681794</c:v>
                </c:pt>
                <c:pt idx="119">
                  <c:v>14.106927162335449</c:v>
                </c:pt>
                <c:pt idx="120">
                  <c:v>-60.430207590113319</c:v>
                </c:pt>
                <c:pt idx="121">
                  <c:v>-29.256666873162931</c:v>
                </c:pt>
                <c:pt idx="122">
                  <c:v>-92.208710378788581</c:v>
                </c:pt>
                <c:pt idx="123">
                  <c:v>-35.488297337988058</c:v>
                </c:pt>
                <c:pt idx="124">
                  <c:v>-20.675146691085452</c:v>
                </c:pt>
                <c:pt idx="125">
                  <c:v>-102.94725442228267</c:v>
                </c:pt>
                <c:pt idx="126">
                  <c:v>16.085622194974444</c:v>
                </c:pt>
                <c:pt idx="127">
                  <c:v>45.313437334850555</c:v>
                </c:pt>
                <c:pt idx="128">
                  <c:v>71.215510262906591</c:v>
                </c:pt>
                <c:pt idx="129">
                  <c:v>-8.6754809536392514</c:v>
                </c:pt>
                <c:pt idx="130">
                  <c:v>-61.676823675769469</c:v>
                </c:pt>
                <c:pt idx="131">
                  <c:v>66.870537168487814</c:v>
                </c:pt>
                <c:pt idx="132">
                  <c:v>72.55706655043349</c:v>
                </c:pt>
                <c:pt idx="133">
                  <c:v>29.866447582551558</c:v>
                </c:pt>
                <c:pt idx="134">
                  <c:v>57.91660241875752</c:v>
                </c:pt>
                <c:pt idx="135">
                  <c:v>93.264170955086811</c:v>
                </c:pt>
                <c:pt idx="136">
                  <c:v>139.13919809200908</c:v>
                </c:pt>
                <c:pt idx="137">
                  <c:v>-38.843096588180103</c:v>
                </c:pt>
                <c:pt idx="138">
                  <c:v>-37.642357240221401</c:v>
                </c:pt>
                <c:pt idx="139">
                  <c:v>10.446747881589996</c:v>
                </c:pt>
                <c:pt idx="140">
                  <c:v>-12.451142622222298</c:v>
                </c:pt>
                <c:pt idx="141">
                  <c:v>-112.95506507688171</c:v>
                </c:pt>
                <c:pt idx="142">
                  <c:v>-11.880275632814637</c:v>
                </c:pt>
                <c:pt idx="143">
                  <c:v>-5.3465291044535332</c:v>
                </c:pt>
                <c:pt idx="144">
                  <c:v>-56.516161658147347</c:v>
                </c:pt>
                <c:pt idx="145">
                  <c:v>98.024911258341859</c:v>
                </c:pt>
                <c:pt idx="146">
                  <c:v>200.03098634466846</c:v>
                </c:pt>
                <c:pt idx="147">
                  <c:v>138.16160719321164</c:v>
                </c:pt>
                <c:pt idx="148">
                  <c:v>21.617754576175699</c:v>
                </c:pt>
                <c:pt idx="149">
                  <c:v>45.047316105608481</c:v>
                </c:pt>
                <c:pt idx="150">
                  <c:v>26.476450534179655</c:v>
                </c:pt>
                <c:pt idx="151">
                  <c:v>49.985043933489685</c:v>
                </c:pt>
                <c:pt idx="152">
                  <c:v>52.162918496579536</c:v>
                </c:pt>
                <c:pt idx="153">
                  <c:v>55.78616724683004</c:v>
                </c:pt>
                <c:pt idx="154">
                  <c:v>209.73042726268298</c:v>
                </c:pt>
                <c:pt idx="155">
                  <c:v>122.58213251309147</c:v>
                </c:pt>
                <c:pt idx="156">
                  <c:v>65.154127965208986</c:v>
                </c:pt>
                <c:pt idx="157">
                  <c:v>38.704237091250619</c:v>
                </c:pt>
                <c:pt idx="158">
                  <c:v>93.69062277535491</c:v>
                </c:pt>
                <c:pt idx="159">
                  <c:v>138.72084394913497</c:v>
                </c:pt>
                <c:pt idx="160">
                  <c:v>150.32382335642691</c:v>
                </c:pt>
                <c:pt idx="161">
                  <c:v>139.11441489821016</c:v>
                </c:pt>
                <c:pt idx="162">
                  <c:v>238.72890311787356</c:v>
                </c:pt>
                <c:pt idx="163">
                  <c:v>315.66492112432968</c:v>
                </c:pt>
                <c:pt idx="164">
                  <c:v>334.16258565200457</c:v>
                </c:pt>
                <c:pt idx="165">
                  <c:v>476.24918817021359</c:v>
                </c:pt>
                <c:pt idx="166">
                  <c:v>675.63167882575669</c:v>
                </c:pt>
                <c:pt idx="167">
                  <c:v>840.24595278600032</c:v>
                </c:pt>
                <c:pt idx="168">
                  <c:v>930.94218832058539</c:v>
                </c:pt>
                <c:pt idx="169">
                  <c:v>783.1867931590034</c:v>
                </c:pt>
                <c:pt idx="170">
                  <c:v>821.60029777050454</c:v>
                </c:pt>
                <c:pt idx="171">
                  <c:v>929.17345310409428</c:v>
                </c:pt>
                <c:pt idx="172">
                  <c:v>1027.0152065236816</c:v>
                </c:pt>
                <c:pt idx="173">
                  <c:v>908.64428610005507</c:v>
                </c:pt>
                <c:pt idx="174">
                  <c:v>963.66067869851906</c:v>
                </c:pt>
                <c:pt idx="175">
                  <c:v>975.07082508671579</c:v>
                </c:pt>
                <c:pt idx="176">
                  <c:v>868.60435735565738</c:v>
                </c:pt>
                <c:pt idx="177">
                  <c:v>658.13172453592131</c:v>
                </c:pt>
                <c:pt idx="178">
                  <c:v>731.69944614346605</c:v>
                </c:pt>
                <c:pt idx="179">
                  <c:v>840.40761759128418</c:v>
                </c:pt>
                <c:pt idx="180">
                  <c:v>749.6161404290159</c:v>
                </c:pt>
                <c:pt idx="181">
                  <c:v>719.82432758621496</c:v>
                </c:pt>
                <c:pt idx="182">
                  <c:v>689.09310851287</c:v>
                </c:pt>
                <c:pt idx="183">
                  <c:v>810.25968852300878</c:v>
                </c:pt>
                <c:pt idx="184">
                  <c:v>753.12082566506922</c:v>
                </c:pt>
                <c:pt idx="185">
                  <c:v>712.21215912949583</c:v>
                </c:pt>
                <c:pt idx="186">
                  <c:v>610.10577720671404</c:v>
                </c:pt>
                <c:pt idx="187">
                  <c:v>530.72368365124862</c:v>
                </c:pt>
                <c:pt idx="188">
                  <c:v>414.1897228634673</c:v>
                </c:pt>
                <c:pt idx="189">
                  <c:v>350.19613363032624</c:v>
                </c:pt>
                <c:pt idx="190">
                  <c:v>226.55258553633379</c:v>
                </c:pt>
                <c:pt idx="191">
                  <c:v>248.20312433792185</c:v>
                </c:pt>
                <c:pt idx="192">
                  <c:v>370.53753565999995</c:v>
                </c:pt>
                <c:pt idx="193">
                  <c:v>218.89926845217789</c:v>
                </c:pt>
                <c:pt idx="194">
                  <c:v>221.63369290895193</c:v>
                </c:pt>
                <c:pt idx="195">
                  <c:v>339.97054683306567</c:v>
                </c:pt>
                <c:pt idx="196">
                  <c:v>284.09445123500041</c:v>
                </c:pt>
                <c:pt idx="197">
                  <c:v>185.62184841604798</c:v>
                </c:pt>
                <c:pt idx="198">
                  <c:v>133.81892386095333</c:v>
                </c:pt>
                <c:pt idx="199">
                  <c:v>208.92869542580164</c:v>
                </c:pt>
                <c:pt idx="200">
                  <c:v>179.41772084400131</c:v>
                </c:pt>
                <c:pt idx="201">
                  <c:v>141.36610186455258</c:v>
                </c:pt>
                <c:pt idx="202">
                  <c:v>176.15162677958543</c:v>
                </c:pt>
                <c:pt idx="203">
                  <c:v>195.636074091442</c:v>
                </c:pt>
                <c:pt idx="204">
                  <c:v>70.986633751780474</c:v>
                </c:pt>
                <c:pt idx="205">
                  <c:v>66.747706899610762</c:v>
                </c:pt>
                <c:pt idx="206">
                  <c:v>98.499409575334724</c:v>
                </c:pt>
                <c:pt idx="207">
                  <c:v>143.10263324282991</c:v>
                </c:pt>
                <c:pt idx="208">
                  <c:v>35.968868430402921</c:v>
                </c:pt>
                <c:pt idx="209">
                  <c:v>-60.625807547946991</c:v>
                </c:pt>
                <c:pt idx="210">
                  <c:v>-21.967545258152853</c:v>
                </c:pt>
                <c:pt idx="211">
                  <c:v>-22.03360275443735</c:v>
                </c:pt>
                <c:pt idx="212">
                  <c:v>-118.91565059973834</c:v>
                </c:pt>
                <c:pt idx="213">
                  <c:v>-133.98320365802741</c:v>
                </c:pt>
                <c:pt idx="214">
                  <c:v>-43.651142099677394</c:v>
                </c:pt>
                <c:pt idx="215">
                  <c:v>-136.55641899318431</c:v>
                </c:pt>
                <c:pt idx="216">
                  <c:v>-216.06507381203977</c:v>
                </c:pt>
                <c:pt idx="217">
                  <c:v>-262.89669256014753</c:v>
                </c:pt>
                <c:pt idx="218">
                  <c:v>-144.9694350842783</c:v>
                </c:pt>
                <c:pt idx="219">
                  <c:v>-194.37573472876392</c:v>
                </c:pt>
                <c:pt idx="220">
                  <c:v>-414.41581489505785</c:v>
                </c:pt>
                <c:pt idx="221">
                  <c:v>-669.85394986048357</c:v>
                </c:pt>
                <c:pt idx="222">
                  <c:v>-597.28415275019779</c:v>
                </c:pt>
                <c:pt idx="223">
                  <c:v>-534.94824728409355</c:v>
                </c:pt>
                <c:pt idx="224">
                  <c:v>-636.28903937224754</c:v>
                </c:pt>
                <c:pt idx="225">
                  <c:v>-651.07038186303635</c:v>
                </c:pt>
                <c:pt idx="226">
                  <c:v>-658.38821774599262</c:v>
                </c:pt>
                <c:pt idx="227">
                  <c:v>-660.17822934703963</c:v>
                </c:pt>
                <c:pt idx="228">
                  <c:v>-718.07297588696792</c:v>
                </c:pt>
                <c:pt idx="229">
                  <c:v>-685.72479599114058</c:v>
                </c:pt>
                <c:pt idx="230">
                  <c:v>-656.32063185096274</c:v>
                </c:pt>
                <c:pt idx="231">
                  <c:v>-694.54499734720559</c:v>
                </c:pt>
                <c:pt idx="232">
                  <c:v>-752.46233299303708</c:v>
                </c:pt>
                <c:pt idx="233">
                  <c:v>-773.94452054351621</c:v>
                </c:pt>
                <c:pt idx="234">
                  <c:v>-696.76386769785813</c:v>
                </c:pt>
                <c:pt idx="235">
                  <c:v>-672.64164169858611</c:v>
                </c:pt>
                <c:pt idx="236">
                  <c:v>-698.1926050263512</c:v>
                </c:pt>
                <c:pt idx="237">
                  <c:v>-602.9667125493412</c:v>
                </c:pt>
                <c:pt idx="238">
                  <c:v>-545.5067470054704</c:v>
                </c:pt>
                <c:pt idx="239">
                  <c:v>-472.77387953024629</c:v>
                </c:pt>
                <c:pt idx="240">
                  <c:v>-486.3435252186361</c:v>
                </c:pt>
              </c:numCache>
            </c:numRef>
          </c:val>
          <c:extLst>
            <c:ext xmlns:c16="http://schemas.microsoft.com/office/drawing/2014/chart" uri="{C3380CC4-5D6E-409C-BE32-E72D297353CC}">
              <c16:uniqueId val="{00000001-E1AD-4FB4-95BA-F8AF0C77C7D2}"/>
            </c:ext>
          </c:extLst>
        </c:ser>
        <c:ser>
          <c:idx val="6"/>
          <c:order val="8"/>
          <c:tx>
            <c:strRef>
              <c:f>Sheet1!$J$1</c:f>
              <c:strCache>
                <c:ptCount val="1"/>
                <c:pt idx="0">
                  <c:v>For-rent surplus (deficit)</c:v>
                </c:pt>
              </c:strCache>
            </c:strRef>
          </c:tx>
          <c:spPr>
            <a:solidFill>
              <a:schemeClr val="accent2"/>
            </a:solidFill>
            <a:ln w="28575">
              <a:solidFill>
                <a:schemeClr val="accent2"/>
              </a:solidFill>
            </a:ln>
          </c:spPr>
          <c:invertIfNegative val="0"/>
          <c:cat>
            <c:numRef>
              <c:f>Sheet1!$A$11:$A$251</c:f>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f>Sheet1!$J$11:$J$251</c:f>
              <c:numCache>
                <c:formatCode>_(* #,##0_);_(* \(#,##0\);_(* "-"??_);_(@_)</c:formatCode>
                <c:ptCount val="241"/>
                <c:pt idx="0">
                  <c:v>31.734287387306374</c:v>
                </c:pt>
                <c:pt idx="1">
                  <c:v>-19.923893057608485</c:v>
                </c:pt>
                <c:pt idx="2">
                  <c:v>-86.650744890503375</c:v>
                </c:pt>
                <c:pt idx="3">
                  <c:v>42.13764939257733</c:v>
                </c:pt>
                <c:pt idx="4">
                  <c:v>-18.789607367569452</c:v>
                </c:pt>
                <c:pt idx="5">
                  <c:v>-192.51276849777869</c:v>
                </c:pt>
                <c:pt idx="6">
                  <c:v>-193.37522630536995</c:v>
                </c:pt>
                <c:pt idx="7">
                  <c:v>-122.79002388417597</c:v>
                </c:pt>
                <c:pt idx="8">
                  <c:v>-241.93120372814158</c:v>
                </c:pt>
                <c:pt idx="9">
                  <c:v>-312.39010011401331</c:v>
                </c:pt>
                <c:pt idx="10">
                  <c:v>-296.87091082777459</c:v>
                </c:pt>
                <c:pt idx="11">
                  <c:v>-501.35626296114441</c:v>
                </c:pt>
                <c:pt idx="12">
                  <c:v>-511.99788584728088</c:v>
                </c:pt>
                <c:pt idx="13">
                  <c:v>-470.1242449337318</c:v>
                </c:pt>
                <c:pt idx="14">
                  <c:v>-537.74218132329577</c:v>
                </c:pt>
                <c:pt idx="15">
                  <c:v>-669.06824098539607</c:v>
                </c:pt>
                <c:pt idx="16">
                  <c:v>-639.36851388418222</c:v>
                </c:pt>
                <c:pt idx="17">
                  <c:v>-630.68168900648061</c:v>
                </c:pt>
                <c:pt idx="18">
                  <c:v>-642.4188732284108</c:v>
                </c:pt>
                <c:pt idx="19">
                  <c:v>-716.74129523895397</c:v>
                </c:pt>
                <c:pt idx="20">
                  <c:v>-652.63818844875993</c:v>
                </c:pt>
                <c:pt idx="21">
                  <c:v>-672.4601497334229</c:v>
                </c:pt>
                <c:pt idx="22">
                  <c:v>-681.03742555102951</c:v>
                </c:pt>
                <c:pt idx="23">
                  <c:v>-734.40696808714108</c:v>
                </c:pt>
                <c:pt idx="24">
                  <c:v>-698.31247456842766</c:v>
                </c:pt>
                <c:pt idx="25">
                  <c:v>-696.64845010295721</c:v>
                </c:pt>
                <c:pt idx="26">
                  <c:v>-590.89834597380559</c:v>
                </c:pt>
                <c:pt idx="27">
                  <c:v>-614.90780996220872</c:v>
                </c:pt>
                <c:pt idx="28">
                  <c:v>-623.80188086996077</c:v>
                </c:pt>
                <c:pt idx="29">
                  <c:v>-554.17940306078901</c:v>
                </c:pt>
                <c:pt idx="30">
                  <c:v>-468.53732829062727</c:v>
                </c:pt>
                <c:pt idx="31">
                  <c:v>-531.01647293796282</c:v>
                </c:pt>
                <c:pt idx="32">
                  <c:v>-511.19876523791152</c:v>
                </c:pt>
                <c:pt idx="33">
                  <c:v>-480.10704097012325</c:v>
                </c:pt>
                <c:pt idx="34">
                  <c:v>-491.74283751941334</c:v>
                </c:pt>
                <c:pt idx="35">
                  <c:v>-485.76650633227661</c:v>
                </c:pt>
                <c:pt idx="36">
                  <c:v>-381.20195100544316</c:v>
                </c:pt>
                <c:pt idx="37">
                  <c:v>-353.46516561640971</c:v>
                </c:pt>
                <c:pt idx="38">
                  <c:v>-380.86957775505181</c:v>
                </c:pt>
                <c:pt idx="39">
                  <c:v>-462.09211411035176</c:v>
                </c:pt>
                <c:pt idx="40">
                  <c:v>-420.15173802653482</c:v>
                </c:pt>
                <c:pt idx="41">
                  <c:v>-347.73009934493109</c:v>
                </c:pt>
                <c:pt idx="42">
                  <c:v>-399.28043216359504</c:v>
                </c:pt>
                <c:pt idx="43">
                  <c:v>-636.24167244193097</c:v>
                </c:pt>
                <c:pt idx="44">
                  <c:v>-608.18011230803506</c:v>
                </c:pt>
                <c:pt idx="45">
                  <c:v>-515.41041121789362</c:v>
                </c:pt>
                <c:pt idx="46">
                  <c:v>-550.660307088742</c:v>
                </c:pt>
                <c:pt idx="47">
                  <c:v>-678.81418973977111</c:v>
                </c:pt>
                <c:pt idx="48">
                  <c:v>-721.58817978194384</c:v>
                </c:pt>
                <c:pt idx="49">
                  <c:v>-688.82470386154557</c:v>
                </c:pt>
                <c:pt idx="50">
                  <c:v>-637.3884261551658</c:v>
                </c:pt>
                <c:pt idx="51">
                  <c:v>-750.75668377403906</c:v>
                </c:pt>
                <c:pt idx="52">
                  <c:v>-770.0868506554317</c:v>
                </c:pt>
                <c:pt idx="53">
                  <c:v>-772.63588087314793</c:v>
                </c:pt>
                <c:pt idx="54">
                  <c:v>-793.95059338026169</c:v>
                </c:pt>
                <c:pt idx="55">
                  <c:v>-778.91034932491038</c:v>
                </c:pt>
                <c:pt idx="56">
                  <c:v>-762.15266437393916</c:v>
                </c:pt>
                <c:pt idx="57">
                  <c:v>-657.47809041927508</c:v>
                </c:pt>
                <c:pt idx="58">
                  <c:v>-569.83974171921807</c:v>
                </c:pt>
                <c:pt idx="59">
                  <c:v>-668.52287589423429</c:v>
                </c:pt>
                <c:pt idx="60">
                  <c:v>-732.88469124320636</c:v>
                </c:pt>
                <c:pt idx="61">
                  <c:v>-620.05536623688158</c:v>
                </c:pt>
                <c:pt idx="62">
                  <c:v>-573.31753071447747</c:v>
                </c:pt>
                <c:pt idx="63">
                  <c:v>-815.38466471764207</c:v>
                </c:pt>
                <c:pt idx="64">
                  <c:v>-793.52322167600266</c:v>
                </c:pt>
                <c:pt idx="65">
                  <c:v>-843.60541122054951</c:v>
                </c:pt>
                <c:pt idx="66">
                  <c:v>-866.89944126588318</c:v>
                </c:pt>
                <c:pt idx="67">
                  <c:v>-862.40091675771509</c:v>
                </c:pt>
                <c:pt idx="68">
                  <c:v>-769.3565477993626</c:v>
                </c:pt>
                <c:pt idx="69">
                  <c:v>-808.37786387790686</c:v>
                </c:pt>
                <c:pt idx="70">
                  <c:v>-760.44910510036379</c:v>
                </c:pt>
                <c:pt idx="71">
                  <c:v>-693.78247543299733</c:v>
                </c:pt>
                <c:pt idx="72">
                  <c:v>-609.92691177933273</c:v>
                </c:pt>
                <c:pt idx="73">
                  <c:v>-694.56638134759885</c:v>
                </c:pt>
                <c:pt idx="74">
                  <c:v>-605.5472185869246</c:v>
                </c:pt>
                <c:pt idx="75">
                  <c:v>-704.67309042193119</c:v>
                </c:pt>
                <c:pt idx="76">
                  <c:v>-665.19117652367026</c:v>
                </c:pt>
                <c:pt idx="77">
                  <c:v>-714.72107934813118</c:v>
                </c:pt>
                <c:pt idx="78">
                  <c:v>-539.59450316152265</c:v>
                </c:pt>
                <c:pt idx="79">
                  <c:v>-458.18895247096219</c:v>
                </c:pt>
                <c:pt idx="80">
                  <c:v>-464.41387692799964</c:v>
                </c:pt>
                <c:pt idx="81">
                  <c:v>-486.04343062383685</c:v>
                </c:pt>
                <c:pt idx="82">
                  <c:v>-292.58580147149394</c:v>
                </c:pt>
                <c:pt idx="83">
                  <c:v>-333.69059201182341</c:v>
                </c:pt>
                <c:pt idx="84">
                  <c:v>-240.77216562331586</c:v>
                </c:pt>
                <c:pt idx="85">
                  <c:v>-76.294775460953502</c:v>
                </c:pt>
                <c:pt idx="86">
                  <c:v>-29.533253441976274</c:v>
                </c:pt>
                <c:pt idx="87">
                  <c:v>50.51259985006282</c:v>
                </c:pt>
                <c:pt idx="88">
                  <c:v>-43.759879332858965</c:v>
                </c:pt>
                <c:pt idx="89">
                  <c:v>-0.72651174772497551</c:v>
                </c:pt>
                <c:pt idx="90">
                  <c:v>204.65229536034241</c:v>
                </c:pt>
                <c:pt idx="91">
                  <c:v>103.11099232976528</c:v>
                </c:pt>
                <c:pt idx="92">
                  <c:v>163.68656671352659</c:v>
                </c:pt>
                <c:pt idx="93">
                  <c:v>70.006219473144938</c:v>
                </c:pt>
                <c:pt idx="94">
                  <c:v>96.784081950742504</c:v>
                </c:pt>
                <c:pt idx="95">
                  <c:v>-93.132607636501476</c:v>
                </c:pt>
                <c:pt idx="96">
                  <c:v>-3.6158064520016744</c:v>
                </c:pt>
                <c:pt idx="97">
                  <c:v>-31.481051194227206</c:v>
                </c:pt>
                <c:pt idx="98">
                  <c:v>28.721055166869583</c:v>
                </c:pt>
                <c:pt idx="99">
                  <c:v>-155.03485761541839</c:v>
                </c:pt>
                <c:pt idx="100">
                  <c:v>-12.919717002344337</c:v>
                </c:pt>
                <c:pt idx="101">
                  <c:v>-228.67150488163122</c:v>
                </c:pt>
                <c:pt idx="102">
                  <c:v>-144.12050307878397</c:v>
                </c:pt>
                <c:pt idx="103">
                  <c:v>-138.55185821636746</c:v>
                </c:pt>
                <c:pt idx="104">
                  <c:v>-19.378777437245297</c:v>
                </c:pt>
                <c:pt idx="105">
                  <c:v>-82.018029905353913</c:v>
                </c:pt>
                <c:pt idx="106">
                  <c:v>37.092586971821795</c:v>
                </c:pt>
                <c:pt idx="107">
                  <c:v>-87.335095146785847</c:v>
                </c:pt>
                <c:pt idx="108">
                  <c:v>-54.358094975465704</c:v>
                </c:pt>
                <c:pt idx="109">
                  <c:v>46.935301453103563</c:v>
                </c:pt>
                <c:pt idx="110">
                  <c:v>-104.43407703397878</c:v>
                </c:pt>
                <c:pt idx="111">
                  <c:v>-192.47605789059386</c:v>
                </c:pt>
                <c:pt idx="112">
                  <c:v>126.28616847998573</c:v>
                </c:pt>
                <c:pt idx="113">
                  <c:v>5.22761238088236</c:v>
                </c:pt>
                <c:pt idx="114">
                  <c:v>-201.47148110356639</c:v>
                </c:pt>
                <c:pt idx="115">
                  <c:v>-275.5885579343531</c:v>
                </c:pt>
                <c:pt idx="116">
                  <c:v>-4.5399000239700813</c:v>
                </c:pt>
                <c:pt idx="117">
                  <c:v>-75.650734001303647</c:v>
                </c:pt>
                <c:pt idx="118">
                  <c:v>-132.79021241142541</c:v>
                </c:pt>
                <c:pt idx="119">
                  <c:v>-72.323354054545405</c:v>
                </c:pt>
                <c:pt idx="120">
                  <c:v>-60.110046903781686</c:v>
                </c:pt>
                <c:pt idx="121">
                  <c:v>59.970206423052268</c:v>
                </c:pt>
                <c:pt idx="122">
                  <c:v>78.460715909084968</c:v>
                </c:pt>
                <c:pt idx="123">
                  <c:v>80.828557011351819</c:v>
                </c:pt>
                <c:pt idx="124">
                  <c:v>141.07392914630174</c:v>
                </c:pt>
                <c:pt idx="125">
                  <c:v>92.049174832648788</c:v>
                </c:pt>
                <c:pt idx="126">
                  <c:v>203.75601318794722</c:v>
                </c:pt>
                <c:pt idx="127">
                  <c:v>66.546161956001143</c:v>
                </c:pt>
                <c:pt idx="128">
                  <c:v>-16.543790143103742</c:v>
                </c:pt>
                <c:pt idx="129">
                  <c:v>158.3438384947469</c:v>
                </c:pt>
                <c:pt idx="130">
                  <c:v>138.44757890170567</c:v>
                </c:pt>
                <c:pt idx="131">
                  <c:v>63.693402920680846</c:v>
                </c:pt>
                <c:pt idx="132">
                  <c:v>77.846217754629876</c:v>
                </c:pt>
                <c:pt idx="133">
                  <c:v>207.03929432763951</c:v>
                </c:pt>
                <c:pt idx="134">
                  <c:v>282.97465942411299</c:v>
                </c:pt>
                <c:pt idx="135">
                  <c:v>94.374401461536337</c:v>
                </c:pt>
                <c:pt idx="136">
                  <c:v>259.89871273301878</c:v>
                </c:pt>
                <c:pt idx="137">
                  <c:v>242.12580819163585</c:v>
                </c:pt>
                <c:pt idx="138">
                  <c:v>295.97382639090006</c:v>
                </c:pt>
                <c:pt idx="139">
                  <c:v>172.64322530919176</c:v>
                </c:pt>
                <c:pt idx="140">
                  <c:v>138.28289429390588</c:v>
                </c:pt>
                <c:pt idx="141">
                  <c:v>189.52008735769076</c:v>
                </c:pt>
                <c:pt idx="142">
                  <c:v>274.35561985004972</c:v>
                </c:pt>
                <c:pt idx="143">
                  <c:v>119.60596760492389</c:v>
                </c:pt>
                <c:pt idx="144">
                  <c:v>277.15892330919257</c:v>
                </c:pt>
                <c:pt idx="145">
                  <c:v>322.84337776886645</c:v>
                </c:pt>
                <c:pt idx="146">
                  <c:v>349.46301559227516</c:v>
                </c:pt>
                <c:pt idx="147">
                  <c:v>499.65761186639031</c:v>
                </c:pt>
                <c:pt idx="148">
                  <c:v>622.286478894335</c:v>
                </c:pt>
                <c:pt idx="149">
                  <c:v>359.44794236718337</c:v>
                </c:pt>
                <c:pt idx="150">
                  <c:v>582.94404340619485</c:v>
                </c:pt>
                <c:pt idx="151">
                  <c:v>707.74729381420934</c:v>
                </c:pt>
                <c:pt idx="152">
                  <c:v>767.96492528442332</c:v>
                </c:pt>
                <c:pt idx="153">
                  <c:v>839.33535390487657</c:v>
                </c:pt>
                <c:pt idx="154">
                  <c:v>956.96382209992396</c:v>
                </c:pt>
                <c:pt idx="155">
                  <c:v>1063.8951507119434</c:v>
                </c:pt>
                <c:pt idx="156">
                  <c:v>1161.4551999865885</c:v>
                </c:pt>
                <c:pt idx="157">
                  <c:v>1076.3440958579672</c:v>
                </c:pt>
                <c:pt idx="158">
                  <c:v>1060.8329392775738</c:v>
                </c:pt>
                <c:pt idx="159">
                  <c:v>995.23564998237146</c:v>
                </c:pt>
                <c:pt idx="160">
                  <c:v>1017.8462933851115</c:v>
                </c:pt>
                <c:pt idx="161">
                  <c:v>918.54135038510628</c:v>
                </c:pt>
                <c:pt idx="162">
                  <c:v>970.8624874784125</c:v>
                </c:pt>
                <c:pt idx="163">
                  <c:v>837.29252233133934</c:v>
                </c:pt>
                <c:pt idx="164">
                  <c:v>840.27815345785018</c:v>
                </c:pt>
                <c:pt idx="165">
                  <c:v>842.92515079680686</c:v>
                </c:pt>
                <c:pt idx="166">
                  <c:v>995.24605310624463</c:v>
                </c:pt>
                <c:pt idx="167">
                  <c:v>955.23702331815741</c:v>
                </c:pt>
                <c:pt idx="168">
                  <c:v>1086.8799841726602</c:v>
                </c:pt>
                <c:pt idx="169">
                  <c:v>829.2577588310661</c:v>
                </c:pt>
                <c:pt idx="170">
                  <c:v>958.63464740512984</c:v>
                </c:pt>
                <c:pt idx="171">
                  <c:v>888.01350756432475</c:v>
                </c:pt>
                <c:pt idx="172">
                  <c:v>1114.6983962243141</c:v>
                </c:pt>
                <c:pt idx="173">
                  <c:v>1070.5888294805093</c:v>
                </c:pt>
                <c:pt idx="174">
                  <c:v>1048.3340110408651</c:v>
                </c:pt>
                <c:pt idx="175">
                  <c:v>1140.8389955026446</c:v>
                </c:pt>
                <c:pt idx="176">
                  <c:v>1148.8396468031178</c:v>
                </c:pt>
                <c:pt idx="177">
                  <c:v>1389.7692739812931</c:v>
                </c:pt>
                <c:pt idx="178">
                  <c:v>1603.3137981468208</c:v>
                </c:pt>
                <c:pt idx="179">
                  <c:v>1448.6679039923629</c:v>
                </c:pt>
                <c:pt idx="180">
                  <c:v>1395.2535759812927</c:v>
                </c:pt>
                <c:pt idx="181">
                  <c:v>1380.6393126107043</c:v>
                </c:pt>
                <c:pt idx="182">
                  <c:v>1276.931171654458</c:v>
                </c:pt>
                <c:pt idx="183">
                  <c:v>863.89333338455413</c:v>
                </c:pt>
                <c:pt idx="184">
                  <c:v>965.65614032076928</c:v>
                </c:pt>
                <c:pt idx="185">
                  <c:v>753.09614409725327</c:v>
                </c:pt>
                <c:pt idx="186">
                  <c:v>1073.1759985911908</c:v>
                </c:pt>
                <c:pt idx="187">
                  <c:v>860.75609671085124</c:v>
                </c:pt>
                <c:pt idx="188">
                  <c:v>604.27380166340231</c:v>
                </c:pt>
                <c:pt idx="189">
                  <c:v>515.86613302239118</c:v>
                </c:pt>
                <c:pt idx="190">
                  <c:v>536.7581036634009</c:v>
                </c:pt>
                <c:pt idx="191">
                  <c:v>576.83301790483381</c:v>
                </c:pt>
                <c:pt idx="192">
                  <c:v>488.26524144305046</c:v>
                </c:pt>
                <c:pt idx="193">
                  <c:v>298.46219045148467</c:v>
                </c:pt>
                <c:pt idx="194">
                  <c:v>379.40879170504422</c:v>
                </c:pt>
                <c:pt idx="195">
                  <c:v>326.53019285528092</c:v>
                </c:pt>
                <c:pt idx="196">
                  <c:v>381.90731621321214</c:v>
                </c:pt>
                <c:pt idx="197">
                  <c:v>-8.4370378089305245</c:v>
                </c:pt>
                <c:pt idx="198">
                  <c:v>-46.294302896440151</c:v>
                </c:pt>
                <c:pt idx="199">
                  <c:v>-251.98773409307287</c:v>
                </c:pt>
                <c:pt idx="200">
                  <c:v>-201.33576113419142</c:v>
                </c:pt>
                <c:pt idx="201">
                  <c:v>-343.37036058543572</c:v>
                </c:pt>
                <c:pt idx="202">
                  <c:v>-128.08626409624026</c:v>
                </c:pt>
                <c:pt idx="203">
                  <c:v>-278.75781633240166</c:v>
                </c:pt>
                <c:pt idx="204">
                  <c:v>-265.63489548105952</c:v>
                </c:pt>
                <c:pt idx="205">
                  <c:v>-405.39245664606449</c:v>
                </c:pt>
                <c:pt idx="206">
                  <c:v>-355.63270679577005</c:v>
                </c:pt>
                <c:pt idx="207">
                  <c:v>-333.53500982581551</c:v>
                </c:pt>
                <c:pt idx="208">
                  <c:v>-282.18350918216913</c:v>
                </c:pt>
                <c:pt idx="209">
                  <c:v>-98.095258516907975</c:v>
                </c:pt>
                <c:pt idx="210">
                  <c:v>-0.48765451637977242</c:v>
                </c:pt>
                <c:pt idx="211">
                  <c:v>-329.62735002665875</c:v>
                </c:pt>
                <c:pt idx="212">
                  <c:v>-281.53931646155598</c:v>
                </c:pt>
                <c:pt idx="213">
                  <c:v>-371.83244273883867</c:v>
                </c:pt>
                <c:pt idx="214">
                  <c:v>-228.38324512523783</c:v>
                </c:pt>
                <c:pt idx="215">
                  <c:v>-458.28876929023403</c:v>
                </c:pt>
                <c:pt idx="216">
                  <c:v>-292.77193273831426</c:v>
                </c:pt>
                <c:pt idx="217">
                  <c:v>-396.52847913736684</c:v>
                </c:pt>
                <c:pt idx="218">
                  <c:v>-387.59805429339764</c:v>
                </c:pt>
                <c:pt idx="219">
                  <c:v>-566.57588749793115</c:v>
                </c:pt>
                <c:pt idx="220">
                  <c:v>-491.81072782739722</c:v>
                </c:pt>
                <c:pt idx="221">
                  <c:v>-867.18542282052795</c:v>
                </c:pt>
                <c:pt idx="222">
                  <c:v>-537.27083350002624</c:v>
                </c:pt>
                <c:pt idx="223">
                  <c:v>-540.9831396223359</c:v>
                </c:pt>
                <c:pt idx="224">
                  <c:v>-394.84514554590186</c:v>
                </c:pt>
                <c:pt idx="225">
                  <c:v>-684.62127122223558</c:v>
                </c:pt>
                <c:pt idx="226">
                  <c:v>-909.01685298923871</c:v>
                </c:pt>
                <c:pt idx="227">
                  <c:v>-977.9176363181781</c:v>
                </c:pt>
                <c:pt idx="228">
                  <c:v>-907.789123913857</c:v>
                </c:pt>
                <c:pt idx="229">
                  <c:v>-968.30120194601056</c:v>
                </c:pt>
                <c:pt idx="230">
                  <c:v>-768.34211498554566</c:v>
                </c:pt>
                <c:pt idx="231">
                  <c:v>-876.1328620029451</c:v>
                </c:pt>
                <c:pt idx="232">
                  <c:v>-600.32034702297562</c:v>
                </c:pt>
                <c:pt idx="233">
                  <c:v>-632.16362438618273</c:v>
                </c:pt>
                <c:pt idx="234">
                  <c:v>-464.35948789382729</c:v>
                </c:pt>
                <c:pt idx="235">
                  <c:v>-477.76990810205439</c:v>
                </c:pt>
                <c:pt idx="236">
                  <c:v>-515.84351974253877</c:v>
                </c:pt>
                <c:pt idx="237">
                  <c:v>-477.16872868771731</c:v>
                </c:pt>
                <c:pt idx="238">
                  <c:v>-336.47025113632264</c:v>
                </c:pt>
                <c:pt idx="239">
                  <c:v>-344.35661254064513</c:v>
                </c:pt>
                <c:pt idx="240">
                  <c:v>-261.40757013421864</c:v>
                </c:pt>
              </c:numCache>
            </c:numRef>
          </c:val>
          <c:extLst>
            <c:ext xmlns:c16="http://schemas.microsoft.com/office/drawing/2014/chart" uri="{C3380CC4-5D6E-409C-BE32-E72D297353CC}">
              <c16:uniqueId val="{00000002-E1AD-4FB4-95BA-F8AF0C77C7D2}"/>
            </c:ext>
          </c:extLst>
        </c:ser>
        <c:ser>
          <c:idx val="10"/>
          <c:order val="10"/>
          <c:tx>
            <c:strRef>
              <c:f>Sheet1!$L$1</c:f>
              <c:strCache>
                <c:ptCount val="1"/>
                <c:pt idx="0">
                  <c:v>Pent-Up Households</c:v>
                </c:pt>
              </c:strCache>
            </c:strRef>
          </c:tx>
          <c:spPr>
            <a:solidFill>
              <a:schemeClr val="accent3"/>
            </a:solidFill>
            <a:ln w="28575">
              <a:solidFill>
                <a:schemeClr val="accent3"/>
              </a:solidFill>
            </a:ln>
          </c:spPr>
          <c:invertIfNegative val="0"/>
          <c:cat>
            <c:numRef>
              <c:f>Sheet1!$A$11:$A$251</c:f>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f>Sheet1!$L$11:$L$251</c:f>
              <c:numCache>
                <c:formatCode>General</c:formatCode>
                <c:ptCount val="241"/>
                <c:pt idx="188" formatCode="_(* #,##0_);_(* \(#,##0\);_(* &quot;-&quot;??_);_(@_)">
                  <c:v>-140.02131160219733</c:v>
                </c:pt>
                <c:pt idx="189" formatCode="_(* #,##0_);_(* \(#,##0\);_(* &quot;-&quot;??_);_(@_)">
                  <c:v>-140.02131160219733</c:v>
                </c:pt>
                <c:pt idx="190" formatCode="_(* #,##0_);_(* \(#,##0\);_(* &quot;-&quot;??_);_(@_)">
                  <c:v>-140.02131160219733</c:v>
                </c:pt>
                <c:pt idx="191" formatCode="_(* #,##0_);_(* \(#,##0\);_(* &quot;-&quot;??_);_(@_)">
                  <c:v>-140.02131160219733</c:v>
                </c:pt>
                <c:pt idx="192" formatCode="_(* #,##0_);_(* \(#,##0\);_(* &quot;-&quot;??_);_(@_)">
                  <c:v>28.921010519013635</c:v>
                </c:pt>
                <c:pt idx="193" formatCode="_(* #,##0_);_(* \(#,##0\);_(* &quot;-&quot;??_);_(@_)">
                  <c:v>28.921010519013635</c:v>
                </c:pt>
                <c:pt idx="194" formatCode="_(* #,##0_);_(* \(#,##0\);_(* &quot;-&quot;??_);_(@_)">
                  <c:v>28.921010519013635</c:v>
                </c:pt>
                <c:pt idx="195" formatCode="_(* #,##0_);_(* \(#,##0\);_(* &quot;-&quot;??_);_(@_)">
                  <c:v>28.921010519013635</c:v>
                </c:pt>
                <c:pt idx="196" formatCode="_(* #,##0_);_(* \(#,##0\);_(* &quot;-&quot;??_);_(@_)">
                  <c:v>203.3191212057659</c:v>
                </c:pt>
                <c:pt idx="197" formatCode="_(* #,##0_);_(* \(#,##0\);_(* &quot;-&quot;??_);_(@_)">
                  <c:v>203.3191212057659</c:v>
                </c:pt>
                <c:pt idx="198" formatCode="_(* #,##0_);_(* \(#,##0\);_(* &quot;-&quot;??_);_(@_)">
                  <c:v>203.3191212057659</c:v>
                </c:pt>
                <c:pt idx="199" formatCode="_(* #,##0_);_(* \(#,##0\);_(* &quot;-&quot;??_);_(@_)">
                  <c:v>203.3191212057659</c:v>
                </c:pt>
                <c:pt idx="200" formatCode="_(* #,##0_);_(* \(#,##0\);_(* &quot;-&quot;??_);_(@_)">
                  <c:v>226.0113766829619</c:v>
                </c:pt>
                <c:pt idx="201" formatCode="_(* #,##0_);_(* \(#,##0\);_(* &quot;-&quot;??_);_(@_)">
                  <c:v>226.0113766829619</c:v>
                </c:pt>
                <c:pt idx="202" formatCode="_(* #,##0_);_(* \(#,##0\);_(* &quot;-&quot;??_);_(@_)">
                  <c:v>226.0113766829619</c:v>
                </c:pt>
                <c:pt idx="203" formatCode="_(* #,##0_);_(* \(#,##0\);_(* &quot;-&quot;??_);_(@_)">
                  <c:v>226.0113766829619</c:v>
                </c:pt>
                <c:pt idx="204" formatCode="_(* #,##0_);_(* \(#,##0\);_(* &quot;-&quot;??_);_(@_)">
                  <c:v>308.49793821070648</c:v>
                </c:pt>
                <c:pt idx="205" formatCode="_(* #,##0_);_(* \(#,##0\);_(* &quot;-&quot;??_);_(@_)">
                  <c:v>308.49793821070648</c:v>
                </c:pt>
                <c:pt idx="206" formatCode="_(* #,##0_);_(* \(#,##0\);_(* &quot;-&quot;??_);_(@_)">
                  <c:v>308.49793821070648</c:v>
                </c:pt>
                <c:pt idx="207" formatCode="_(* #,##0_);_(* \(#,##0\);_(* &quot;-&quot;??_);_(@_)">
                  <c:v>308.49793821070648</c:v>
                </c:pt>
                <c:pt idx="208" formatCode="_(* #,##0_);_(* \(#,##0\);_(* &quot;-&quot;??_);_(@_)">
                  <c:v>112.2907224169154</c:v>
                </c:pt>
                <c:pt idx="209" formatCode="_(* #,##0_);_(* \(#,##0\);_(* &quot;-&quot;??_);_(@_)">
                  <c:v>112.2907224169154</c:v>
                </c:pt>
                <c:pt idx="210" formatCode="_(* #,##0_);_(* \(#,##0\);_(* &quot;-&quot;??_);_(@_)">
                  <c:v>112.2907224169154</c:v>
                </c:pt>
                <c:pt idx="211" formatCode="_(* #,##0_);_(* \(#,##0\);_(* &quot;-&quot;??_);_(@_)">
                  <c:v>112.2907224169154</c:v>
                </c:pt>
                <c:pt idx="212" formatCode="_(* #,##0_);_(* \(#,##0\);_(* &quot;-&quot;??_);_(@_)">
                  <c:v>-116.24563379233166</c:v>
                </c:pt>
                <c:pt idx="213" formatCode="_(* #,##0_);_(* \(#,##0\);_(* &quot;-&quot;??_);_(@_)">
                  <c:v>-116.24563379233166</c:v>
                </c:pt>
                <c:pt idx="214" formatCode="_(* #,##0_);_(* \(#,##0\);_(* &quot;-&quot;??_);_(@_)">
                  <c:v>-116.24563379233166</c:v>
                </c:pt>
                <c:pt idx="215" formatCode="_(* #,##0_);_(* \(#,##0\);_(* &quot;-&quot;??_);_(@_)">
                  <c:v>-116.24563379233166</c:v>
                </c:pt>
                <c:pt idx="216" formatCode="_(* #,##0_);_(* \(#,##0\);_(* &quot;-&quot;??_);_(@_)">
                  <c:v>-295.12341231313144</c:v>
                </c:pt>
                <c:pt idx="217" formatCode="_(* #,##0_);_(* \(#,##0\);_(* &quot;-&quot;??_);_(@_)">
                  <c:v>-295.12341231313144</c:v>
                </c:pt>
                <c:pt idx="218" formatCode="_(* #,##0_);_(* \(#,##0\);_(* &quot;-&quot;??_);_(@_)">
                  <c:v>-295.12341231313144</c:v>
                </c:pt>
                <c:pt idx="219" formatCode="_(* #,##0_);_(* \(#,##0\);_(* &quot;-&quot;??_);_(@_)">
                  <c:v>-295.12341231313144</c:v>
                </c:pt>
                <c:pt idx="220" formatCode="_(* #,##0_);_(* \(#,##0\);_(* &quot;-&quot;??_);_(@_)">
                  <c:v>-1857.7139070859232</c:v>
                </c:pt>
                <c:pt idx="221" formatCode="_(* #,##0_);_(* \(#,##0\);_(* &quot;-&quot;??_);_(@_)">
                  <c:v>-1857.7139070859232</c:v>
                </c:pt>
                <c:pt idx="222" formatCode="_(* #,##0_);_(* \(#,##0\);_(* &quot;-&quot;??_);_(@_)">
                  <c:v>-1857.7139070859232</c:v>
                </c:pt>
                <c:pt idx="223" formatCode="_(* #,##0_);_(* \(#,##0\);_(* &quot;-&quot;??_);_(@_)">
                  <c:v>-1857.7139070859232</c:v>
                </c:pt>
                <c:pt idx="224" formatCode="_(* #,##0_);_(* \(#,##0\);_(* &quot;-&quot;??_);_(@_)">
                  <c:v>-2118.0432384171722</c:v>
                </c:pt>
                <c:pt idx="225" formatCode="_(* #,##0_);_(* \(#,##0\);_(* &quot;-&quot;??_);_(@_)">
                  <c:v>-2118.0432384171722</c:v>
                </c:pt>
                <c:pt idx="226" formatCode="_(* #,##0_);_(* \(#,##0\);_(* &quot;-&quot;??_);_(@_)">
                  <c:v>-2118.0432384171722</c:v>
                </c:pt>
                <c:pt idx="227" formatCode="_(* #,##0_);_(* \(#,##0\);_(* &quot;-&quot;??_);_(@_)">
                  <c:v>-2118.0432384171722</c:v>
                </c:pt>
                <c:pt idx="228" formatCode="_(* #,##0_);_(* \(#,##0\);_(* &quot;-&quot;??_);_(@_)">
                  <c:v>-1461.6833297719722</c:v>
                </c:pt>
                <c:pt idx="229" formatCode="_(* #,##0_);_(* \(#,##0\);_(* &quot;-&quot;??_);_(@_)">
                  <c:v>-1461.6833297719722</c:v>
                </c:pt>
                <c:pt idx="230" formatCode="_(* #,##0_);_(* \(#,##0\);_(* &quot;-&quot;??_);_(@_)">
                  <c:v>-1461.6833297719722</c:v>
                </c:pt>
                <c:pt idx="231" formatCode="_(* #,##0_);_(* \(#,##0\);_(* &quot;-&quot;??_);_(@_)">
                  <c:v>-1461.6833297719722</c:v>
                </c:pt>
                <c:pt idx="232" formatCode="_(* #,##0_);_(* \(#,##0\);_(* &quot;-&quot;??_);_(@_)">
                  <c:v>-1473.9001349872183</c:v>
                </c:pt>
                <c:pt idx="233" formatCode="_(* #,##0_);_(* \(#,##0\);_(* &quot;-&quot;??_);_(@_)">
                  <c:v>-1473.9001349872183</c:v>
                </c:pt>
                <c:pt idx="234" formatCode="_(* #,##0_);_(* \(#,##0\);_(* &quot;-&quot;??_);_(@_)">
                  <c:v>-1473.9001349872183</c:v>
                </c:pt>
                <c:pt idx="235" formatCode="_(* #,##0_);_(* \(#,##0\);_(* &quot;-&quot;??_);_(@_)">
                  <c:v>-1473.9001349872183</c:v>
                </c:pt>
                <c:pt idx="236" formatCode="_(* #,##0_);_(* \(#,##0\);_(* &quot;-&quot;??_);_(@_)">
                  <c:v>-1239.8005308040183</c:v>
                </c:pt>
                <c:pt idx="237" formatCode="_(* #,##0_);_(* \(#,##0\);_(* &quot;-&quot;??_);_(@_)">
                  <c:v>-1239.8005308040183</c:v>
                </c:pt>
                <c:pt idx="238" formatCode="_(* #,##0_);_(* \(#,##0\);_(* &quot;-&quot;??_);_(@_)">
                  <c:v>-1239.8005308040183</c:v>
                </c:pt>
                <c:pt idx="239" formatCode="_(* #,##0_);_(* \(#,##0\);_(* &quot;-&quot;??_);_(@_)">
                  <c:v>-1239.8005308040183</c:v>
                </c:pt>
                <c:pt idx="240" formatCode="_(* #,##0_);_(* \(#,##0\);_(* &quot;-&quot;??_);_(@_)">
                  <c:v>-1239.8005308040183</c:v>
                </c:pt>
              </c:numCache>
            </c:numRef>
          </c:val>
          <c:extLst>
            <c:ext xmlns:c16="http://schemas.microsoft.com/office/drawing/2014/chart" uri="{C3380CC4-5D6E-409C-BE32-E72D297353CC}">
              <c16:uniqueId val="{00000000-0A92-47F2-A6F5-4DD3BCD80631}"/>
            </c:ext>
          </c:extLst>
        </c:ser>
        <c:dLbls>
          <c:showLegendKey val="0"/>
          <c:showVal val="0"/>
          <c:showCatName val="0"/>
          <c:showSerName val="0"/>
          <c:showPercent val="0"/>
          <c:showBubbleSize val="0"/>
        </c:dLbls>
        <c:gapWidth val="0"/>
        <c:overlap val="100"/>
        <c:axId val="439439488"/>
        <c:axId val="439441664"/>
        <c:extLst>
          <c:ext xmlns:c15="http://schemas.microsoft.com/office/drawing/2012/chart" uri="{02D57815-91ED-43cb-92C2-25804820EDAC}">
            <c15:filteredBarSeries>
              <c15:ser>
                <c:idx val="2"/>
                <c:order val="0"/>
                <c:tx>
                  <c:strRef>
                    <c:extLst>
                      <c:ext uri="{02D57815-91ED-43cb-92C2-25804820EDAC}">
                        <c15:formulaRef>
                          <c15:sqref>Sheet1!$B$1</c15:sqref>
                        </c15:formulaRef>
                      </c:ext>
                    </c:extLst>
                    <c:strCache>
                      <c:ptCount val="1"/>
                      <c:pt idx="0">
                        <c:v>Vacancy rate (# for sale or rent, % of active stock) </c:v>
                      </c:pt>
                    </c:strCache>
                  </c:strRef>
                </c:tx>
                <c:spPr>
                  <a:ln w="44450">
                    <a:solidFill>
                      <a:schemeClr val="accent1"/>
                    </a:solidFill>
                  </a:ln>
                </c:spPr>
                <c:invertIfNegative val="0"/>
                <c:cat>
                  <c:numRef>
                    <c:extLst>
                      <c:ex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c:ext uri="{02D57815-91ED-43cb-92C2-25804820EDAC}">
                        <c15:formulaRef>
                          <c15:sqref>Sheet1!$B$11:$B$250</c15:sqref>
                        </c15:formulaRef>
                      </c:ext>
                    </c:extLst>
                    <c:numCache>
                      <c:formatCode>0.00</c:formatCode>
                      <c:ptCount val="240"/>
                      <c:pt idx="0">
                        <c:v>3.8808633868740952</c:v>
                      </c:pt>
                      <c:pt idx="1">
                        <c:v>3.7222703350876025</c:v>
                      </c:pt>
                      <c:pt idx="2">
                        <c:v>3.6758867125463208</c:v>
                      </c:pt>
                      <c:pt idx="3">
                        <c:v>3.7880041022926525</c:v>
                      </c:pt>
                      <c:pt idx="4">
                        <c:v>3.6888172864521915</c:v>
                      </c:pt>
                      <c:pt idx="5">
                        <c:v>3.4492914880387469</c:v>
                      </c:pt>
                      <c:pt idx="6">
                        <c:v>3.4121247639512928</c:v>
                      </c:pt>
                      <c:pt idx="7">
                        <c:v>3.3926903985714989</c:v>
                      </c:pt>
                      <c:pt idx="8">
                        <c:v>3.3161712697185535</c:v>
                      </c:pt>
                      <c:pt idx="9">
                        <c:v>3.1262720833672555</c:v>
                      </c:pt>
                      <c:pt idx="10">
                        <c:v>3.176634303171836</c:v>
                      </c:pt>
                      <c:pt idx="11">
                        <c:v>2.8305981065050712</c:v>
                      </c:pt>
                      <c:pt idx="12">
                        <c:v>2.7101876160594225</c:v>
                      </c:pt>
                      <c:pt idx="13">
                        <c:v>2.7219763777020791</c:v>
                      </c:pt>
                      <c:pt idx="14">
                        <c:v>2.685210033624323</c:v>
                      </c:pt>
                      <c:pt idx="15">
                        <c:v>2.5242167040040386</c:v>
                      </c:pt>
                      <c:pt idx="16">
                        <c:v>2.4288699313443622</c:v>
                      </c:pt>
                      <c:pt idx="17">
                        <c:v>2.4155795518382122</c:v>
                      </c:pt>
                      <c:pt idx="18">
                        <c:v>2.4696720548540227</c:v>
                      </c:pt>
                      <c:pt idx="19">
                        <c:v>2.3557454185240219</c:v>
                      </c:pt>
                      <c:pt idx="20">
                        <c:v>2.4518659193725201</c:v>
                      </c:pt>
                      <c:pt idx="21">
                        <c:v>2.438056272231806</c:v>
                      </c:pt>
                      <c:pt idx="22">
                        <c:v>2.437991530550514</c:v>
                      </c:pt>
                      <c:pt idx="23">
                        <c:v>2.398465465420109</c:v>
                      </c:pt>
                      <c:pt idx="24">
                        <c:v>2.4333649746116413</c:v>
                      </c:pt>
                      <c:pt idx="25">
                        <c:v>2.3914017017465294</c:v>
                      </c:pt>
                      <c:pt idx="26">
                        <c:v>2.5485347036088202</c:v>
                      </c:pt>
                      <c:pt idx="27">
                        <c:v>2.5139829261112743</c:v>
                      </c:pt>
                      <c:pt idx="28">
                        <c:v>2.5686126293755085</c:v>
                      </c:pt>
                      <c:pt idx="29">
                        <c:v>2.6533519432493486</c:v>
                      </c:pt>
                      <c:pt idx="30">
                        <c:v>2.7398241242015411</c:v>
                      </c:pt>
                      <c:pt idx="31">
                        <c:v>2.7306518563515136</c:v>
                      </c:pt>
                      <c:pt idx="32">
                        <c:v>2.6996816413158826</c:v>
                      </c:pt>
                      <c:pt idx="33">
                        <c:v>2.7452859437977395</c:v>
                      </c:pt>
                      <c:pt idx="34">
                        <c:v>2.8116592553354613</c:v>
                      </c:pt>
                      <c:pt idx="35">
                        <c:v>2.8819603435596441</c:v>
                      </c:pt>
                      <c:pt idx="36">
                        <c:v>3.0036214856384595</c:v>
                      </c:pt>
                      <c:pt idx="37">
                        <c:v>3.0180949129395698</c:v>
                      </c:pt>
                      <c:pt idx="38">
                        <c:v>3.0618061398984828</c:v>
                      </c:pt>
                      <c:pt idx="39">
                        <c:v>3.0166299663618066</c:v>
                      </c:pt>
                      <c:pt idx="40">
                        <c:v>3.0325984038955771</c:v>
                      </c:pt>
                      <c:pt idx="41">
                        <c:v>3.0626637114648396</c:v>
                      </c:pt>
                      <c:pt idx="42">
                        <c:v>3.1443360700456413</c:v>
                      </c:pt>
                      <c:pt idx="43">
                        <c:v>2.7448948410325906</c:v>
                      </c:pt>
                      <c:pt idx="44">
                        <c:v>2.7735874024083631</c:v>
                      </c:pt>
                      <c:pt idx="45">
                        <c:v>2.9180932314985517</c:v>
                      </c:pt>
                      <c:pt idx="46">
                        <c:v>2.8916104045637723</c:v>
                      </c:pt>
                      <c:pt idx="47">
                        <c:v>2.6804958656094469</c:v>
                      </c:pt>
                      <c:pt idx="48">
                        <c:v>2.6926877470355732</c:v>
                      </c:pt>
                      <c:pt idx="49">
                        <c:v>2.7321838038113255</c:v>
                      </c:pt>
                      <c:pt idx="50">
                        <c:v>2.6425090333946275</c:v>
                      </c:pt>
                      <c:pt idx="51">
                        <c:v>2.4945547725816786</c:v>
                      </c:pt>
                      <c:pt idx="52">
                        <c:v>2.4868325405226175</c:v>
                      </c:pt>
                      <c:pt idx="53">
                        <c:v>2.4565979916678273</c:v>
                      </c:pt>
                      <c:pt idx="54">
                        <c:v>2.4410806185748619</c:v>
                      </c:pt>
                      <c:pt idx="55">
                        <c:v>2.5024447732002706</c:v>
                      </c:pt>
                      <c:pt idx="56">
                        <c:v>2.5421825079872207</c:v>
                      </c:pt>
                      <c:pt idx="57">
                        <c:v>2.7085697370368544</c:v>
                      </c:pt>
                      <c:pt idx="58">
                        <c:v>2.7889181408852695</c:v>
                      </c:pt>
                      <c:pt idx="59">
                        <c:v>2.7421922841396205</c:v>
                      </c:pt>
                      <c:pt idx="60">
                        <c:v>2.7091370806270452</c:v>
                      </c:pt>
                      <c:pt idx="61">
                        <c:v>2.8649783397444453</c:v>
                      </c:pt>
                      <c:pt idx="62">
                        <c:v>2.9578889076156312</c:v>
                      </c:pt>
                      <c:pt idx="63">
                        <c:v>2.6526574826895701</c:v>
                      </c:pt>
                      <c:pt idx="64">
                        <c:v>2.6788335740877756</c:v>
                      </c:pt>
                      <c:pt idx="65">
                        <c:v>2.6522627737226276</c:v>
                      </c:pt>
                      <c:pt idx="66">
                        <c:v>2.666620067801349</c:v>
                      </c:pt>
                      <c:pt idx="67">
                        <c:v>2.6584867075664622</c:v>
                      </c:pt>
                      <c:pt idx="68">
                        <c:v>2.8181534802636894</c:v>
                      </c:pt>
                      <c:pt idx="69">
                        <c:v>2.8800313975366785</c:v>
                      </c:pt>
                      <c:pt idx="70">
                        <c:v>2.8787511961170869</c:v>
                      </c:pt>
                      <c:pt idx="71">
                        <c:v>3.005527142627801</c:v>
                      </c:pt>
                      <c:pt idx="72">
                        <c:v>2.9887691955076781</c:v>
                      </c:pt>
                      <c:pt idx="73">
                        <c:v>2.9643183897529735</c:v>
                      </c:pt>
                      <c:pt idx="74">
                        <c:v>3.1430549722471315</c:v>
                      </c:pt>
                      <c:pt idx="75">
                        <c:v>3.0639286398953502</c:v>
                      </c:pt>
                      <c:pt idx="76">
                        <c:v>3.0745882749704907</c:v>
                      </c:pt>
                      <c:pt idx="77">
                        <c:v>3.0646890636168691</c:v>
                      </c:pt>
                      <c:pt idx="78">
                        <c:v>3.3034528552456837</c:v>
                      </c:pt>
                      <c:pt idx="79">
                        <c:v>3.3723224817824033</c:v>
                      </c:pt>
                      <c:pt idx="80">
                        <c:v>3.4423502715325895</c:v>
                      </c:pt>
                      <c:pt idx="81">
                        <c:v>3.472487633357721</c:v>
                      </c:pt>
                      <c:pt idx="82">
                        <c:v>3.6295477691824307</c:v>
                      </c:pt>
                      <c:pt idx="83">
                        <c:v>3.5152996657761242</c:v>
                      </c:pt>
                      <c:pt idx="84">
                        <c:v>3.5583272193690387</c:v>
                      </c:pt>
                      <c:pt idx="85">
                        <c:v>3.7949422228898211</c:v>
                      </c:pt>
                      <c:pt idx="86">
                        <c:v>3.8343164914080532</c:v>
                      </c:pt>
                      <c:pt idx="87">
                        <c:v>3.9107156162517165</c:v>
                      </c:pt>
                      <c:pt idx="88">
                        <c:v>3.8398267938825974</c:v>
                      </c:pt>
                      <c:pt idx="89">
                        <c:v>3.8921238124425375</c:v>
                      </c:pt>
                      <c:pt idx="90">
                        <c:v>4.0737514822704712</c:v>
                      </c:pt>
                      <c:pt idx="91">
                        <c:v>3.9072307306050713</c:v>
                      </c:pt>
                      <c:pt idx="92">
                        <c:v>3.999498364459122</c:v>
                      </c:pt>
                      <c:pt idx="93">
                        <c:v>3.9431800508061587</c:v>
                      </c:pt>
                      <c:pt idx="94">
                        <c:v>3.9300904323409172</c:v>
                      </c:pt>
                      <c:pt idx="95">
                        <c:v>3.7715528400559211</c:v>
                      </c:pt>
                      <c:pt idx="96">
                        <c:v>3.8508068650167115</c:v>
                      </c:pt>
                      <c:pt idx="97">
                        <c:v>3.8832572811074022</c:v>
                      </c:pt>
                      <c:pt idx="98">
                        <c:v>4.0615521945974464</c:v>
                      </c:pt>
                      <c:pt idx="99">
                        <c:v>3.8072982570717171</c:v>
                      </c:pt>
                      <c:pt idx="100">
                        <c:v>3.9018474926884941</c:v>
                      </c:pt>
                      <c:pt idx="101">
                        <c:v>3.7065597889503326</c:v>
                      </c:pt>
                      <c:pt idx="102">
                        <c:v>3.7717562492428218</c:v>
                      </c:pt>
                      <c:pt idx="103">
                        <c:v>3.754912685871723</c:v>
                      </c:pt>
                      <c:pt idx="104">
                        <c:v>3.8907218154019469</c:v>
                      </c:pt>
                      <c:pt idx="105">
                        <c:v>3.8483526402888519</c:v>
                      </c:pt>
                      <c:pt idx="106">
                        <c:v>3.9617814024146476</c:v>
                      </c:pt>
                      <c:pt idx="107">
                        <c:v>3.7445552901503443</c:v>
                      </c:pt>
                      <c:pt idx="108">
                        <c:v>3.7450906118543035</c:v>
                      </c:pt>
                      <c:pt idx="109">
                        <c:v>3.860965637405827</c:v>
                      </c:pt>
                      <c:pt idx="110">
                        <c:v>3.7055762081784382</c:v>
                      </c:pt>
                      <c:pt idx="111">
                        <c:v>3.531722024417578</c:v>
                      </c:pt>
                      <c:pt idx="112">
                        <c:v>3.8657813331231652</c:v>
                      </c:pt>
                      <c:pt idx="113">
                        <c:v>3.7317835860522743</c:v>
                      </c:pt>
                      <c:pt idx="114">
                        <c:v>3.49749411385418</c:v>
                      </c:pt>
                      <c:pt idx="115">
                        <c:v>3.4241836625317914</c:v>
                      </c:pt>
                      <c:pt idx="116">
                        <c:v>3.7183065602248551</c:v>
                      </c:pt>
                      <c:pt idx="117">
                        <c:v>3.662590641342172</c:v>
                      </c:pt>
                      <c:pt idx="118">
                        <c:v>3.6046219542828433</c:v>
                      </c:pt>
                      <c:pt idx="119">
                        <c:v>3.7790140034529061</c:v>
                      </c:pt>
                      <c:pt idx="120">
                        <c:v>3.722369669154634</c:v>
                      </c:pt>
                      <c:pt idx="121">
                        <c:v>3.8306682440941877</c:v>
                      </c:pt>
                      <c:pt idx="122">
                        <c:v>3.7745758018467059</c:v>
                      </c:pt>
                      <c:pt idx="123">
                        <c:v>3.8195963554050714</c:v>
                      </c:pt>
                      <c:pt idx="124">
                        <c:v>3.8865197032872056</c:v>
                      </c:pt>
                      <c:pt idx="125">
                        <c:v>3.7490089477857063</c:v>
                      </c:pt>
                      <c:pt idx="126">
                        <c:v>3.9511446933840206</c:v>
                      </c:pt>
                      <c:pt idx="127">
                        <c:v>3.8596722670863053</c:v>
                      </c:pt>
                      <c:pt idx="128">
                        <c:v>3.811543478056882</c:v>
                      </c:pt>
                      <c:pt idx="129">
                        <c:v>3.8748471069364432</c:v>
                      </c:pt>
                      <c:pt idx="130">
                        <c:v>3.7969735886984197</c:v>
                      </c:pt>
                      <c:pt idx="131">
                        <c:v>3.860024165814667</c:v>
                      </c:pt>
                      <c:pt idx="132">
                        <c:v>3.8634429686632874</c:v>
                      </c:pt>
                      <c:pt idx="133">
                        <c:v>3.9336275050560769</c:v>
                      </c:pt>
                      <c:pt idx="134">
                        <c:v>3.9785262538608617</c:v>
                      </c:pt>
                      <c:pt idx="135">
                        <c:v>3.8657432853321607</c:v>
                      </c:pt>
                      <c:pt idx="136">
                        <c:v>4.0355801830046296</c:v>
                      </c:pt>
                      <c:pt idx="137">
                        <c:v>3.8665903703098179</c:v>
                      </c:pt>
                      <c:pt idx="138">
                        <c:v>3.8887029515789093</c:v>
                      </c:pt>
                      <c:pt idx="139">
                        <c:v>3.8298797669635496</c:v>
                      </c:pt>
                      <c:pt idx="140">
                        <c:v>3.766187801181585</c:v>
                      </c:pt>
                      <c:pt idx="141">
                        <c:v>3.720091030255773</c:v>
                      </c:pt>
                      <c:pt idx="142">
                        <c:v>3.8503771173473975</c:v>
                      </c:pt>
                      <c:pt idx="143">
                        <c:v>3.7324285021812891</c:v>
                      </c:pt>
                      <c:pt idx="144">
                        <c:v>3.8224987484802977</c:v>
                      </c:pt>
                      <c:pt idx="145">
                        <c:v>3.9861398132972279</c:v>
                      </c:pt>
                      <c:pt idx="146">
                        <c:v>4.0698295191657472</c:v>
                      </c:pt>
                      <c:pt idx="147">
                        <c:v>4.1471719807190555</c:v>
                      </c:pt>
                      <c:pt idx="148">
                        <c:v>4.1814703470893688</c:v>
                      </c:pt>
                      <c:pt idx="149">
                        <c:v>3.9831999854859488</c:v>
                      </c:pt>
                      <c:pt idx="150">
                        <c:v>4.1384547237866229</c:v>
                      </c:pt>
                      <c:pt idx="151">
                        <c:v>4.2482952700508712</c:v>
                      </c:pt>
                      <c:pt idx="152">
                        <c:v>4.3187693083664334</c:v>
                      </c:pt>
                      <c:pt idx="153">
                        <c:v>4.3791818222641341</c:v>
                      </c:pt>
                      <c:pt idx="154">
                        <c:v>4.5874927257263085</c:v>
                      </c:pt>
                      <c:pt idx="155">
                        <c:v>4.58883502513146</c:v>
                      </c:pt>
                      <c:pt idx="156">
                        <c:v>4.6230644210676717</c:v>
                      </c:pt>
                      <c:pt idx="157">
                        <c:v>4.4891737459997678</c:v>
                      </c:pt>
                      <c:pt idx="158">
                        <c:v>4.5285255531276816</c:v>
                      </c:pt>
                      <c:pt idx="159">
                        <c:v>4.4965786901270777</c:v>
                      </c:pt>
                      <c:pt idx="160">
                        <c:v>4.5271647455721116</c:v>
                      </c:pt>
                      <c:pt idx="161">
                        <c:v>4.4644031820932701</c:v>
                      </c:pt>
                      <c:pt idx="162">
                        <c:v>4.5736272154322926</c:v>
                      </c:pt>
                      <c:pt idx="163">
                        <c:v>4.5093321984731496</c:v>
                      </c:pt>
                      <c:pt idx="164">
                        <c:v>4.5535528955926106</c:v>
                      </c:pt>
                      <c:pt idx="165">
                        <c:v>4.6578364543566497</c:v>
                      </c:pt>
                      <c:pt idx="166">
                        <c:v>4.9282600487419765</c:v>
                      </c:pt>
                      <c:pt idx="167">
                        <c:v>5.0322702138222652</c:v>
                      </c:pt>
                      <c:pt idx="168">
                        <c:v>5.2468634276086794</c:v>
                      </c:pt>
                      <c:pt idx="169">
                        <c:v>4.9169707095850237</c:v>
                      </c:pt>
                      <c:pt idx="170">
                        <c:v>5.0569115381013594</c:v>
                      </c:pt>
                      <c:pt idx="171">
                        <c:v>5.1032611000381669</c:v>
                      </c:pt>
                      <c:pt idx="172">
                        <c:v>5.3630188551561959</c:v>
                      </c:pt>
                      <c:pt idx="173">
                        <c:v>5.2104597216364397</c:v>
                      </c:pt>
                      <c:pt idx="174">
                        <c:v>5.2378393807612875</c:v>
                      </c:pt>
                      <c:pt idx="175">
                        <c:v>5.3456058800825632</c:v>
                      </c:pt>
                      <c:pt idx="176">
                        <c:v>5.2869491882774611</c:v>
                      </c:pt>
                      <c:pt idx="177">
                        <c:v>5.2902837158323637</c:v>
                      </c:pt>
                      <c:pt idx="178">
                        <c:v>5.5190770470880635</c:v>
                      </c:pt>
                      <c:pt idx="179">
                        <c:v>5.5053954721667475</c:v>
                      </c:pt>
                      <c:pt idx="180">
                        <c:v>5.393107501154347</c:v>
                      </c:pt>
                      <c:pt idx="181">
                        <c:v>5.3618316525345771</c:v>
                      </c:pt>
                      <c:pt idx="182">
                        <c:v>5.2601107568383956</c:v>
                      </c:pt>
                      <c:pt idx="183">
                        <c:v>5.0463059967313413</c:v>
                      </c:pt>
                      <c:pt idx="184">
                        <c:v>5.0905822967672574</c:v>
                      </c:pt>
                      <c:pt idx="185">
                        <c:v>4.9126482047844489</c:v>
                      </c:pt>
                      <c:pt idx="186">
                        <c:v>5.0506973471837107</c:v>
                      </c:pt>
                      <c:pt idx="187">
                        <c:v>4.8328768030188929</c:v>
                      </c:pt>
                      <c:pt idx="188">
                        <c:v>4.5765412834899237</c:v>
                      </c:pt>
                      <c:pt idx="189">
                        <c:v>4.4447576566567726</c:v>
                      </c:pt>
                      <c:pt idx="190">
                        <c:v>4.3645222561730943</c:v>
                      </c:pt>
                      <c:pt idx="191">
                        <c:v>4.4168431810501847</c:v>
                      </c:pt>
                      <c:pt idx="192">
                        <c:v>4.4684473240554032</c:v>
                      </c:pt>
                      <c:pt idx="193">
                        <c:v>4.1967874807695491</c:v>
                      </c:pt>
                      <c:pt idx="194">
                        <c:v>4.2470787398323626</c:v>
                      </c:pt>
                      <c:pt idx="195">
                        <c:v>4.3030808210020712</c:v>
                      </c:pt>
                      <c:pt idx="196">
                        <c:v>4.3246416111377499</c:v>
                      </c:pt>
                      <c:pt idx="197">
                        <c:v>3.9455310147657885</c:v>
                      </c:pt>
                      <c:pt idx="198">
                        <c:v>3.8916028518616321</c:v>
                      </c:pt>
                      <c:pt idx="199">
                        <c:v>3.8137533941832698</c:v>
                      </c:pt>
                      <c:pt idx="200">
                        <c:v>3.8471949929044271</c:v>
                      </c:pt>
                      <c:pt idx="201">
                        <c:v>3.7205974420892587</c:v>
                      </c:pt>
                      <c:pt idx="202">
                        <c:v>3.9009046985959341</c:v>
                      </c:pt>
                      <c:pt idx="203">
                        <c:v>3.7896459001522667</c:v>
                      </c:pt>
                      <c:pt idx="204">
                        <c:v>3.7210700819139255</c:v>
                      </c:pt>
                      <c:pt idx="205">
                        <c:v>3.6471955826794535</c:v>
                      </c:pt>
                      <c:pt idx="206">
                        <c:v>3.6745723454049752</c:v>
                      </c:pt>
                      <c:pt idx="207">
                        <c:v>3.7142857142857144</c:v>
                      </c:pt>
                      <c:pt idx="208">
                        <c:v>3.6788060565611405</c:v>
                      </c:pt>
                      <c:pt idx="209">
                        <c:v>3.7418290182004612</c:v>
                      </c:pt>
                      <c:pt idx="210">
                        <c:v>3.8311392829486755</c:v>
                      </c:pt>
                      <c:pt idx="211">
                        <c:v>3.562731772532667</c:v>
                      </c:pt>
                      <c:pt idx="212">
                        <c:v>3.5285770092399931</c:v>
                      </c:pt>
                      <c:pt idx="213">
                        <c:v>3.4457466441629734</c:v>
                      </c:pt>
                      <c:pt idx="214">
                        <c:v>3.6182114281668203</c:v>
                      </c:pt>
                      <c:pt idx="215">
                        <c:v>3.3494507557975775</c:v>
                      </c:pt>
                      <c:pt idx="216">
                        <c:v>3.4482218760518837</c:v>
                      </c:pt>
                      <c:pt idx="217">
                        <c:v>3.3422198594313146</c:v>
                      </c:pt>
                      <c:pt idx="218">
                        <c:v>3.3997536523379641</c:v>
                      </c:pt>
                      <c:pt idx="219">
                        <c:v>3.2127611772635367</c:v>
                      </c:pt>
                      <c:pt idx="220">
                        <c:v>3.0908288900410925</c:v>
                      </c:pt>
                      <c:pt idx="221">
                        <c:v>2.4820338931274391</c:v>
                      </c:pt>
                      <c:pt idx="222">
                        <c:v>2.8063361510928337</c:v>
                      </c:pt>
                      <c:pt idx="223">
                        <c:v>2.9432472143994124</c:v>
                      </c:pt>
                      <c:pt idx="224">
                        <c:v>2.9924004954204193</c:v>
                      </c:pt>
                      <c:pt idx="225">
                        <c:v>2.779029707659519</c:v>
                      </c:pt>
                      <c:pt idx="226">
                        <c:v>2.6174389530244189</c:v>
                      </c:pt>
                      <c:pt idx="227">
                        <c:v>2.5579718395385025</c:v>
                      </c:pt>
                      <c:pt idx="228">
                        <c:v>2.5754554621339056</c:v>
                      </c:pt>
                      <c:pt idx="229">
                        <c:v>2.5350389657463905</c:v>
                      </c:pt>
                      <c:pt idx="230">
                        <c:v>2.6905795847099818</c:v>
                      </c:pt>
                      <c:pt idx="231">
                        <c:v>2.6023278080306382</c:v>
                      </c:pt>
                      <c:pt idx="232">
                        <c:v>2.7542547068979695</c:v>
                      </c:pt>
                      <c:pt idx="233">
                        <c:v>2.724898734365031</c:v>
                      </c:pt>
                      <c:pt idx="234">
                        <c:v>2.9010566762728147</c:v>
                      </c:pt>
                      <c:pt idx="235">
                        <c:v>2.9278732652295743</c:v>
                      </c:pt>
                      <c:pt idx="236">
                        <c:v>2.8850123864574733</c:v>
                      </c:pt>
                      <c:pt idx="237">
                        <c:v>2.9847682992977878</c:v>
                      </c:pt>
                      <c:pt idx="238">
                        <c:v>3.133573481788742</c:v>
                      </c:pt>
                      <c:pt idx="239">
                        <c:v>3.1735647724133917</c:v>
                      </c:pt>
                    </c:numCache>
                  </c:numRef>
                </c:val>
                <c:extLst>
                  <c:ext xmlns:c16="http://schemas.microsoft.com/office/drawing/2014/chart" uri="{C3380CC4-5D6E-409C-BE32-E72D297353CC}">
                    <c16:uniqueId val="{00000001-B3F7-4197-8BCB-2DBBD0F47E87}"/>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Sheet1!$C$1</c15:sqref>
                        </c15:formulaRef>
                      </c:ext>
                    </c:extLst>
                    <c:strCache>
                      <c:ptCount val="1"/>
                      <c:pt idx="0">
                        <c:v>Vacant for sale, % owned</c:v>
                      </c:pt>
                    </c:strCache>
                  </c:strRef>
                </c:tx>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Sheet1!$C$11:$C$250</c15:sqref>
                        </c15:formulaRef>
                      </c:ext>
                    </c:extLst>
                    <c:numCache>
                      <c:formatCode>0.00</c:formatCode>
                      <c:ptCount val="240"/>
                      <c:pt idx="0">
                        <c:v>1.4797813547549299</c:v>
                      </c:pt>
                      <c:pt idx="1">
                        <c:v>1.3545243556508637</c:v>
                      </c:pt>
                      <c:pt idx="2">
                        <c:v>1.4582299187346224</c:v>
                      </c:pt>
                      <c:pt idx="3">
                        <c:v>1.3604860329670625</c:v>
                      </c:pt>
                      <c:pt idx="4">
                        <c:v>1.3633027817804895</c:v>
                      </c:pt>
                      <c:pt idx="5">
                        <c:v>1.3880443116622161</c:v>
                      </c:pt>
                      <c:pt idx="6">
                        <c:v>1.3368861059712056</c:v>
                      </c:pt>
                      <c:pt idx="7">
                        <c:v>1.1766127210744997</c:v>
                      </c:pt>
                      <c:pt idx="8">
                        <c:v>1.3101849641688283</c:v>
                      </c:pt>
                      <c:pt idx="9">
                        <c:v>1.2364664075975145</c:v>
                      </c:pt>
                      <c:pt idx="10">
                        <c:v>1.255240822169956</c:v>
                      </c:pt>
                      <c:pt idx="11">
                        <c:v>1.1789129033046886</c:v>
                      </c:pt>
                      <c:pt idx="12">
                        <c:v>1.0139910277157547</c:v>
                      </c:pt>
                      <c:pt idx="13">
                        <c:v>0.97567263908074453</c:v>
                      </c:pt>
                      <c:pt idx="14">
                        <c:v>1.0738826238782433</c:v>
                      </c:pt>
                      <c:pt idx="15">
                        <c:v>1.0822796837226396</c:v>
                      </c:pt>
                      <c:pt idx="16">
                        <c:v>0.90108254364151852</c:v>
                      </c:pt>
                      <c:pt idx="17">
                        <c:v>0.88104100655243489</c:v>
                      </c:pt>
                      <c:pt idx="18">
                        <c:v>0.98790307790496079</c:v>
                      </c:pt>
                      <c:pt idx="19">
                        <c:v>0.97973746935273964</c:v>
                      </c:pt>
                      <c:pt idx="20">
                        <c:v>0.96533920337576207</c:v>
                      </c:pt>
                      <c:pt idx="21">
                        <c:v>0.93543555915297039</c:v>
                      </c:pt>
                      <c:pt idx="22">
                        <c:v>0.98900182309974616</c:v>
                      </c:pt>
                      <c:pt idx="23">
                        <c:v>1.0052283842988112</c:v>
                      </c:pt>
                      <c:pt idx="24">
                        <c:v>0.97243261065900821</c:v>
                      </c:pt>
                      <c:pt idx="25">
                        <c:v>0.89604993291446733</c:v>
                      </c:pt>
                      <c:pt idx="26">
                        <c:v>0.92567485436983987</c:v>
                      </c:pt>
                      <c:pt idx="27">
                        <c:v>0.92760291174553999</c:v>
                      </c:pt>
                      <c:pt idx="28">
                        <c:v>0.99691049627307071</c:v>
                      </c:pt>
                      <c:pt idx="29">
                        <c:v>0.98474552042893149</c:v>
                      </c:pt>
                      <c:pt idx="30">
                        <c:v>0.9054014343464829</c:v>
                      </c:pt>
                      <c:pt idx="31">
                        <c:v>1.0531209272946784</c:v>
                      </c:pt>
                      <c:pt idx="32">
                        <c:v>0.98724786355125249</c:v>
                      </c:pt>
                      <c:pt idx="33">
                        <c:v>0.93391284966009136</c:v>
                      </c:pt>
                      <c:pt idx="34">
                        <c:v>1.0554682731525451</c:v>
                      </c:pt>
                      <c:pt idx="35">
                        <c:v>1.1512501480178763</c:v>
                      </c:pt>
                      <c:pt idx="36">
                        <c:v>1.1606841080827304</c:v>
                      </c:pt>
                      <c:pt idx="37">
                        <c:v>1.1152248607043322</c:v>
                      </c:pt>
                      <c:pt idx="38">
                        <c:v>1.2180880726913859</c:v>
                      </c:pt>
                      <c:pt idx="39">
                        <c:v>1.2916076458902861</c:v>
                      </c:pt>
                      <c:pt idx="40">
                        <c:v>1.2300833461689855</c:v>
                      </c:pt>
                      <c:pt idx="41">
                        <c:v>1.1732098790180066</c:v>
                      </c:pt>
                      <c:pt idx="42">
                        <c:v>1.3737790669628158</c:v>
                      </c:pt>
                      <c:pt idx="43">
                        <c:v>1.2072619842198096</c:v>
                      </c:pt>
                      <c:pt idx="44">
                        <c:v>1.2009974314890286</c:v>
                      </c:pt>
                      <c:pt idx="45">
                        <c:v>1.2379471228615864</c:v>
                      </c:pt>
                      <c:pt idx="46">
                        <c:v>1.2910404864148728</c:v>
                      </c:pt>
                      <c:pt idx="47">
                        <c:v>1.1992517978544444</c:v>
                      </c:pt>
                      <c:pt idx="48">
                        <c:v>1.2984290636454108</c:v>
                      </c:pt>
                      <c:pt idx="49">
                        <c:v>1.259970947271847</c:v>
                      </c:pt>
                      <c:pt idx="50">
                        <c:v>1.0555352267289666</c:v>
                      </c:pt>
                      <c:pt idx="51">
                        <c:v>1.0279644400449259</c:v>
                      </c:pt>
                      <c:pt idx="52">
                        <c:v>1.0468562905594498</c:v>
                      </c:pt>
                      <c:pt idx="53">
                        <c:v>0.93846467179694004</c:v>
                      </c:pt>
                      <c:pt idx="54">
                        <c:v>1.0317735345193835</c:v>
                      </c:pt>
                      <c:pt idx="55">
                        <c:v>1.1160594933595434</c:v>
                      </c:pt>
                      <c:pt idx="56">
                        <c:v>1.0771111916935374</c:v>
                      </c:pt>
                      <c:pt idx="57">
                        <c:v>1.1374444192322732</c:v>
                      </c:pt>
                      <c:pt idx="58">
                        <c:v>1.1897849549221649</c:v>
                      </c:pt>
                      <c:pt idx="59">
                        <c:v>1.2549425245830881</c:v>
                      </c:pt>
                      <c:pt idx="60">
                        <c:v>1.3290129384986502</c:v>
                      </c:pt>
                      <c:pt idx="61">
                        <c:v>1.3584182893525028</c:v>
                      </c:pt>
                      <c:pt idx="62">
                        <c:v>1.4402594325377835</c:v>
                      </c:pt>
                      <c:pt idx="63">
                        <c:v>1.3752065375490163</c:v>
                      </c:pt>
                      <c:pt idx="64">
                        <c:v>1.3378789710329206</c:v>
                      </c:pt>
                      <c:pt idx="65">
                        <c:v>1.346941924475042</c:v>
                      </c:pt>
                      <c:pt idx="66">
                        <c:v>1.437331534567553</c:v>
                      </c:pt>
                      <c:pt idx="67">
                        <c:v>1.3725892657732479</c:v>
                      </c:pt>
                      <c:pt idx="68">
                        <c:v>1.4222655949976732</c:v>
                      </c:pt>
                      <c:pt idx="69">
                        <c:v>1.6002075944987457</c:v>
                      </c:pt>
                      <c:pt idx="70">
                        <c:v>1.5113781192439506</c:v>
                      </c:pt>
                      <c:pt idx="71">
                        <c:v>1.5500155181996</c:v>
                      </c:pt>
                      <c:pt idx="72">
                        <c:v>1.3934459432089763</c:v>
                      </c:pt>
                      <c:pt idx="73">
                        <c:v>1.5017277943440301</c:v>
                      </c:pt>
                      <c:pt idx="74">
                        <c:v>1.6330611268299668</c:v>
                      </c:pt>
                      <c:pt idx="75">
                        <c:v>1.6328923872389194</c:v>
                      </c:pt>
                      <c:pt idx="76">
                        <c:v>1.5970391177418857</c:v>
                      </c:pt>
                      <c:pt idx="77">
                        <c:v>1.6591644721322629</c:v>
                      </c:pt>
                      <c:pt idx="78">
                        <c:v>1.7321714727896751</c:v>
                      </c:pt>
                      <c:pt idx="79">
                        <c:v>1.6522748972360275</c:v>
                      </c:pt>
                      <c:pt idx="80">
                        <c:v>1.7759567617456118</c:v>
                      </c:pt>
                      <c:pt idx="81">
                        <c:v>1.8548618249173234</c:v>
                      </c:pt>
                      <c:pt idx="82">
                        <c:v>1.7535956059805564</c:v>
                      </c:pt>
                      <c:pt idx="83">
                        <c:v>1.6011864757052079</c:v>
                      </c:pt>
                      <c:pt idx="84">
                        <c:v>1.5166524101340113</c:v>
                      </c:pt>
                      <c:pt idx="85">
                        <c:v>1.6498828325394705</c:v>
                      </c:pt>
                      <c:pt idx="86">
                        <c:v>1.638237174631461</c:v>
                      </c:pt>
                      <c:pt idx="87">
                        <c:v>1.6296316520540186</c:v>
                      </c:pt>
                      <c:pt idx="88">
                        <c:v>1.6654276610693102</c:v>
                      </c:pt>
                      <c:pt idx="89">
                        <c:v>1.6845633891045149</c:v>
                      </c:pt>
                      <c:pt idx="90">
                        <c:v>1.6796013835360546</c:v>
                      </c:pt>
                      <c:pt idx="91">
                        <c:v>1.5603963707822888</c:v>
                      </c:pt>
                      <c:pt idx="92">
                        <c:v>1.5757380070698002</c:v>
                      </c:pt>
                      <c:pt idx="93">
                        <c:v>1.6369544978325359</c:v>
                      </c:pt>
                      <c:pt idx="94">
                        <c:v>1.603859834873463</c:v>
                      </c:pt>
                      <c:pt idx="95">
                        <c:v>1.6300297289536105</c:v>
                      </c:pt>
                      <c:pt idx="96">
                        <c:v>1.6292189675214463</c:v>
                      </c:pt>
                      <c:pt idx="97">
                        <c:v>1.7196496949338174</c:v>
                      </c:pt>
                      <c:pt idx="98">
                        <c:v>1.9342391075631176</c:v>
                      </c:pt>
                      <c:pt idx="99">
                        <c:v>1.7931498087741966</c:v>
                      </c:pt>
                      <c:pt idx="100">
                        <c:v>1.7377961718042572</c:v>
                      </c:pt>
                      <c:pt idx="101">
                        <c:v>1.728370973773637</c:v>
                      </c:pt>
                      <c:pt idx="102">
                        <c:v>1.7274997985657885</c:v>
                      </c:pt>
                      <c:pt idx="103">
                        <c:v>1.7028818248436737</c:v>
                      </c:pt>
                      <c:pt idx="104">
                        <c:v>1.7160638710601763</c:v>
                      </c:pt>
                      <c:pt idx="105">
                        <c:v>1.7476490913026399</c:v>
                      </c:pt>
                      <c:pt idx="106">
                        <c:v>1.7746949195975661</c:v>
                      </c:pt>
                      <c:pt idx="107">
                        <c:v>1.6126415756259374</c:v>
                      </c:pt>
                      <c:pt idx="108">
                        <c:v>1.5435245243586966</c:v>
                      </c:pt>
                      <c:pt idx="109">
                        <c:v>1.5602270662096562</c:v>
                      </c:pt>
                      <c:pt idx="110">
                        <c:v>1.5814165424369107</c:v>
                      </c:pt>
                      <c:pt idx="111">
                        <c:v>1.4528781610713561</c:v>
                      </c:pt>
                      <c:pt idx="112">
                        <c:v>1.4247828118517178</c:v>
                      </c:pt>
                      <c:pt idx="113">
                        <c:v>1.4206033154235469</c:v>
                      </c:pt>
                      <c:pt idx="114">
                        <c:v>1.3850426277569694</c:v>
                      </c:pt>
                      <c:pt idx="115">
                        <c:v>1.3724856179790963</c:v>
                      </c:pt>
                      <c:pt idx="116">
                        <c:v>1.4015965672629325</c:v>
                      </c:pt>
                      <c:pt idx="117">
                        <c:v>1.4172344439420634</c:v>
                      </c:pt>
                      <c:pt idx="118">
                        <c:v>1.4381458554270354</c:v>
                      </c:pt>
                      <c:pt idx="119">
                        <c:v>1.642859705735733</c:v>
                      </c:pt>
                      <c:pt idx="120">
                        <c:v>1.530928417267285</c:v>
                      </c:pt>
                      <c:pt idx="121">
                        <c:v>1.57824258312744</c:v>
                      </c:pt>
                      <c:pt idx="122">
                        <c:v>1.4851708623621289</c:v>
                      </c:pt>
                      <c:pt idx="123">
                        <c:v>1.569484439309158</c:v>
                      </c:pt>
                      <c:pt idx="124">
                        <c:v>1.5913072230569369</c:v>
                      </c:pt>
                      <c:pt idx="125">
                        <c:v>1.4721277635618109</c:v>
                      </c:pt>
                      <c:pt idx="126">
                        <c:v>1.6449326812402705</c:v>
                      </c:pt>
                      <c:pt idx="127">
                        <c:v>1.6873052366092232</c:v>
                      </c:pt>
                      <c:pt idx="128">
                        <c:v>1.7244021229501645</c:v>
                      </c:pt>
                      <c:pt idx="129">
                        <c:v>1.6092630752624866</c:v>
                      </c:pt>
                      <c:pt idx="130">
                        <c:v>1.5340248000676011</c:v>
                      </c:pt>
                      <c:pt idx="131">
                        <c:v>1.7168201366947526</c:v>
                      </c:pt>
                      <c:pt idx="132">
                        <c:v>1.7240526137254384</c:v>
                      </c:pt>
                      <c:pt idx="133">
                        <c:v>1.6635543327963964</c:v>
                      </c:pt>
                      <c:pt idx="134">
                        <c:v>1.7019454024931806</c:v>
                      </c:pt>
                      <c:pt idx="135">
                        <c:v>1.7510258375000087</c:v>
                      </c:pt>
                      <c:pt idx="136">
                        <c:v>1.813177012105335</c:v>
                      </c:pt>
                      <c:pt idx="137">
                        <c:v>1.5683043320392147</c:v>
                      </c:pt>
                      <c:pt idx="138">
                        <c:v>1.5704750687082842</c:v>
                      </c:pt>
                      <c:pt idx="139">
                        <c:v>1.6359062726824432</c:v>
                      </c:pt>
                      <c:pt idx="140">
                        <c:v>1.6047393024290861</c:v>
                      </c:pt>
                      <c:pt idx="141">
                        <c:v>1.4681894585930517</c:v>
                      </c:pt>
                      <c:pt idx="142">
                        <c:v>1.6057655146886722</c:v>
                      </c:pt>
                      <c:pt idx="143">
                        <c:v>1.6145220002405476</c:v>
                      </c:pt>
                      <c:pt idx="144">
                        <c:v>1.5463197995340709</c:v>
                      </c:pt>
                      <c:pt idx="145">
                        <c:v>1.7516060880438062</c:v>
                      </c:pt>
                      <c:pt idx="146">
                        <c:v>1.8847105198258847</c:v>
                      </c:pt>
                      <c:pt idx="147">
                        <c:v>1.8027753146362573</c:v>
                      </c:pt>
                      <c:pt idx="148">
                        <c:v>1.6510037399303599</c:v>
                      </c:pt>
                      <c:pt idx="149">
                        <c:v>1.6825910252189329</c:v>
                      </c:pt>
                      <c:pt idx="150">
                        <c:v>1.6572270250863768</c:v>
                      </c:pt>
                      <c:pt idx="151">
                        <c:v>1.6884119833819002</c:v>
                      </c:pt>
                      <c:pt idx="152">
                        <c:v>1.6915622776164225</c:v>
                      </c:pt>
                      <c:pt idx="153">
                        <c:v>1.6962019471692167</c:v>
                      </c:pt>
                      <c:pt idx="154">
                        <c:v>1.8994208852835939</c:v>
                      </c:pt>
                      <c:pt idx="155">
                        <c:v>1.7832392923581297</c:v>
                      </c:pt>
                      <c:pt idx="156">
                        <c:v>1.7076532511477696</c:v>
                      </c:pt>
                      <c:pt idx="157">
                        <c:v>1.6721620817025551</c:v>
                      </c:pt>
                      <c:pt idx="158">
                        <c:v>1.7433075334375887</c:v>
                      </c:pt>
                      <c:pt idx="159">
                        <c:v>1.8003591552845779</c:v>
                      </c:pt>
                      <c:pt idx="160">
                        <c:v>1.8150576555418105</c:v>
                      </c:pt>
                      <c:pt idx="161">
                        <c:v>1.8016489690819943</c:v>
                      </c:pt>
                      <c:pt idx="162">
                        <c:v>1.9273025637288426</c:v>
                      </c:pt>
                      <c:pt idx="163">
                        <c:v>2.0228023821533543</c:v>
                      </c:pt>
                      <c:pt idx="164">
                        <c:v>2.047732913418483</c:v>
                      </c:pt>
                      <c:pt idx="165">
                        <c:v>2.2244551114221722</c:v>
                      </c:pt>
                      <c:pt idx="166">
                        <c:v>2.4701807061653027</c:v>
                      </c:pt>
                      <c:pt idx="167">
                        <c:v>2.6743841752867801</c:v>
                      </c:pt>
                      <c:pt idx="168">
                        <c:v>2.7974559712012246</c:v>
                      </c:pt>
                      <c:pt idx="169">
                        <c:v>2.6082163295853293</c:v>
                      </c:pt>
                      <c:pt idx="170">
                        <c:v>2.6572505528464867</c:v>
                      </c:pt>
                      <c:pt idx="171">
                        <c:v>2.7936076513310981</c:v>
                      </c:pt>
                      <c:pt idx="172">
                        <c:v>2.9152279370249312</c:v>
                      </c:pt>
                      <c:pt idx="173">
                        <c:v>2.7585505209641572</c:v>
                      </c:pt>
                      <c:pt idx="174">
                        <c:v>2.8237322843131971</c:v>
                      </c:pt>
                      <c:pt idx="175">
                        <c:v>2.8458378982657613</c:v>
                      </c:pt>
                      <c:pt idx="176">
                        <c:v>2.7219222900199189</c:v>
                      </c:pt>
                      <c:pt idx="177">
                        <c:v>2.4493651912735612</c:v>
                      </c:pt>
                      <c:pt idx="178">
                        <c:v>2.5443417236793615</c:v>
                      </c:pt>
                      <c:pt idx="179">
                        <c:v>2.6855811188334258</c:v>
                      </c:pt>
                      <c:pt idx="180">
                        <c:v>2.5719114030640022</c:v>
                      </c:pt>
                      <c:pt idx="181">
                        <c:v>2.5331983495594899</c:v>
                      </c:pt>
                      <c:pt idx="182">
                        <c:v>2.4968998548208949</c:v>
                      </c:pt>
                      <c:pt idx="183">
                        <c:v>2.6517811970362599</c:v>
                      </c:pt>
                      <c:pt idx="184">
                        <c:v>2.583575083690306</c:v>
                      </c:pt>
                      <c:pt idx="185">
                        <c:v>2.5348013895142629</c:v>
                      </c:pt>
                      <c:pt idx="186">
                        <c:v>2.392461242898384</c:v>
                      </c:pt>
                      <c:pt idx="187">
                        <c:v>2.2937182111829704</c:v>
                      </c:pt>
                      <c:pt idx="188">
                        <c:v>2.1521980282585034</c:v>
                      </c:pt>
                      <c:pt idx="189">
                        <c:v>2.0684521493746657</c:v>
                      </c:pt>
                      <c:pt idx="190">
                        <c:v>1.9100985460733628</c:v>
                      </c:pt>
                      <c:pt idx="191">
                        <c:v>1.9374856919656427</c:v>
                      </c:pt>
                      <c:pt idx="192">
                        <c:v>2.0966873902952954</c:v>
                      </c:pt>
                      <c:pt idx="193">
                        <c:v>1.9022516275000443</c:v>
                      </c:pt>
                      <c:pt idx="194">
                        <c:v>1.9043236183445087</c:v>
                      </c:pt>
                      <c:pt idx="195">
                        <c:v>2.0550390243618009</c:v>
                      </c:pt>
                      <c:pt idx="196">
                        <c:v>1.986738098674659</c:v>
                      </c:pt>
                      <c:pt idx="197">
                        <c:v>1.8600304261819189</c:v>
                      </c:pt>
                      <c:pt idx="198">
                        <c:v>1.7940696177584081</c:v>
                      </c:pt>
                      <c:pt idx="199">
                        <c:v>1.8897280434859158</c:v>
                      </c:pt>
                      <c:pt idx="200">
                        <c:v>1.8537252976313727</c:v>
                      </c:pt>
                      <c:pt idx="201">
                        <c:v>1.8034147265801115</c:v>
                      </c:pt>
                      <c:pt idx="202">
                        <c:v>1.8469056856361168</c:v>
                      </c:pt>
                      <c:pt idx="203">
                        <c:v>1.870655673869424</c:v>
                      </c:pt>
                      <c:pt idx="204">
                        <c:v>1.7128418095285962</c:v>
                      </c:pt>
                      <c:pt idx="205">
                        <c:v>1.7075932944577801</c:v>
                      </c:pt>
                      <c:pt idx="206">
                        <c:v>1.7467745027728272</c:v>
                      </c:pt>
                      <c:pt idx="207">
                        <c:v>1.8029747796024311</c:v>
                      </c:pt>
                      <c:pt idx="208">
                        <c:v>1.667335579676573</c:v>
                      </c:pt>
                      <c:pt idx="209">
                        <c:v>1.5449468916466096</c:v>
                      </c:pt>
                      <c:pt idx="210">
                        <c:v>1.5940661907885199</c:v>
                      </c:pt>
                      <c:pt idx="211">
                        <c:v>1.5942651967229695</c:v>
                      </c:pt>
                      <c:pt idx="212">
                        <c:v>1.4732221881727285</c:v>
                      </c:pt>
                      <c:pt idx="213">
                        <c:v>1.4565857904608035</c:v>
                      </c:pt>
                      <c:pt idx="214">
                        <c:v>1.568057568686789</c:v>
                      </c:pt>
                      <c:pt idx="215">
                        <c:v>1.4562930509708722</c:v>
                      </c:pt>
                      <c:pt idx="216">
                        <c:v>1.3570345433765512</c:v>
                      </c:pt>
                      <c:pt idx="217">
                        <c:v>1.2996931902425908</c:v>
                      </c:pt>
                      <c:pt idx="218">
                        <c:v>1.4465400309692187</c:v>
                      </c:pt>
                      <c:pt idx="219">
                        <c:v>1.3897706332733648</c:v>
                      </c:pt>
                      <c:pt idx="220">
                        <c:v>1.1289000838818692</c:v>
                      </c:pt>
                      <c:pt idx="221">
                        <c:v>0.86749028651212823</c:v>
                      </c:pt>
                      <c:pt idx="222">
                        <c:v>0.94518883341708793</c:v>
                      </c:pt>
                      <c:pt idx="223">
                        <c:v>0.99747783992081862</c:v>
                      </c:pt>
                      <c:pt idx="224">
                        <c:v>0.87579238358514844</c:v>
                      </c:pt>
                      <c:pt idx="225">
                        <c:v>0.85876885182247198</c:v>
                      </c:pt>
                      <c:pt idx="226">
                        <c:v>0.85481216627398982</c:v>
                      </c:pt>
                      <c:pt idx="227">
                        <c:v>0.8559478649936777</c:v>
                      </c:pt>
                      <c:pt idx="228">
                        <c:v>0.78755776801169419</c:v>
                      </c:pt>
                      <c:pt idx="229">
                        <c:v>0.83383891143147604</c:v>
                      </c:pt>
                      <c:pt idx="230">
                        <c:v>0.87197978307325852</c:v>
                      </c:pt>
                      <c:pt idx="231">
                        <c:v>0.8314883120382508</c:v>
                      </c:pt>
                      <c:pt idx="232">
                        <c:v>0.76558255396952235</c:v>
                      </c:pt>
                      <c:pt idx="233">
                        <c:v>0.74745967047476891</c:v>
                      </c:pt>
                      <c:pt idx="234">
                        <c:v>0.83745482377410685</c:v>
                      </c:pt>
                      <c:pt idx="235">
                        <c:v>0.86528179667706651</c:v>
                      </c:pt>
                      <c:pt idx="236">
                        <c:v>0.83384899304418525</c:v>
                      </c:pt>
                      <c:pt idx="237">
                        <c:v>0.94527873749985747</c:v>
                      </c:pt>
                      <c:pt idx="238">
                        <c:v>1.0129339069133023</c:v>
                      </c:pt>
                      <c:pt idx="239">
                        <c:v>1.0957330301315276</c:v>
                      </c:pt>
                    </c:numCache>
                  </c:numRef>
                </c:val>
                <c:extLst xmlns:c15="http://schemas.microsoft.com/office/drawing/2012/chart">
                  <c:ext xmlns:c16="http://schemas.microsoft.com/office/drawing/2014/chart" uri="{C3380CC4-5D6E-409C-BE32-E72D297353CC}">
                    <c16:uniqueId val="{00000001-83A6-4A8C-A4F0-3FD2DD483B97}"/>
                  </c:ext>
                </c:extLst>
              </c15:ser>
            </c15:filteredBarSeries>
            <c15:filteredBarSeries>
              <c15:ser>
                <c:idx val="4"/>
                <c:order val="2"/>
                <c:tx>
                  <c:strRef>
                    <c:extLst xmlns:c15="http://schemas.microsoft.com/office/drawing/2012/chart">
                      <c:ext xmlns:c15="http://schemas.microsoft.com/office/drawing/2012/chart" uri="{02D57815-91ED-43cb-92C2-25804820EDAC}">
                        <c15:formulaRef>
                          <c15:sqref>Sheet1!$D$1</c15:sqref>
                        </c15:formulaRef>
                      </c:ext>
                    </c:extLst>
                    <c:strCache>
                      <c:ptCount val="1"/>
                      <c:pt idx="0">
                        <c:v>Vacant for rent, % rented</c:v>
                      </c:pt>
                    </c:strCache>
                  </c:strRef>
                </c:tx>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Sheet1!$D$11:$D$250</c15:sqref>
                        </c15:formulaRef>
                      </c:ext>
                    </c:extLst>
                    <c:numCache>
                      <c:formatCode>0.00</c:formatCode>
                      <c:ptCount val="240"/>
                      <c:pt idx="0">
                        <c:v>7.6883894870198564</c:v>
                      </c:pt>
                      <c:pt idx="1">
                        <c:v>7.4813075050098039</c:v>
                      </c:pt>
                      <c:pt idx="2">
                        <c:v>7.2166033424042029</c:v>
                      </c:pt>
                      <c:pt idx="3">
                        <c:v>7.7297327795355208</c:v>
                      </c:pt>
                      <c:pt idx="4">
                        <c:v>7.484741968766941</c:v>
                      </c:pt>
                      <c:pt idx="5">
                        <c:v>6.7966167189042981</c:v>
                      </c:pt>
                      <c:pt idx="6">
                        <c:v>6.7952788440746845</c:v>
                      </c:pt>
                      <c:pt idx="7">
                        <c:v>7.0664762535049368</c:v>
                      </c:pt>
                      <c:pt idx="8">
                        <c:v>6.592054884704007</c:v>
                      </c:pt>
                      <c:pt idx="9">
                        <c:v>6.3006693370334492</c:v>
                      </c:pt>
                      <c:pt idx="10">
                        <c:v>6.3880699055676633</c:v>
                      </c:pt>
                      <c:pt idx="11">
                        <c:v>5.5770395464749729</c:v>
                      </c:pt>
                      <c:pt idx="12">
                        <c:v>5.5393262265955991</c:v>
                      </c:pt>
                      <c:pt idx="13">
                        <c:v>5.69228553432891</c:v>
                      </c:pt>
                      <c:pt idx="14">
                        <c:v>5.4362459131995635</c:v>
                      </c:pt>
                      <c:pt idx="15">
                        <c:v>4.9460897355955709</c:v>
                      </c:pt>
                      <c:pt idx="16">
                        <c:v>5.0432123217944298</c:v>
                      </c:pt>
                      <c:pt idx="17">
                        <c:v>5.0745727657487656</c:v>
                      </c:pt>
                      <c:pt idx="18">
                        <c:v>5.0408829182808379</c:v>
                      </c:pt>
                      <c:pt idx="19">
                        <c:v>4.7504729265458128</c:v>
                      </c:pt>
                      <c:pt idx="20">
                        <c:v>5.0199724996472961</c:v>
                      </c:pt>
                      <c:pt idx="21">
                        <c:v>4.9961219202270746</c:v>
                      </c:pt>
                      <c:pt idx="22">
                        <c:v>4.9547778214707039</c:v>
                      </c:pt>
                      <c:pt idx="23">
                        <c:v>4.7815060515935963</c:v>
                      </c:pt>
                      <c:pt idx="24">
                        <c:v>4.9275551494582954</c:v>
                      </c:pt>
                      <c:pt idx="25">
                        <c:v>4.9527704939608999</c:v>
                      </c:pt>
                      <c:pt idx="26">
                        <c:v>5.353665139356913</c:v>
                      </c:pt>
                      <c:pt idx="27">
                        <c:v>5.2703470451001486</c:v>
                      </c:pt>
                      <c:pt idx="28">
                        <c:v>5.2776403048599425</c:v>
                      </c:pt>
                      <c:pt idx="29">
                        <c:v>5.5457881508926361</c:v>
                      </c:pt>
                      <c:pt idx="30">
                        <c:v>5.8788924849969808</c:v>
                      </c:pt>
                      <c:pt idx="31">
                        <c:v>5.625562999800918</c:v>
                      </c:pt>
                      <c:pt idx="32">
                        <c:v>5.7147991031320071</c:v>
                      </c:pt>
                      <c:pt idx="33">
                        <c:v>5.8598091442149238</c:v>
                      </c:pt>
                      <c:pt idx="34">
                        <c:v>5.8358598027646345</c:v>
                      </c:pt>
                      <c:pt idx="35">
                        <c:v>5.86403893238219</c:v>
                      </c:pt>
                      <c:pt idx="36">
                        <c:v>6.2227942586275304</c:v>
                      </c:pt>
                      <c:pt idx="37">
                        <c:v>6.3363472513142964</c:v>
                      </c:pt>
                      <c:pt idx="38">
                        <c:v>6.2552258203263325</c:v>
                      </c:pt>
                      <c:pt idx="39">
                        <c:v>5.9892245462555387</c:v>
                      </c:pt>
                      <c:pt idx="40">
                        <c:v>6.1320130070773802</c:v>
                      </c:pt>
                      <c:pt idx="41">
                        <c:v>6.372522746468591</c:v>
                      </c:pt>
                      <c:pt idx="42">
                        <c:v>6.2171714781798393</c:v>
                      </c:pt>
                      <c:pt idx="43">
                        <c:v>5.4198865063389734</c:v>
                      </c:pt>
                      <c:pt idx="44">
                        <c:v>5.5182986638378884</c:v>
                      </c:pt>
                      <c:pt idx="45">
                        <c:v>5.84160202056648</c:v>
                      </c:pt>
                      <c:pt idx="46">
                        <c:v>5.7183909605992005</c:v>
                      </c:pt>
                      <c:pt idx="47">
                        <c:v>5.2944830475420019</c:v>
                      </c:pt>
                      <c:pt idx="48">
                        <c:v>5.1591859071058517</c:v>
                      </c:pt>
                      <c:pt idx="49">
                        <c:v>5.2980838419102945</c:v>
                      </c:pt>
                      <c:pt idx="50">
                        <c:v>5.4585931813965436</c:v>
                      </c:pt>
                      <c:pt idx="51">
                        <c:v>5.0949439609458693</c:v>
                      </c:pt>
                      <c:pt idx="52">
                        <c:v>5.0419543676593124</c:v>
                      </c:pt>
                      <c:pt idx="53">
                        <c:v>5.0884067402351052</c:v>
                      </c:pt>
                      <c:pt idx="54">
                        <c:v>4.9760704890494747</c:v>
                      </c:pt>
                      <c:pt idx="55">
                        <c:v>5.0192280201404467</c:v>
                      </c:pt>
                      <c:pt idx="56">
                        <c:v>5.1289750851233835</c:v>
                      </c:pt>
                      <c:pt idx="57">
                        <c:v>5.4859054560350939</c:v>
                      </c:pt>
                      <c:pt idx="58">
                        <c:v>5.7234635848553177</c:v>
                      </c:pt>
                      <c:pt idx="59">
                        <c:v>5.4339690170848254</c:v>
                      </c:pt>
                      <c:pt idx="60">
                        <c:v>5.2254960084931543</c:v>
                      </c:pt>
                      <c:pt idx="61">
                        <c:v>5.6017047775125217</c:v>
                      </c:pt>
                      <c:pt idx="62">
                        <c:v>5.7491988891262551</c:v>
                      </c:pt>
                      <c:pt idx="63">
                        <c:v>4.98873099581827</c:v>
                      </c:pt>
                      <c:pt idx="64">
                        <c:v>5.1266651292201662</c:v>
                      </c:pt>
                      <c:pt idx="65">
                        <c:v>5.0069996479709209</c:v>
                      </c:pt>
                      <c:pt idx="66">
                        <c:v>4.9176353792697425</c:v>
                      </c:pt>
                      <c:pt idx="67">
                        <c:v>4.9696022205573822</c:v>
                      </c:pt>
                      <c:pt idx="68">
                        <c:v>5.2872589526176563</c:v>
                      </c:pt>
                      <c:pt idx="69">
                        <c:v>5.1608635052764775</c:v>
                      </c:pt>
                      <c:pt idx="70">
                        <c:v>5.3095503054272379</c:v>
                      </c:pt>
                      <c:pt idx="71">
                        <c:v>5.5431116927568329</c:v>
                      </c:pt>
                      <c:pt idx="72">
                        <c:v>5.7828893951457152</c:v>
                      </c:pt>
                      <c:pt idx="73">
                        <c:v>5.5355441865746497</c:v>
                      </c:pt>
                      <c:pt idx="74">
                        <c:v>5.8051374368640341</c:v>
                      </c:pt>
                      <c:pt idx="75">
                        <c:v>5.5499822511691077</c:v>
                      </c:pt>
                      <c:pt idx="76">
                        <c:v>5.6599253483357934</c:v>
                      </c:pt>
                      <c:pt idx="77">
                        <c:v>5.5290158013613437</c:v>
                      </c:pt>
                      <c:pt idx="78">
                        <c:v>6.0453890238215662</c:v>
                      </c:pt>
                      <c:pt idx="79">
                        <c:v>6.2992079081119794</c:v>
                      </c:pt>
                      <c:pt idx="80">
                        <c:v>6.2819458841190974</c:v>
                      </c:pt>
                      <c:pt idx="81">
                        <c:v>6.2328496890224709</c:v>
                      </c:pt>
                      <c:pt idx="82">
                        <c:v>6.7761309626544097</c:v>
                      </c:pt>
                      <c:pt idx="83">
                        <c:v>6.6760919625932376</c:v>
                      </c:pt>
                      <c:pt idx="84">
                        <c:v>6.9246080794715228</c:v>
                      </c:pt>
                      <c:pt idx="85">
                        <c:v>7.3592721260071867</c:v>
                      </c:pt>
                      <c:pt idx="86">
                        <c:v>7.4830309261637309</c:v>
                      </c:pt>
                      <c:pt idx="87">
                        <c:v>7.6927864919309199</c:v>
                      </c:pt>
                      <c:pt idx="88">
                        <c:v>7.4465353435310506</c:v>
                      </c:pt>
                      <c:pt idx="89">
                        <c:v>7.5587894126331321</c:v>
                      </c:pt>
                      <c:pt idx="90">
                        <c:v>8.0924319317975808</c:v>
                      </c:pt>
                      <c:pt idx="91">
                        <c:v>7.8269249570524728</c:v>
                      </c:pt>
                      <c:pt idx="92">
                        <c:v>7.9784003445343812</c:v>
                      </c:pt>
                      <c:pt idx="93">
                        <c:v>7.7381907555913978</c:v>
                      </c:pt>
                      <c:pt idx="94">
                        <c:v>7.8069621254977424</c:v>
                      </c:pt>
                      <c:pt idx="95">
                        <c:v>7.3236473966636115</c:v>
                      </c:pt>
                      <c:pt idx="96">
                        <c:v>7.5515427640614332</c:v>
                      </c:pt>
                      <c:pt idx="97">
                        <c:v>7.4815645495633261</c:v>
                      </c:pt>
                      <c:pt idx="98">
                        <c:v>7.6328203121603408</c:v>
                      </c:pt>
                      <c:pt idx="99">
                        <c:v>7.1702554267282723</c:v>
                      </c:pt>
                      <c:pt idx="100">
                        <c:v>7.5281145494923773</c:v>
                      </c:pt>
                      <c:pt idx="101">
                        <c:v>6.9901759689085612</c:v>
                      </c:pt>
                      <c:pt idx="102">
                        <c:v>7.2005838311214418</c:v>
                      </c:pt>
                      <c:pt idx="103">
                        <c:v>7.2123621845951353</c:v>
                      </c:pt>
                      <c:pt idx="104">
                        <c:v>7.5126484364736141</c:v>
                      </c:pt>
                      <c:pt idx="105">
                        <c:v>7.3576087102087824</c:v>
                      </c:pt>
                      <c:pt idx="106">
                        <c:v>7.6527802773696347</c:v>
                      </c:pt>
                      <c:pt idx="107">
                        <c:v>7.3428945625622983</c:v>
                      </c:pt>
                      <c:pt idx="108">
                        <c:v>7.4268239405854084</c:v>
                      </c:pt>
                      <c:pt idx="109">
                        <c:v>7.6748313155218666</c:v>
                      </c:pt>
                      <c:pt idx="110">
                        <c:v>7.3029050074964923</c:v>
                      </c:pt>
                      <c:pt idx="111">
                        <c:v>7.082788314070763</c:v>
                      </c:pt>
                      <c:pt idx="112">
                        <c:v>7.8640603864200731</c:v>
                      </c:pt>
                      <c:pt idx="113">
                        <c:v>7.5733281675189819</c:v>
                      </c:pt>
                      <c:pt idx="114">
                        <c:v>7.0709474517373003</c:v>
                      </c:pt>
                      <c:pt idx="115">
                        <c:v>6.8927636468985849</c:v>
                      </c:pt>
                      <c:pt idx="116">
                        <c:v>7.5498086647975597</c:v>
                      </c:pt>
                      <c:pt idx="117">
                        <c:v>7.3801595291566642</c:v>
                      </c:pt>
                      <c:pt idx="118">
                        <c:v>7.2429253341892981</c:v>
                      </c:pt>
                      <c:pt idx="119">
                        <c:v>7.388212653604012</c:v>
                      </c:pt>
                      <c:pt idx="120">
                        <c:v>7.4176644394798892</c:v>
                      </c:pt>
                      <c:pt idx="121">
                        <c:v>7.704534101451249</c:v>
                      </c:pt>
                      <c:pt idx="122">
                        <c:v>7.7501959759602821</c:v>
                      </c:pt>
                      <c:pt idx="123">
                        <c:v>7.756063183411543</c:v>
                      </c:pt>
                      <c:pt idx="124">
                        <c:v>7.9011855695002744</c:v>
                      </c:pt>
                      <c:pt idx="125">
                        <c:v>7.7832922148764219</c:v>
                      </c:pt>
                      <c:pt idx="126">
                        <c:v>8.0531507952486407</c:v>
                      </c:pt>
                      <c:pt idx="127">
                        <c:v>7.7216944276850219</c:v>
                      </c:pt>
                      <c:pt idx="128">
                        <c:v>7.5208249453723868</c:v>
                      </c:pt>
                      <c:pt idx="129">
                        <c:v>7.9427329735655512</c:v>
                      </c:pt>
                      <c:pt idx="130">
                        <c:v>7.8954907016077449</c:v>
                      </c:pt>
                      <c:pt idx="131">
                        <c:v>7.7138038337553034</c:v>
                      </c:pt>
                      <c:pt idx="132">
                        <c:v>7.7480919509695534</c:v>
                      </c:pt>
                      <c:pt idx="133">
                        <c:v>8.0561236376815355</c:v>
                      </c:pt>
                      <c:pt idx="134">
                        <c:v>8.2525709932709805</c:v>
                      </c:pt>
                      <c:pt idx="135">
                        <c:v>7.7888484509267233</c:v>
                      </c:pt>
                      <c:pt idx="136">
                        <c:v>8.1888240331004187</c:v>
                      </c:pt>
                      <c:pt idx="137">
                        <c:v>8.1421631030630532</c:v>
                      </c:pt>
                      <c:pt idx="138">
                        <c:v>8.2765947425437378</c:v>
                      </c:pt>
                      <c:pt idx="139">
                        <c:v>7.978709471246785</c:v>
                      </c:pt>
                      <c:pt idx="140">
                        <c:v>7.8984641728413321</c:v>
                      </c:pt>
                      <c:pt idx="141">
                        <c:v>8.0230345544708612</c:v>
                      </c:pt>
                      <c:pt idx="142">
                        <c:v>8.2348062773784712</c:v>
                      </c:pt>
                      <c:pt idx="143">
                        <c:v>7.8530189834174386</c:v>
                      </c:pt>
                      <c:pt idx="144">
                        <c:v>8.2335545581325711</c:v>
                      </c:pt>
                      <c:pt idx="145">
                        <c:v>8.3450733840783879</c:v>
                      </c:pt>
                      <c:pt idx="146">
                        <c:v>8.4203915056240177</c:v>
                      </c:pt>
                      <c:pt idx="147">
                        <c:v>8.7757026678293943</c:v>
                      </c:pt>
                      <c:pt idx="148">
                        <c:v>9.104166638716455</c:v>
                      </c:pt>
                      <c:pt idx="149">
                        <c:v>8.4468988252489456</c:v>
                      </c:pt>
                      <c:pt idx="150">
                        <c:v>9.0028127099162081</c:v>
                      </c:pt>
                      <c:pt idx="151">
                        <c:v>9.3198850206914354</c:v>
                      </c:pt>
                      <c:pt idx="152">
                        <c:v>9.4485257454376228</c:v>
                      </c:pt>
                      <c:pt idx="153">
                        <c:v>9.6181639304267588</c:v>
                      </c:pt>
                      <c:pt idx="154">
                        <c:v>9.9253659527602842</c:v>
                      </c:pt>
                      <c:pt idx="155">
                        <c:v>10.192245170457205</c:v>
                      </c:pt>
                      <c:pt idx="156">
                        <c:v>10.428673509593231</c:v>
                      </c:pt>
                      <c:pt idx="157">
                        <c:v>10.266619345030479</c:v>
                      </c:pt>
                      <c:pt idx="158">
                        <c:v>10.192279308170193</c:v>
                      </c:pt>
                      <c:pt idx="159">
                        <c:v>10.03514047448382</c:v>
                      </c:pt>
                      <c:pt idx="160">
                        <c:v>10.079619624872164</c:v>
                      </c:pt>
                      <c:pt idx="161">
                        <c:v>9.7968083999731359</c:v>
                      </c:pt>
                      <c:pt idx="162">
                        <c:v>9.9203714683490727</c:v>
                      </c:pt>
                      <c:pt idx="163">
                        <c:v>9.6125169498152925</c:v>
                      </c:pt>
                      <c:pt idx="164">
                        <c:v>9.5800132586343612</c:v>
                      </c:pt>
                      <c:pt idx="165">
                        <c:v>9.5943790928143944</c:v>
                      </c:pt>
                      <c:pt idx="166">
                        <c:v>9.9691996758962915</c:v>
                      </c:pt>
                      <c:pt idx="167">
                        <c:v>9.8660035375588233</c:v>
                      </c:pt>
                      <c:pt idx="168">
                        <c:v>10.134546609691863</c:v>
                      </c:pt>
                      <c:pt idx="169">
                        <c:v>9.5157573647651734</c:v>
                      </c:pt>
                      <c:pt idx="170">
                        <c:v>9.8090956145781529</c:v>
                      </c:pt>
                      <c:pt idx="171">
                        <c:v>9.6177218679129446</c:v>
                      </c:pt>
                      <c:pt idx="172">
                        <c:v>10.129668735150174</c:v>
                      </c:pt>
                      <c:pt idx="173">
                        <c:v>10.039640045839674</c:v>
                      </c:pt>
                      <c:pt idx="174">
                        <c:v>9.9685067738388806</c:v>
                      </c:pt>
                      <c:pt idx="175">
                        <c:v>10.144052403180153</c:v>
                      </c:pt>
                      <c:pt idx="176">
                        <c:v>10.15661475508014</c:v>
                      </c:pt>
                      <c:pt idx="177">
                        <c:v>10.671567790607712</c:v>
                      </c:pt>
                      <c:pt idx="178">
                        <c:v>11.168519769472795</c:v>
                      </c:pt>
                      <c:pt idx="179">
                        <c:v>10.790421270201893</c:v>
                      </c:pt>
                      <c:pt idx="180">
                        <c:v>10.667990127049789</c:v>
                      </c:pt>
                      <c:pt idx="181">
                        <c:v>10.606800142728769</c:v>
                      </c:pt>
                      <c:pt idx="182">
                        <c:v>10.389716218143297</c:v>
                      </c:pt>
                      <c:pt idx="183">
                        <c:v>9.4650878006727392</c:v>
                      </c:pt>
                      <c:pt idx="184">
                        <c:v>9.6841068605866845</c:v>
                      </c:pt>
                      <c:pt idx="185">
                        <c:v>9.1943449381235602</c:v>
                      </c:pt>
                      <c:pt idx="186">
                        <c:v>9.8706729940808557</c:v>
                      </c:pt>
                      <c:pt idx="187">
                        <c:v>9.4047192779363389</c:v>
                      </c:pt>
                      <c:pt idx="188">
                        <c:v>8.8395285584768803</c:v>
                      </c:pt>
                      <c:pt idx="189">
                        <c:v>8.6568344397653512</c:v>
                      </c:pt>
                      <c:pt idx="190">
                        <c:v>8.6930722444741129</c:v>
                      </c:pt>
                      <c:pt idx="191">
                        <c:v>8.7721490515582428</c:v>
                      </c:pt>
                      <c:pt idx="192">
                        <c:v>8.5803555493302675</c:v>
                      </c:pt>
                      <c:pt idx="193">
                        <c:v>8.1855728711904767</c:v>
                      </c:pt>
                      <c:pt idx="194">
                        <c:v>8.3585960561714039</c:v>
                      </c:pt>
                      <c:pt idx="195">
                        <c:v>8.2467946495851034</c:v>
                      </c:pt>
                      <c:pt idx="196">
                        <c:v>8.3557899881419857</c:v>
                      </c:pt>
                      <c:pt idx="197">
                        <c:v>7.5431167933422429</c:v>
                      </c:pt>
                      <c:pt idx="198">
                        <c:v>7.4652006969900473</c:v>
                      </c:pt>
                      <c:pt idx="199">
                        <c:v>7.0497452308934134</c:v>
                      </c:pt>
                      <c:pt idx="200">
                        <c:v>7.1547063462027163</c:v>
                      </c:pt>
                      <c:pt idx="201">
                        <c:v>6.8776294128406796</c:v>
                      </c:pt>
                      <c:pt idx="202">
                        <c:v>7.3055917615503105</c:v>
                      </c:pt>
                      <c:pt idx="203">
                        <c:v>7.0025493351585162</c:v>
                      </c:pt>
                      <c:pt idx="204">
                        <c:v>7.0321353734490071</c:v>
                      </c:pt>
                      <c:pt idx="205">
                        <c:v>6.7709601044409524</c:v>
                      </c:pt>
                      <c:pt idx="206">
                        <c:v>6.8594902946530745</c:v>
                      </c:pt>
                      <c:pt idx="207">
                        <c:v>6.8990602042250577</c:v>
                      </c:pt>
                      <c:pt idx="208">
                        <c:v>7.0041666577772279</c:v>
                      </c:pt>
                      <c:pt idx="209">
                        <c:v>7.36813271981773</c:v>
                      </c:pt>
                      <c:pt idx="210">
                        <c:v>7.559718261584135</c:v>
                      </c:pt>
                      <c:pt idx="211">
                        <c:v>6.9063265043164543</c:v>
                      </c:pt>
                      <c:pt idx="212">
                        <c:v>7.0025082491262953</c:v>
                      </c:pt>
                      <c:pt idx="213">
                        <c:v>6.8285773619667838</c:v>
                      </c:pt>
                      <c:pt idx="214">
                        <c:v>7.1115706083445547</c:v>
                      </c:pt>
                      <c:pt idx="215">
                        <c:v>6.6511587464991777</c:v>
                      </c:pt>
                      <c:pt idx="216">
                        <c:v>6.9900136637371162</c:v>
                      </c:pt>
                      <c:pt idx="217">
                        <c:v>6.7903329701034103</c:v>
                      </c:pt>
                      <c:pt idx="218">
                        <c:v>6.7957205961787688</c:v>
                      </c:pt>
                      <c:pt idx="219">
                        <c:v>6.4372411884764587</c:v>
                      </c:pt>
                      <c:pt idx="220">
                        <c:v>6.58268366978161</c:v>
                      </c:pt>
                      <c:pt idx="221">
                        <c:v>5.7205164992826401</c:v>
                      </c:pt>
                      <c:pt idx="222">
                        <c:v>6.4433323096894073</c:v>
                      </c:pt>
                      <c:pt idx="223">
                        <c:v>6.4819718136686566</c:v>
                      </c:pt>
                      <c:pt idx="224">
                        <c:v>6.7820113495754581</c:v>
                      </c:pt>
                      <c:pt idx="225">
                        <c:v>6.2127808211008784</c:v>
                      </c:pt>
                      <c:pt idx="226">
                        <c:v>5.7772306647423379</c:v>
                      </c:pt>
                      <c:pt idx="227">
                        <c:v>5.6343130517242299</c:v>
                      </c:pt>
                      <c:pt idx="228">
                        <c:v>5.783065151630697</c:v>
                      </c:pt>
                      <c:pt idx="229">
                        <c:v>5.647924660146872</c:v>
                      </c:pt>
                      <c:pt idx="230">
                        <c:v>6.041268452449077</c:v>
                      </c:pt>
                      <c:pt idx="231">
                        <c:v>5.8454080190102831</c:v>
                      </c:pt>
                      <c:pt idx="232">
                        <c:v>6.3880277835889174</c:v>
                      </c:pt>
                      <c:pt idx="233">
                        <c:v>6.3355625904107011</c:v>
                      </c:pt>
                      <c:pt idx="234">
                        <c:v>6.6649555634850577</c:v>
                      </c:pt>
                      <c:pt idx="235">
                        <c:v>6.6497466640403191</c:v>
                      </c:pt>
                      <c:pt idx="236">
                        <c:v>6.5764011233137145</c:v>
                      </c:pt>
                      <c:pt idx="237">
                        <c:v>6.6554476984012974</c:v>
                      </c:pt>
                      <c:pt idx="238">
                        <c:v>6.9292105917643303</c:v>
                      </c:pt>
                      <c:pt idx="239">
                        <c:v>6.9128948790243392</c:v>
                      </c:pt>
                    </c:numCache>
                  </c:numRef>
                </c:val>
                <c:extLst xmlns:c15="http://schemas.microsoft.com/office/drawing/2012/chart">
                  <c:ext xmlns:c16="http://schemas.microsoft.com/office/drawing/2014/chart" uri="{C3380CC4-5D6E-409C-BE32-E72D297353CC}">
                    <c16:uniqueId val="{00000002-83A6-4A8C-A4F0-3FD2DD483B97}"/>
                  </c:ext>
                </c:extLst>
              </c15:ser>
            </c15:filteredBarSeries>
            <c15:filteredBarSeries>
              <c15:ser>
                <c:idx val="5"/>
                <c:order val="3"/>
                <c:tx>
                  <c:strRef>
                    <c:extLst xmlns:c15="http://schemas.microsoft.com/office/drawing/2012/chart">
                      <c:ext xmlns:c15="http://schemas.microsoft.com/office/drawing/2012/chart" uri="{02D57815-91ED-43cb-92C2-25804820EDAC}">
                        <c15:formulaRef>
                          <c15:sqref>Sheet1!$E$1</c15:sqref>
                        </c15:formulaRef>
                      </c:ext>
                    </c:extLst>
                    <c:strCache>
                      <c:ptCount val="1"/>
                      <c:pt idx="0">
                        <c:v>Active stock, total</c:v>
                      </c:pt>
                    </c:strCache>
                  </c:strRef>
                </c:tx>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Sheet1!$E$11:$E$250</c15:sqref>
                        </c15:formulaRef>
                      </c:ext>
                    </c:extLst>
                    <c:numCache>
                      <c:formatCode>_(* #,##0_);_(* \(#,##0\);_(* "-"??_);_(@_)</c:formatCode>
                      <c:ptCount val="240"/>
                      <c:pt idx="0">
                        <c:v>59394</c:v>
                      </c:pt>
                      <c:pt idx="1">
                        <c:v>60044</c:v>
                      </c:pt>
                      <c:pt idx="2">
                        <c:v>60448</c:v>
                      </c:pt>
                      <c:pt idx="3">
                        <c:v>60454</c:v>
                      </c:pt>
                      <c:pt idx="4">
                        <c:v>60209</c:v>
                      </c:pt>
                      <c:pt idx="5">
                        <c:v>61114</c:v>
                      </c:pt>
                      <c:pt idx="6">
                        <c:v>61428</c:v>
                      </c:pt>
                      <c:pt idx="7">
                        <c:v>61043</c:v>
                      </c:pt>
                      <c:pt idx="8">
                        <c:v>60793</c:v>
                      </c:pt>
                      <c:pt idx="9">
                        <c:v>61415</c:v>
                      </c:pt>
                      <c:pt idx="10">
                        <c:v>62519</c:v>
                      </c:pt>
                      <c:pt idx="11">
                        <c:v>62213</c:v>
                      </c:pt>
                      <c:pt idx="12">
                        <c:v>62468</c:v>
                      </c:pt>
                      <c:pt idx="13">
                        <c:v>62822</c:v>
                      </c:pt>
                      <c:pt idx="14">
                        <c:v>63347</c:v>
                      </c:pt>
                      <c:pt idx="15">
                        <c:v>63386</c:v>
                      </c:pt>
                      <c:pt idx="16">
                        <c:v>63651</c:v>
                      </c:pt>
                      <c:pt idx="17">
                        <c:v>64084</c:v>
                      </c:pt>
                      <c:pt idx="18">
                        <c:v>64462</c:v>
                      </c:pt>
                      <c:pt idx="19">
                        <c:v>64608</c:v>
                      </c:pt>
                      <c:pt idx="20">
                        <c:v>64767</c:v>
                      </c:pt>
                      <c:pt idx="21">
                        <c:v>65503</c:v>
                      </c:pt>
                      <c:pt idx="22">
                        <c:v>66120</c:v>
                      </c:pt>
                      <c:pt idx="23">
                        <c:v>66209</c:v>
                      </c:pt>
                      <c:pt idx="24">
                        <c:v>66369</c:v>
                      </c:pt>
                      <c:pt idx="25">
                        <c:v>66990</c:v>
                      </c:pt>
                      <c:pt idx="26">
                        <c:v>67529</c:v>
                      </c:pt>
                      <c:pt idx="27">
                        <c:v>67940</c:v>
                      </c:pt>
                      <c:pt idx="28">
                        <c:v>68792</c:v>
                      </c:pt>
                      <c:pt idx="29">
                        <c:v>69497</c:v>
                      </c:pt>
                      <c:pt idx="30">
                        <c:v>69822</c:v>
                      </c:pt>
                      <c:pt idx="31">
                        <c:v>69141</c:v>
                      </c:pt>
                      <c:pt idx="32">
                        <c:v>70675</c:v>
                      </c:pt>
                      <c:pt idx="33">
                        <c:v>70958</c:v>
                      </c:pt>
                      <c:pt idx="34">
                        <c:v>71737</c:v>
                      </c:pt>
                      <c:pt idx="35">
                        <c:v>72069</c:v>
                      </c:pt>
                      <c:pt idx="36">
                        <c:v>72346</c:v>
                      </c:pt>
                      <c:pt idx="37">
                        <c:v>73225</c:v>
                      </c:pt>
                      <c:pt idx="38">
                        <c:v>73682</c:v>
                      </c:pt>
                      <c:pt idx="39">
                        <c:v>74023</c:v>
                      </c:pt>
                      <c:pt idx="40">
                        <c:v>73930</c:v>
                      </c:pt>
                      <c:pt idx="41">
                        <c:v>74445</c:v>
                      </c:pt>
                      <c:pt idx="42">
                        <c:v>75151</c:v>
                      </c:pt>
                      <c:pt idx="43">
                        <c:v>75267</c:v>
                      </c:pt>
                      <c:pt idx="44">
                        <c:v>75570</c:v>
                      </c:pt>
                      <c:pt idx="45">
                        <c:v>75940</c:v>
                      </c:pt>
                      <c:pt idx="46">
                        <c:v>76428</c:v>
                      </c:pt>
                      <c:pt idx="47">
                        <c:v>76553</c:v>
                      </c:pt>
                      <c:pt idx="48">
                        <c:v>76912</c:v>
                      </c:pt>
                      <c:pt idx="49">
                        <c:v>77191</c:v>
                      </c:pt>
                      <c:pt idx="50">
                        <c:v>77767</c:v>
                      </c:pt>
                      <c:pt idx="51">
                        <c:v>78050</c:v>
                      </c:pt>
                      <c:pt idx="52">
                        <c:v>78413</c:v>
                      </c:pt>
                      <c:pt idx="53">
                        <c:v>78971</c:v>
                      </c:pt>
                      <c:pt idx="54">
                        <c:v>79473</c:v>
                      </c:pt>
                      <c:pt idx="55">
                        <c:v>79762</c:v>
                      </c:pt>
                      <c:pt idx="56">
                        <c:v>80128</c:v>
                      </c:pt>
                      <c:pt idx="57">
                        <c:v>81076</c:v>
                      </c:pt>
                      <c:pt idx="58">
                        <c:v>81286</c:v>
                      </c:pt>
                      <c:pt idx="59">
                        <c:v>81650</c:v>
                      </c:pt>
                      <c:pt idx="60">
                        <c:v>81908</c:v>
                      </c:pt>
                      <c:pt idx="61">
                        <c:v>82409</c:v>
                      </c:pt>
                      <c:pt idx="62">
                        <c:v>83066</c:v>
                      </c:pt>
                      <c:pt idx="63">
                        <c:v>82898</c:v>
                      </c:pt>
                      <c:pt idx="64">
                        <c:v>85149</c:v>
                      </c:pt>
                      <c:pt idx="65">
                        <c:v>85625</c:v>
                      </c:pt>
                      <c:pt idx="66">
                        <c:v>85839</c:v>
                      </c:pt>
                      <c:pt idx="67">
                        <c:v>86064</c:v>
                      </c:pt>
                      <c:pt idx="68">
                        <c:v>86617</c:v>
                      </c:pt>
                      <c:pt idx="69">
                        <c:v>86631</c:v>
                      </c:pt>
                      <c:pt idx="70">
                        <c:v>86739</c:v>
                      </c:pt>
                      <c:pt idx="71">
                        <c:v>87206</c:v>
                      </c:pt>
                      <c:pt idx="72">
                        <c:v>87260</c:v>
                      </c:pt>
                      <c:pt idx="73">
                        <c:v>87440</c:v>
                      </c:pt>
                      <c:pt idx="74">
                        <c:v>88099</c:v>
                      </c:pt>
                      <c:pt idx="75">
                        <c:v>88677</c:v>
                      </c:pt>
                      <c:pt idx="76">
                        <c:v>88955</c:v>
                      </c:pt>
                      <c:pt idx="77">
                        <c:v>89536</c:v>
                      </c:pt>
                      <c:pt idx="78">
                        <c:v>90360</c:v>
                      </c:pt>
                      <c:pt idx="79">
                        <c:v>90709</c:v>
                      </c:pt>
                      <c:pt idx="80">
                        <c:v>90781</c:v>
                      </c:pt>
                      <c:pt idx="81">
                        <c:v>91577</c:v>
                      </c:pt>
                      <c:pt idx="82">
                        <c:v>92298</c:v>
                      </c:pt>
                      <c:pt idx="83">
                        <c:v>92453</c:v>
                      </c:pt>
                      <c:pt idx="84">
                        <c:v>92684</c:v>
                      </c:pt>
                      <c:pt idx="85">
                        <c:v>93203</c:v>
                      </c:pt>
                      <c:pt idx="86">
                        <c:v>93576</c:v>
                      </c:pt>
                      <c:pt idx="87">
                        <c:v>93947</c:v>
                      </c:pt>
                      <c:pt idx="88">
                        <c:v>94223</c:v>
                      </c:pt>
                      <c:pt idx="89">
                        <c:v>94627</c:v>
                      </c:pt>
                      <c:pt idx="90">
                        <c:v>95293</c:v>
                      </c:pt>
                      <c:pt idx="91">
                        <c:v>95592</c:v>
                      </c:pt>
                      <c:pt idx="92">
                        <c:v>95687</c:v>
                      </c:pt>
                      <c:pt idx="93">
                        <c:v>96445</c:v>
                      </c:pt>
                      <c:pt idx="94">
                        <c:v>96868</c:v>
                      </c:pt>
                      <c:pt idx="95">
                        <c:v>96565</c:v>
                      </c:pt>
                      <c:pt idx="96">
                        <c:v>97538</c:v>
                      </c:pt>
                      <c:pt idx="97">
                        <c:v>97959</c:v>
                      </c:pt>
                      <c:pt idx="98">
                        <c:v>98583</c:v>
                      </c:pt>
                      <c:pt idx="99">
                        <c:v>97996</c:v>
                      </c:pt>
                      <c:pt idx="100">
                        <c:v>98133</c:v>
                      </c:pt>
                      <c:pt idx="101">
                        <c:v>98555</c:v>
                      </c:pt>
                      <c:pt idx="102">
                        <c:v>99052</c:v>
                      </c:pt>
                      <c:pt idx="103">
                        <c:v>98724</c:v>
                      </c:pt>
                      <c:pt idx="104">
                        <c:v>99416</c:v>
                      </c:pt>
                      <c:pt idx="105">
                        <c:v>99705</c:v>
                      </c:pt>
                      <c:pt idx="106">
                        <c:v>100056</c:v>
                      </c:pt>
                      <c:pt idx="107">
                        <c:v>99638</c:v>
                      </c:pt>
                      <c:pt idx="108">
                        <c:v>100318</c:v>
                      </c:pt>
                      <c:pt idx="109">
                        <c:v>101011</c:v>
                      </c:pt>
                      <c:pt idx="110">
                        <c:v>100875</c:v>
                      </c:pt>
                      <c:pt idx="111">
                        <c:v>100829</c:v>
                      </c:pt>
                      <c:pt idx="112">
                        <c:v>101506</c:v>
                      </c:pt>
                      <c:pt idx="113">
                        <c:v>101694</c:v>
                      </c:pt>
                      <c:pt idx="114">
                        <c:v>102359</c:v>
                      </c:pt>
                      <c:pt idx="115">
                        <c:v>102623</c:v>
                      </c:pt>
                      <c:pt idx="116">
                        <c:v>102466</c:v>
                      </c:pt>
                      <c:pt idx="117">
                        <c:v>102878</c:v>
                      </c:pt>
                      <c:pt idx="118">
                        <c:v>103506</c:v>
                      </c:pt>
                      <c:pt idx="119">
                        <c:v>104260</c:v>
                      </c:pt>
                      <c:pt idx="120">
                        <c:v>104369</c:v>
                      </c:pt>
                      <c:pt idx="121">
                        <c:v>104812</c:v>
                      </c:pt>
                      <c:pt idx="122">
                        <c:v>104727</c:v>
                      </c:pt>
                      <c:pt idx="123">
                        <c:v>105142</c:v>
                      </c:pt>
                      <c:pt idx="124">
                        <c:v>105287</c:v>
                      </c:pt>
                      <c:pt idx="125">
                        <c:v>105948</c:v>
                      </c:pt>
                      <c:pt idx="126">
                        <c:v>106273</c:v>
                      </c:pt>
                      <c:pt idx="127">
                        <c:v>106123</c:v>
                      </c:pt>
                      <c:pt idx="128">
                        <c:v>106571</c:v>
                      </c:pt>
                      <c:pt idx="129">
                        <c:v>107101</c:v>
                      </c:pt>
                      <c:pt idx="130">
                        <c:v>107454</c:v>
                      </c:pt>
                      <c:pt idx="131">
                        <c:v>107590</c:v>
                      </c:pt>
                      <c:pt idx="132">
                        <c:v>108116</c:v>
                      </c:pt>
                      <c:pt idx="133">
                        <c:v>108780</c:v>
                      </c:pt>
                      <c:pt idx="134">
                        <c:v>108784</c:v>
                      </c:pt>
                      <c:pt idx="135">
                        <c:v>109164</c:v>
                      </c:pt>
                      <c:pt idx="136">
                        <c:v>109724</c:v>
                      </c:pt>
                      <c:pt idx="137">
                        <c:v>110097</c:v>
                      </c:pt>
                      <c:pt idx="138">
                        <c:v>110551</c:v>
                      </c:pt>
                      <c:pt idx="139">
                        <c:v>110369</c:v>
                      </c:pt>
                      <c:pt idx="140">
                        <c:v>110191</c:v>
                      </c:pt>
                      <c:pt idx="141">
                        <c:v>110293</c:v>
                      </c:pt>
                      <c:pt idx="142">
                        <c:v>111106</c:v>
                      </c:pt>
                      <c:pt idx="143">
                        <c:v>111402</c:v>
                      </c:pt>
                      <c:pt idx="144">
                        <c:v>111864</c:v>
                      </c:pt>
                      <c:pt idx="145">
                        <c:v>112264</c:v>
                      </c:pt>
                      <c:pt idx="146">
                        <c:v>112388</c:v>
                      </c:pt>
                      <c:pt idx="147">
                        <c:v>113065</c:v>
                      </c:pt>
                      <c:pt idx="148">
                        <c:v>109770</c:v>
                      </c:pt>
                      <c:pt idx="149">
                        <c:v>110238</c:v>
                      </c:pt>
                      <c:pt idx="150">
                        <c:v>110621</c:v>
                      </c:pt>
                      <c:pt idx="151">
                        <c:v>110868</c:v>
                      </c:pt>
                      <c:pt idx="152">
                        <c:v>111027</c:v>
                      </c:pt>
                      <c:pt idx="153">
                        <c:v>111345</c:v>
                      </c:pt>
                      <c:pt idx="154">
                        <c:v>111695</c:v>
                      </c:pt>
                      <c:pt idx="155">
                        <c:v>112011</c:v>
                      </c:pt>
                      <c:pt idx="156">
                        <c:v>111982</c:v>
                      </c:pt>
                      <c:pt idx="157">
                        <c:v>112181</c:v>
                      </c:pt>
                      <c:pt idx="158">
                        <c:v>113039</c:v>
                      </c:pt>
                      <c:pt idx="159">
                        <c:v>113553</c:v>
                      </c:pt>
                      <c:pt idx="160">
                        <c:v>113824</c:v>
                      </c:pt>
                      <c:pt idx="161">
                        <c:v>114013</c:v>
                      </c:pt>
                      <c:pt idx="162">
                        <c:v>114876</c:v>
                      </c:pt>
                      <c:pt idx="163">
                        <c:v>115139</c:v>
                      </c:pt>
                      <c:pt idx="164">
                        <c:v>115624</c:v>
                      </c:pt>
                      <c:pt idx="165">
                        <c:v>116041</c:v>
                      </c:pt>
                      <c:pt idx="166">
                        <c:v>116532</c:v>
                      </c:pt>
                      <c:pt idx="167">
                        <c:v>116826</c:v>
                      </c:pt>
                      <c:pt idx="168">
                        <c:v>116927</c:v>
                      </c:pt>
                      <c:pt idx="169">
                        <c:v>117308</c:v>
                      </c:pt>
                      <c:pt idx="170">
                        <c:v>117463</c:v>
                      </c:pt>
                      <c:pt idx="171">
                        <c:v>117905</c:v>
                      </c:pt>
                      <c:pt idx="172">
                        <c:v>118217</c:v>
                      </c:pt>
                      <c:pt idx="173">
                        <c:v>118550</c:v>
                      </c:pt>
                      <c:pt idx="174">
                        <c:v>119114</c:v>
                      </c:pt>
                      <c:pt idx="175">
                        <c:v>119182</c:v>
                      </c:pt>
                      <c:pt idx="176">
                        <c:v>118575</c:v>
                      </c:pt>
                      <c:pt idx="177">
                        <c:v>119521</c:v>
                      </c:pt>
                      <c:pt idx="178">
                        <c:v>119096</c:v>
                      </c:pt>
                      <c:pt idx="179">
                        <c:v>119174</c:v>
                      </c:pt>
                      <c:pt idx="180">
                        <c:v>119115</c:v>
                      </c:pt>
                      <c:pt idx="181">
                        <c:v>119586</c:v>
                      </c:pt>
                      <c:pt idx="182">
                        <c:v>119180</c:v>
                      </c:pt>
                      <c:pt idx="183">
                        <c:v>119315</c:v>
                      </c:pt>
                      <c:pt idx="184">
                        <c:v>119063</c:v>
                      </c:pt>
                      <c:pt idx="185">
                        <c:v>119345</c:v>
                      </c:pt>
                      <c:pt idx="186">
                        <c:v>120815</c:v>
                      </c:pt>
                      <c:pt idx="187">
                        <c:v>120839</c:v>
                      </c:pt>
                      <c:pt idx="188">
                        <c:v>120484</c:v>
                      </c:pt>
                      <c:pt idx="189">
                        <c:v>120614</c:v>
                      </c:pt>
                      <c:pt idx="190">
                        <c:v>121090</c:v>
                      </c:pt>
                      <c:pt idx="191">
                        <c:v>121331</c:v>
                      </c:pt>
                      <c:pt idx="192">
                        <c:v>121004</c:v>
                      </c:pt>
                      <c:pt idx="193">
                        <c:v>120902</c:v>
                      </c:pt>
                      <c:pt idx="194">
                        <c:v>121095</c:v>
                      </c:pt>
                      <c:pt idx="195">
                        <c:v>121169</c:v>
                      </c:pt>
                      <c:pt idx="196">
                        <c:v>120958</c:v>
                      </c:pt>
                      <c:pt idx="197">
                        <c:v>121023</c:v>
                      </c:pt>
                      <c:pt idx="198">
                        <c:v>121184</c:v>
                      </c:pt>
                      <c:pt idx="199">
                        <c:v>122268</c:v>
                      </c:pt>
                      <c:pt idx="200">
                        <c:v>121907</c:v>
                      </c:pt>
                      <c:pt idx="201">
                        <c:v>122991</c:v>
                      </c:pt>
                      <c:pt idx="202">
                        <c:v>123356</c:v>
                      </c:pt>
                      <c:pt idx="203">
                        <c:v>123468</c:v>
                      </c:pt>
                      <c:pt idx="204">
                        <c:v>123056</c:v>
                      </c:pt>
                      <c:pt idx="205">
                        <c:v>123876</c:v>
                      </c:pt>
                      <c:pt idx="206">
                        <c:v>124341</c:v>
                      </c:pt>
                      <c:pt idx="207">
                        <c:v>124250</c:v>
                      </c:pt>
                      <c:pt idx="208">
                        <c:v>124361</c:v>
                      </c:pt>
                      <c:pt idx="209">
                        <c:v>124832</c:v>
                      </c:pt>
                      <c:pt idx="210">
                        <c:v>125263</c:v>
                      </c:pt>
                      <c:pt idx="211">
                        <c:v>125662</c:v>
                      </c:pt>
                      <c:pt idx="212">
                        <c:v>125433</c:v>
                      </c:pt>
                      <c:pt idx="213">
                        <c:v>126794</c:v>
                      </c:pt>
                      <c:pt idx="214">
                        <c:v>127107</c:v>
                      </c:pt>
                      <c:pt idx="215">
                        <c:v>127812</c:v>
                      </c:pt>
                      <c:pt idx="216">
                        <c:v>127747</c:v>
                      </c:pt>
                      <c:pt idx="217">
                        <c:v>127909</c:v>
                      </c:pt>
                      <c:pt idx="218">
                        <c:v>128274</c:v>
                      </c:pt>
                      <c:pt idx="219">
                        <c:v>129079</c:v>
                      </c:pt>
                      <c:pt idx="220">
                        <c:v>129221</c:v>
                      </c:pt>
                      <c:pt idx="221">
                        <c:v>130941</c:v>
                      </c:pt>
                      <c:pt idx="222">
                        <c:v>131310</c:v>
                      </c:pt>
                      <c:pt idx="223">
                        <c:v>130672</c:v>
                      </c:pt>
                      <c:pt idx="224">
                        <c:v>130798</c:v>
                      </c:pt>
                      <c:pt idx="225">
                        <c:v>130909</c:v>
                      </c:pt>
                      <c:pt idx="226">
                        <c:v>131579</c:v>
                      </c:pt>
                      <c:pt idx="227">
                        <c:v>131745</c:v>
                      </c:pt>
                      <c:pt idx="228">
                        <c:v>131899</c:v>
                      </c:pt>
                      <c:pt idx="229">
                        <c:v>132424</c:v>
                      </c:pt>
                      <c:pt idx="230">
                        <c:v>132871</c:v>
                      </c:pt>
                      <c:pt idx="231">
                        <c:v>133688</c:v>
                      </c:pt>
                      <c:pt idx="232">
                        <c:v>133793</c:v>
                      </c:pt>
                      <c:pt idx="233">
                        <c:v>134794</c:v>
                      </c:pt>
                      <c:pt idx="234">
                        <c:v>135330</c:v>
                      </c:pt>
                      <c:pt idx="235">
                        <c:v>135969</c:v>
                      </c:pt>
                      <c:pt idx="236">
                        <c:v>135632</c:v>
                      </c:pt>
                      <c:pt idx="237">
                        <c:v>136426</c:v>
                      </c:pt>
                      <c:pt idx="238">
                        <c:v>137415</c:v>
                      </c:pt>
                      <c:pt idx="239">
                        <c:v>137574</c:v>
                      </c:pt>
                    </c:numCache>
                  </c:numRef>
                </c:val>
                <c:extLst xmlns:c15="http://schemas.microsoft.com/office/drawing/2012/chart">
                  <c:ext xmlns:c16="http://schemas.microsoft.com/office/drawing/2014/chart" uri="{C3380CC4-5D6E-409C-BE32-E72D297353CC}">
                    <c16:uniqueId val="{00000003-83A6-4A8C-A4F0-3FD2DD483B97}"/>
                  </c:ext>
                </c:extLst>
              </c15:ser>
            </c15:filteredBarSeries>
            <c15:filteredBarSeries>
              <c15:ser>
                <c:idx val="7"/>
                <c:order val="4"/>
                <c:tx>
                  <c:strRef>
                    <c:extLst xmlns:c15="http://schemas.microsoft.com/office/drawing/2012/chart">
                      <c:ext xmlns:c15="http://schemas.microsoft.com/office/drawing/2012/chart" uri="{02D57815-91ED-43cb-92C2-25804820EDAC}">
                        <c15:formulaRef>
                          <c15:sqref>Sheet1!$F$1</c15:sqref>
                        </c15:formulaRef>
                      </c:ext>
                    </c:extLst>
                    <c:strCache>
                      <c:ptCount val="1"/>
                      <c:pt idx="0">
                        <c:v>Active stock,  owner</c:v>
                      </c:pt>
                    </c:strCache>
                  </c:strRef>
                </c:tx>
                <c:spPr>
                  <a:solidFill>
                    <a:schemeClr val="accent1"/>
                  </a:solidFill>
                  <a:ln w="22225">
                    <a:solidFill>
                      <a:schemeClr val="accent1"/>
                    </a:solidFill>
                  </a:ln>
                </c:spPr>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Sheet1!$F$11:$F$250</c15:sqref>
                        </c15:formulaRef>
                      </c:ext>
                    </c:extLst>
                    <c:numCache>
                      <c:formatCode>_(* #,##0_);_(* \(#,##0\);_(* "-"??_);_(@_)</c:formatCode>
                      <c:ptCount val="240"/>
                      <c:pt idx="0">
                        <c:v>36424.300000000003</c:v>
                      </c:pt>
                      <c:pt idx="1">
                        <c:v>36839.5</c:v>
                      </c:pt>
                      <c:pt idx="2">
                        <c:v>37168.35</c:v>
                      </c:pt>
                      <c:pt idx="3">
                        <c:v>37413.1</c:v>
                      </c:pt>
                      <c:pt idx="4">
                        <c:v>37335.800000000003</c:v>
                      </c:pt>
                      <c:pt idx="5">
                        <c:v>37823</c:v>
                      </c:pt>
                      <c:pt idx="6">
                        <c:v>38073.550000000003</c:v>
                      </c:pt>
                      <c:pt idx="7">
                        <c:v>38075.4</c:v>
                      </c:pt>
                      <c:pt idx="8">
                        <c:v>37704.6</c:v>
                      </c:pt>
                      <c:pt idx="9">
                        <c:v>38496.800000000003</c:v>
                      </c:pt>
                      <c:pt idx="10">
                        <c:v>39116</c:v>
                      </c:pt>
                      <c:pt idx="11">
                        <c:v>38849.35</c:v>
                      </c:pt>
                      <c:pt idx="12">
                        <c:v>39053.599999999999</c:v>
                      </c:pt>
                      <c:pt idx="13">
                        <c:v>39562.449999999997</c:v>
                      </c:pt>
                      <c:pt idx="14">
                        <c:v>39948.5</c:v>
                      </c:pt>
                      <c:pt idx="15">
                        <c:v>39730.949999999997</c:v>
                      </c:pt>
                      <c:pt idx="16">
                        <c:v>40173.9</c:v>
                      </c:pt>
                      <c:pt idx="17">
                        <c:v>40633.75</c:v>
                      </c:pt>
                      <c:pt idx="18">
                        <c:v>40894.699999999997</c:v>
                      </c:pt>
                      <c:pt idx="19">
                        <c:v>41031.4</c:v>
                      </c:pt>
                      <c:pt idx="20">
                        <c:v>41021.85</c:v>
                      </c:pt>
                      <c:pt idx="21">
                        <c:v>41264.199999999997</c:v>
                      </c:pt>
                      <c:pt idx="22">
                        <c:v>41961.5</c:v>
                      </c:pt>
                      <c:pt idx="23">
                        <c:v>41781.550000000003</c:v>
                      </c:pt>
                      <c:pt idx="24">
                        <c:v>41853.800000000003</c:v>
                      </c:pt>
                      <c:pt idx="25">
                        <c:v>42296.75</c:v>
                      </c:pt>
                      <c:pt idx="26">
                        <c:v>42779.6</c:v>
                      </c:pt>
                      <c:pt idx="27">
                        <c:v>43121.9</c:v>
                      </c:pt>
                      <c:pt idx="28">
                        <c:v>43534.5</c:v>
                      </c:pt>
                      <c:pt idx="29">
                        <c:v>44072.3</c:v>
                      </c:pt>
                      <c:pt idx="30">
                        <c:v>44068.85</c:v>
                      </c:pt>
                      <c:pt idx="31">
                        <c:v>43774.65</c:v>
                      </c:pt>
                      <c:pt idx="32">
                        <c:v>45074.8</c:v>
                      </c:pt>
                      <c:pt idx="33">
                        <c:v>44865</c:v>
                      </c:pt>
                      <c:pt idx="34">
                        <c:v>45382.7</c:v>
                      </c:pt>
                      <c:pt idx="35">
                        <c:v>45602.6</c:v>
                      </c:pt>
                      <c:pt idx="36">
                        <c:v>46007.35</c:v>
                      </c:pt>
                      <c:pt idx="37">
                        <c:v>46537.7</c:v>
                      </c:pt>
                      <c:pt idx="38">
                        <c:v>46712.55</c:v>
                      </c:pt>
                      <c:pt idx="39">
                        <c:v>46840.85</c:v>
                      </c:pt>
                      <c:pt idx="40">
                        <c:v>46744.800000000003</c:v>
                      </c:pt>
                      <c:pt idx="41">
                        <c:v>47391.35</c:v>
                      </c:pt>
                      <c:pt idx="42">
                        <c:v>47678.7</c:v>
                      </c:pt>
                      <c:pt idx="43">
                        <c:v>47794.1</c:v>
                      </c:pt>
                      <c:pt idx="44">
                        <c:v>48043.4</c:v>
                      </c:pt>
                      <c:pt idx="45">
                        <c:v>48225</c:v>
                      </c:pt>
                      <c:pt idx="46">
                        <c:v>48797.85</c:v>
                      </c:pt>
                      <c:pt idx="47">
                        <c:v>48863.8</c:v>
                      </c:pt>
                      <c:pt idx="48">
                        <c:v>49136.3</c:v>
                      </c:pt>
                      <c:pt idx="49">
                        <c:v>49048.75</c:v>
                      </c:pt>
                      <c:pt idx="50">
                        <c:v>49737.8</c:v>
                      </c:pt>
                      <c:pt idx="51">
                        <c:v>49904.45</c:v>
                      </c:pt>
                      <c:pt idx="52">
                        <c:v>50150.15</c:v>
                      </c:pt>
                      <c:pt idx="53">
                        <c:v>50081.8</c:v>
                      </c:pt>
                      <c:pt idx="54">
                        <c:v>51077.1</c:v>
                      </c:pt>
                      <c:pt idx="55">
                        <c:v>51430.95</c:v>
                      </c:pt>
                      <c:pt idx="56">
                        <c:v>51155.35</c:v>
                      </c:pt>
                      <c:pt idx="57">
                        <c:v>51782.75</c:v>
                      </c:pt>
                      <c:pt idx="58">
                        <c:v>52614.55</c:v>
                      </c:pt>
                      <c:pt idx="59">
                        <c:v>52592.05</c:v>
                      </c:pt>
                      <c:pt idx="60">
                        <c:v>52896.4</c:v>
                      </c:pt>
                      <c:pt idx="61">
                        <c:v>53150.05</c:v>
                      </c:pt>
                      <c:pt idx="62">
                        <c:v>53809.75</c:v>
                      </c:pt>
                      <c:pt idx="63">
                        <c:v>53591.95</c:v>
                      </c:pt>
                      <c:pt idx="64">
                        <c:v>55012.45</c:v>
                      </c:pt>
                      <c:pt idx="65">
                        <c:v>55087.75</c:v>
                      </c:pt>
                      <c:pt idx="66">
                        <c:v>55519.55</c:v>
                      </c:pt>
                      <c:pt idx="67">
                        <c:v>55296.95</c:v>
                      </c:pt>
                      <c:pt idx="68">
                        <c:v>55334.25</c:v>
                      </c:pt>
                      <c:pt idx="69">
                        <c:v>55492.800000000003</c:v>
                      </c:pt>
                      <c:pt idx="70">
                        <c:v>55512.25</c:v>
                      </c:pt>
                      <c:pt idx="71">
                        <c:v>55418.8</c:v>
                      </c:pt>
                      <c:pt idx="72">
                        <c:v>55545.75</c:v>
                      </c:pt>
                      <c:pt idx="73">
                        <c:v>55735.8</c:v>
                      </c:pt>
                      <c:pt idx="74">
                        <c:v>56213.45</c:v>
                      </c:pt>
                      <c:pt idx="75">
                        <c:v>56280.5</c:v>
                      </c:pt>
                      <c:pt idx="76">
                        <c:v>56604.75</c:v>
                      </c:pt>
                      <c:pt idx="77">
                        <c:v>57016.65</c:v>
                      </c:pt>
                      <c:pt idx="78">
                        <c:v>57442.35</c:v>
                      </c:pt>
                      <c:pt idx="79">
                        <c:v>57133.35</c:v>
                      </c:pt>
                      <c:pt idx="80">
                        <c:v>57208.6</c:v>
                      </c:pt>
                      <c:pt idx="81">
                        <c:v>57740.15</c:v>
                      </c:pt>
                      <c:pt idx="82">
                        <c:v>57824.05</c:v>
                      </c:pt>
                      <c:pt idx="83">
                        <c:v>57582.3</c:v>
                      </c:pt>
                      <c:pt idx="84">
                        <c:v>57692.85</c:v>
                      </c:pt>
                      <c:pt idx="85">
                        <c:v>58185.95</c:v>
                      </c:pt>
                      <c:pt idx="86">
                        <c:v>58416.45</c:v>
                      </c:pt>
                      <c:pt idx="87">
                        <c:v>58602.2</c:v>
                      </c:pt>
                      <c:pt idx="88">
                        <c:v>58783.7</c:v>
                      </c:pt>
                      <c:pt idx="89">
                        <c:v>59065.75</c:v>
                      </c:pt>
                      <c:pt idx="90">
                        <c:v>59716.55</c:v>
                      </c:pt>
                      <c:pt idx="91">
                        <c:v>59792.5</c:v>
                      </c:pt>
                      <c:pt idx="92">
                        <c:v>59464.2</c:v>
                      </c:pt>
                      <c:pt idx="93">
                        <c:v>59989.45</c:v>
                      </c:pt>
                      <c:pt idx="94">
                        <c:v>60541.45</c:v>
                      </c:pt>
                      <c:pt idx="95">
                        <c:v>60244.3</c:v>
                      </c:pt>
                      <c:pt idx="96">
                        <c:v>60949.45</c:v>
                      </c:pt>
                      <c:pt idx="97">
                        <c:v>61175.25</c:v>
                      </c:pt>
                      <c:pt idx="98">
                        <c:v>61781.4</c:v>
                      </c:pt>
                      <c:pt idx="99">
                        <c:v>61288.800000000003</c:v>
                      </c:pt>
                      <c:pt idx="100">
                        <c:v>61457.15</c:v>
                      </c:pt>
                      <c:pt idx="101">
                        <c:v>61503</c:v>
                      </c:pt>
                      <c:pt idx="102">
                        <c:v>62055</c:v>
                      </c:pt>
                      <c:pt idx="103">
                        <c:v>61953.8</c:v>
                      </c:pt>
                      <c:pt idx="104">
                        <c:v>62118.9</c:v>
                      </c:pt>
                      <c:pt idx="105">
                        <c:v>62369.5</c:v>
                      </c:pt>
                      <c:pt idx="106">
                        <c:v>62827.7</c:v>
                      </c:pt>
                      <c:pt idx="107">
                        <c:v>62568.15</c:v>
                      </c:pt>
                      <c:pt idx="108">
                        <c:v>62778.400000000001</c:v>
                      </c:pt>
                      <c:pt idx="109">
                        <c:v>63003.65</c:v>
                      </c:pt>
                      <c:pt idx="110">
                        <c:v>63424.15</c:v>
                      </c:pt>
                      <c:pt idx="111">
                        <c:v>63597.9</c:v>
                      </c:pt>
                      <c:pt idx="112">
                        <c:v>63027.15</c:v>
                      </c:pt>
                      <c:pt idx="113">
                        <c:v>63494.15</c:v>
                      </c:pt>
                      <c:pt idx="114">
                        <c:v>64330.15</c:v>
                      </c:pt>
                      <c:pt idx="115">
                        <c:v>64481.55</c:v>
                      </c:pt>
                      <c:pt idx="116">
                        <c:v>63855.75</c:v>
                      </c:pt>
                      <c:pt idx="117">
                        <c:v>64139</c:v>
                      </c:pt>
                      <c:pt idx="118">
                        <c:v>64875.199999999997</c:v>
                      </c:pt>
                      <c:pt idx="119">
                        <c:v>65495.55</c:v>
                      </c:pt>
                      <c:pt idx="120">
                        <c:v>65515.8</c:v>
                      </c:pt>
                      <c:pt idx="121">
                        <c:v>66276.25</c:v>
                      </c:pt>
                      <c:pt idx="122">
                        <c:v>66457</c:v>
                      </c:pt>
                      <c:pt idx="123">
                        <c:v>66900.95</c:v>
                      </c:pt>
                      <c:pt idx="124">
                        <c:v>66988.95</c:v>
                      </c:pt>
                      <c:pt idx="125">
                        <c:v>67725.100000000006</c:v>
                      </c:pt>
                      <c:pt idx="126">
                        <c:v>68027.100000000006</c:v>
                      </c:pt>
                      <c:pt idx="127">
                        <c:v>67918.95</c:v>
                      </c:pt>
                      <c:pt idx="128">
                        <c:v>68197.55</c:v>
                      </c:pt>
                      <c:pt idx="129">
                        <c:v>68789.25</c:v>
                      </c:pt>
                      <c:pt idx="130">
                        <c:v>69229.649999999994</c:v>
                      </c:pt>
                      <c:pt idx="131">
                        <c:v>69139.45</c:v>
                      </c:pt>
                      <c:pt idx="132">
                        <c:v>69719.45</c:v>
                      </c:pt>
                      <c:pt idx="133">
                        <c:v>70151</c:v>
                      </c:pt>
                      <c:pt idx="134">
                        <c:v>70977.600000000006</c:v>
                      </c:pt>
                      <c:pt idx="135">
                        <c:v>70929.850000000006</c:v>
                      </c:pt>
                      <c:pt idx="136">
                        <c:v>71476.75</c:v>
                      </c:pt>
                      <c:pt idx="137">
                        <c:v>71606</c:v>
                      </c:pt>
                      <c:pt idx="138">
                        <c:v>72334.8</c:v>
                      </c:pt>
                      <c:pt idx="139">
                        <c:v>72192.399999999994</c:v>
                      </c:pt>
                      <c:pt idx="140">
                        <c:v>72348.2</c:v>
                      </c:pt>
                      <c:pt idx="141">
                        <c:v>72402.100000000006</c:v>
                      </c:pt>
                      <c:pt idx="142">
                        <c:v>73485.2</c:v>
                      </c:pt>
                      <c:pt idx="143">
                        <c:v>73582.149999999994</c:v>
                      </c:pt>
                      <c:pt idx="144">
                        <c:v>73788.100000000006</c:v>
                      </c:pt>
                      <c:pt idx="145">
                        <c:v>74217.600000000006</c:v>
                      </c:pt>
                      <c:pt idx="146">
                        <c:v>74812.55</c:v>
                      </c:pt>
                      <c:pt idx="147">
                        <c:v>75050.95</c:v>
                      </c:pt>
                      <c:pt idx="148">
                        <c:v>72501.350000000006</c:v>
                      </c:pt>
                      <c:pt idx="149">
                        <c:v>72744.95</c:v>
                      </c:pt>
                      <c:pt idx="150">
                        <c:v>73254.899999999994</c:v>
                      </c:pt>
                      <c:pt idx="151">
                        <c:v>73678.7</c:v>
                      </c:pt>
                      <c:pt idx="152">
                        <c:v>73423.25</c:v>
                      </c:pt>
                      <c:pt idx="153">
                        <c:v>73635.100000000006</c:v>
                      </c:pt>
                      <c:pt idx="154">
                        <c:v>74285.8</c:v>
                      </c:pt>
                      <c:pt idx="155">
                        <c:v>74639.45</c:v>
                      </c:pt>
                      <c:pt idx="156">
                        <c:v>74546.75</c:v>
                      </c:pt>
                      <c:pt idx="157">
                        <c:v>75411.350000000006</c:v>
                      </c:pt>
                      <c:pt idx="158">
                        <c:v>75775.5</c:v>
                      </c:pt>
                      <c:pt idx="159">
                        <c:v>76373.649999999994</c:v>
                      </c:pt>
                      <c:pt idx="160">
                        <c:v>76471.399999999994</c:v>
                      </c:pt>
                      <c:pt idx="161">
                        <c:v>76041.45</c:v>
                      </c:pt>
                      <c:pt idx="162">
                        <c:v>76843.149999999994</c:v>
                      </c:pt>
                      <c:pt idx="163">
                        <c:v>77417.350000000006</c:v>
                      </c:pt>
                      <c:pt idx="164">
                        <c:v>77158.5</c:v>
                      </c:pt>
                      <c:pt idx="165">
                        <c:v>77726.899999999994</c:v>
                      </c:pt>
                      <c:pt idx="166">
                        <c:v>78334.350000000006</c:v>
                      </c:pt>
                      <c:pt idx="167">
                        <c:v>78522.75</c:v>
                      </c:pt>
                      <c:pt idx="168">
                        <c:v>77892.2</c:v>
                      </c:pt>
                      <c:pt idx="169">
                        <c:v>78099.350000000006</c:v>
                      </c:pt>
                      <c:pt idx="170">
                        <c:v>78050.600000000006</c:v>
                      </c:pt>
                      <c:pt idx="171">
                        <c:v>77999.5</c:v>
                      </c:pt>
                      <c:pt idx="172">
                        <c:v>78107.100000000006</c:v>
                      </c:pt>
                      <c:pt idx="173">
                        <c:v>78628.25</c:v>
                      </c:pt>
                      <c:pt idx="174">
                        <c:v>78867.25</c:v>
                      </c:pt>
                      <c:pt idx="175">
                        <c:v>78360.05</c:v>
                      </c:pt>
                      <c:pt idx="176">
                        <c:v>77665.7</c:v>
                      </c:pt>
                      <c:pt idx="177">
                        <c:v>78224.350000000006</c:v>
                      </c:pt>
                      <c:pt idx="178">
                        <c:v>78016.25</c:v>
                      </c:pt>
                      <c:pt idx="179">
                        <c:v>77711.3</c:v>
                      </c:pt>
                      <c:pt idx="180">
                        <c:v>77607.649999999994</c:v>
                      </c:pt>
                      <c:pt idx="181">
                        <c:v>77688.350000000006</c:v>
                      </c:pt>
                      <c:pt idx="182">
                        <c:v>77456.05</c:v>
                      </c:pt>
                      <c:pt idx="183">
                        <c:v>77381.95</c:v>
                      </c:pt>
                      <c:pt idx="184">
                        <c:v>77025.05</c:v>
                      </c:pt>
                      <c:pt idx="185">
                        <c:v>76731.850000000006</c:v>
                      </c:pt>
                      <c:pt idx="186">
                        <c:v>77869.600000000006</c:v>
                      </c:pt>
                      <c:pt idx="187">
                        <c:v>77690.45</c:v>
                      </c:pt>
                      <c:pt idx="188">
                        <c:v>76805.2</c:v>
                      </c:pt>
                      <c:pt idx="189">
                        <c:v>77110.8</c:v>
                      </c:pt>
                      <c:pt idx="190">
                        <c:v>77273.5</c:v>
                      </c:pt>
                      <c:pt idx="191">
                        <c:v>77316.7</c:v>
                      </c:pt>
                      <c:pt idx="192">
                        <c:v>76740.100000000006</c:v>
                      </c:pt>
                      <c:pt idx="193">
                        <c:v>76751.149999999994</c:v>
                      </c:pt>
                      <c:pt idx="194">
                        <c:v>77140.25</c:v>
                      </c:pt>
                      <c:pt idx="195">
                        <c:v>77176.149999999994</c:v>
                      </c:pt>
                      <c:pt idx="196">
                        <c:v>76557.649999999994</c:v>
                      </c:pt>
                      <c:pt idx="197">
                        <c:v>76611.649999999994</c:v>
                      </c:pt>
                      <c:pt idx="198">
                        <c:v>76362.7</c:v>
                      </c:pt>
                      <c:pt idx="199">
                        <c:v>76677.7</c:v>
                      </c:pt>
                      <c:pt idx="200">
                        <c:v>76063.05</c:v>
                      </c:pt>
                      <c:pt idx="201">
                        <c:v>76521.5</c:v>
                      </c:pt>
                      <c:pt idx="202">
                        <c:v>76939.5</c:v>
                      </c:pt>
                      <c:pt idx="203">
                        <c:v>77299.100000000006</c:v>
                      </c:pt>
                      <c:pt idx="204">
                        <c:v>76597.850000000006</c:v>
                      </c:pt>
                      <c:pt idx="205">
                        <c:v>76423.350000000006</c:v>
                      </c:pt>
                      <c:pt idx="206">
                        <c:v>77457.05</c:v>
                      </c:pt>
                      <c:pt idx="207">
                        <c:v>77649.45</c:v>
                      </c:pt>
                      <c:pt idx="208">
                        <c:v>77488.899999999994</c:v>
                      </c:pt>
                      <c:pt idx="209">
                        <c:v>77737.3</c:v>
                      </c:pt>
                      <c:pt idx="210">
                        <c:v>78290.350000000006</c:v>
                      </c:pt>
                      <c:pt idx="211">
                        <c:v>79096</c:v>
                      </c:pt>
                      <c:pt idx="212">
                        <c:v>78806.850000000006</c:v>
                      </c:pt>
                      <c:pt idx="213">
                        <c:v>79844.25</c:v>
                      </c:pt>
                      <c:pt idx="214">
                        <c:v>80099.100000000006</c:v>
                      </c:pt>
                      <c:pt idx="215">
                        <c:v>81233.649999999994</c:v>
                      </c:pt>
                      <c:pt idx="216">
                        <c:v>80322.2</c:v>
                      </c:pt>
                      <c:pt idx="217">
                        <c:v>80326.649999999994</c:v>
                      </c:pt>
                      <c:pt idx="218">
                        <c:v>81435.7</c:v>
                      </c:pt>
                      <c:pt idx="219">
                        <c:v>82459.649999999994</c:v>
                      </c:pt>
                      <c:pt idx="220">
                        <c:v>82735.399999999994</c:v>
                      </c:pt>
                      <c:pt idx="221">
                        <c:v>87378.5</c:v>
                      </c:pt>
                      <c:pt idx="222">
                        <c:v>86860.95</c:v>
                      </c:pt>
                      <c:pt idx="223">
                        <c:v>84312.65</c:v>
                      </c:pt>
                      <c:pt idx="224">
                        <c:v>83924</c:v>
                      </c:pt>
                      <c:pt idx="225">
                        <c:v>83957.4</c:v>
                      </c:pt>
                      <c:pt idx="226">
                        <c:v>84463</c:v>
                      </c:pt>
                      <c:pt idx="227">
                        <c:v>84818.25</c:v>
                      </c:pt>
                      <c:pt idx="228">
                        <c:v>84692.2</c:v>
                      </c:pt>
                      <c:pt idx="229">
                        <c:v>85628.05</c:v>
                      </c:pt>
                      <c:pt idx="230">
                        <c:v>86125.85</c:v>
                      </c:pt>
                      <c:pt idx="231">
                        <c:v>86471.45</c:v>
                      </c:pt>
                      <c:pt idx="232">
                        <c:v>86470.1</c:v>
                      </c:pt>
                      <c:pt idx="233">
                        <c:v>87095</c:v>
                      </c:pt>
                      <c:pt idx="234">
                        <c:v>87407.7</c:v>
                      </c:pt>
                      <c:pt idx="235">
                        <c:v>87485.95</c:v>
                      </c:pt>
                      <c:pt idx="236">
                        <c:v>87186.05</c:v>
                      </c:pt>
                      <c:pt idx="237">
                        <c:v>87699</c:v>
                      </c:pt>
                      <c:pt idx="238">
                        <c:v>88159.75</c:v>
                      </c:pt>
                      <c:pt idx="239">
                        <c:v>88433.95</c:v>
                      </c:pt>
                    </c:numCache>
                  </c:numRef>
                </c:val>
                <c:extLst xmlns:c15="http://schemas.microsoft.com/office/drawing/2012/chart">
                  <c:ext xmlns:c16="http://schemas.microsoft.com/office/drawing/2014/chart" uri="{C3380CC4-5D6E-409C-BE32-E72D297353CC}">
                    <c16:uniqueId val="{00000005-83A6-4A8C-A4F0-3FD2DD483B97}"/>
                  </c:ext>
                </c:extLst>
              </c15:ser>
            </c15:filteredBarSeries>
            <c15:filteredBarSeries>
              <c15:ser>
                <c:idx val="8"/>
                <c:order val="5"/>
                <c:tx>
                  <c:strRef>
                    <c:extLst xmlns:c15="http://schemas.microsoft.com/office/drawing/2012/chart">
                      <c:ext xmlns:c15="http://schemas.microsoft.com/office/drawing/2012/chart" uri="{02D57815-91ED-43cb-92C2-25804820EDAC}">
                        <c15:formulaRef>
                          <c15:sqref>Sheet1!$G$1</c15:sqref>
                        </c15:formulaRef>
                      </c:ext>
                    </c:extLst>
                    <c:strCache>
                      <c:ptCount val="1"/>
                      <c:pt idx="0">
                        <c:v>Active stock, renter</c:v>
                      </c:pt>
                    </c:strCache>
                  </c:strRef>
                </c:tx>
                <c:spPr>
                  <a:solidFill>
                    <a:schemeClr val="accent2"/>
                  </a:solidFill>
                  <a:ln w="22225">
                    <a:solidFill>
                      <a:schemeClr val="accent2"/>
                    </a:solidFill>
                  </a:ln>
                </c:spPr>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Sheet1!$G$11:$G$250</c15:sqref>
                        </c15:formulaRef>
                      </c:ext>
                    </c:extLst>
                    <c:numCache>
                      <c:formatCode>_(* #,##0_);_(* \(#,##0\);_(* "-"??_);_(@_)</c:formatCode>
                      <c:ptCount val="240"/>
                      <c:pt idx="0">
                        <c:v>22969.7</c:v>
                      </c:pt>
                      <c:pt idx="1">
                        <c:v>23204.5</c:v>
                      </c:pt>
                      <c:pt idx="2">
                        <c:v>23279.65</c:v>
                      </c:pt>
                      <c:pt idx="3">
                        <c:v>23040.9</c:v>
                      </c:pt>
                      <c:pt idx="4">
                        <c:v>22873.200000000001</c:v>
                      </c:pt>
                      <c:pt idx="5">
                        <c:v>23291</c:v>
                      </c:pt>
                      <c:pt idx="6">
                        <c:v>23354.45</c:v>
                      </c:pt>
                      <c:pt idx="7">
                        <c:v>22967.599999999999</c:v>
                      </c:pt>
                      <c:pt idx="8">
                        <c:v>23088.400000000001</c:v>
                      </c:pt>
                      <c:pt idx="9">
                        <c:v>22918.2</c:v>
                      </c:pt>
                      <c:pt idx="10">
                        <c:v>23403</c:v>
                      </c:pt>
                      <c:pt idx="11">
                        <c:v>23363.65</c:v>
                      </c:pt>
                      <c:pt idx="12">
                        <c:v>23414.400000000001</c:v>
                      </c:pt>
                      <c:pt idx="13">
                        <c:v>23259.55</c:v>
                      </c:pt>
                      <c:pt idx="14">
                        <c:v>23398.5</c:v>
                      </c:pt>
                      <c:pt idx="15">
                        <c:v>23655.05</c:v>
                      </c:pt>
                      <c:pt idx="16">
                        <c:v>23477.1</c:v>
                      </c:pt>
                      <c:pt idx="17">
                        <c:v>23450.25</c:v>
                      </c:pt>
                      <c:pt idx="18">
                        <c:v>23567.3</c:v>
                      </c:pt>
                      <c:pt idx="19">
                        <c:v>23576.6</c:v>
                      </c:pt>
                      <c:pt idx="20">
                        <c:v>23745.15</c:v>
                      </c:pt>
                      <c:pt idx="21">
                        <c:v>24238.799999999999</c:v>
                      </c:pt>
                      <c:pt idx="22">
                        <c:v>24158.5</c:v>
                      </c:pt>
                      <c:pt idx="23">
                        <c:v>24427.45</c:v>
                      </c:pt>
                      <c:pt idx="24">
                        <c:v>24515.200000000001</c:v>
                      </c:pt>
                      <c:pt idx="25">
                        <c:v>24693.25</c:v>
                      </c:pt>
                      <c:pt idx="26">
                        <c:v>24749.4</c:v>
                      </c:pt>
                      <c:pt idx="27">
                        <c:v>24818.1</c:v>
                      </c:pt>
                      <c:pt idx="28">
                        <c:v>25257.5</c:v>
                      </c:pt>
                      <c:pt idx="29">
                        <c:v>25424.7</c:v>
                      </c:pt>
                      <c:pt idx="30">
                        <c:v>25753.15</c:v>
                      </c:pt>
                      <c:pt idx="31">
                        <c:v>25366.35</c:v>
                      </c:pt>
                      <c:pt idx="32">
                        <c:v>25600.2</c:v>
                      </c:pt>
                      <c:pt idx="33">
                        <c:v>26093</c:v>
                      </c:pt>
                      <c:pt idx="34">
                        <c:v>26354.3</c:v>
                      </c:pt>
                      <c:pt idx="35">
                        <c:v>26466.400000000001</c:v>
                      </c:pt>
                      <c:pt idx="36">
                        <c:v>26338.65</c:v>
                      </c:pt>
                      <c:pt idx="37">
                        <c:v>26687.3</c:v>
                      </c:pt>
                      <c:pt idx="38">
                        <c:v>26969.45</c:v>
                      </c:pt>
                      <c:pt idx="39">
                        <c:v>27182.15</c:v>
                      </c:pt>
                      <c:pt idx="40">
                        <c:v>27185.200000000001</c:v>
                      </c:pt>
                      <c:pt idx="41">
                        <c:v>27053.65</c:v>
                      </c:pt>
                      <c:pt idx="42">
                        <c:v>27472.3</c:v>
                      </c:pt>
                      <c:pt idx="43">
                        <c:v>27472.9</c:v>
                      </c:pt>
                      <c:pt idx="44">
                        <c:v>27526.6</c:v>
                      </c:pt>
                      <c:pt idx="45">
                        <c:v>27715</c:v>
                      </c:pt>
                      <c:pt idx="46">
                        <c:v>27630.15</c:v>
                      </c:pt>
                      <c:pt idx="47">
                        <c:v>27689.200000000001</c:v>
                      </c:pt>
                      <c:pt idx="48">
                        <c:v>27775.7</c:v>
                      </c:pt>
                      <c:pt idx="49">
                        <c:v>28142.25</c:v>
                      </c:pt>
                      <c:pt idx="50">
                        <c:v>28029.200000000001</c:v>
                      </c:pt>
                      <c:pt idx="51">
                        <c:v>28145.55</c:v>
                      </c:pt>
                      <c:pt idx="52">
                        <c:v>28262.85</c:v>
                      </c:pt>
                      <c:pt idx="53">
                        <c:v>28889.200000000001</c:v>
                      </c:pt>
                      <c:pt idx="54">
                        <c:v>28395.9</c:v>
                      </c:pt>
                      <c:pt idx="55">
                        <c:v>28331.05</c:v>
                      </c:pt>
                      <c:pt idx="56">
                        <c:v>28972.65</c:v>
                      </c:pt>
                      <c:pt idx="57">
                        <c:v>29293.25</c:v>
                      </c:pt>
                      <c:pt idx="58">
                        <c:v>28671.45</c:v>
                      </c:pt>
                      <c:pt idx="59">
                        <c:v>29057.95</c:v>
                      </c:pt>
                      <c:pt idx="60">
                        <c:v>29011.599999999999</c:v>
                      </c:pt>
                      <c:pt idx="61">
                        <c:v>29258.95</c:v>
                      </c:pt>
                      <c:pt idx="62">
                        <c:v>29256.25</c:v>
                      </c:pt>
                      <c:pt idx="63">
                        <c:v>29306.05</c:v>
                      </c:pt>
                      <c:pt idx="64">
                        <c:v>30136.55</c:v>
                      </c:pt>
                      <c:pt idx="65">
                        <c:v>30537.25</c:v>
                      </c:pt>
                      <c:pt idx="66">
                        <c:v>30319.45</c:v>
                      </c:pt>
                      <c:pt idx="67">
                        <c:v>30767.05</c:v>
                      </c:pt>
                      <c:pt idx="68">
                        <c:v>31282.75</c:v>
                      </c:pt>
                      <c:pt idx="69">
                        <c:v>31138.2</c:v>
                      </c:pt>
                      <c:pt idx="70">
                        <c:v>31226.75</c:v>
                      </c:pt>
                      <c:pt idx="71">
                        <c:v>31787.200000000001</c:v>
                      </c:pt>
                      <c:pt idx="72">
                        <c:v>31714.25</c:v>
                      </c:pt>
                      <c:pt idx="73">
                        <c:v>31704.2</c:v>
                      </c:pt>
                      <c:pt idx="74">
                        <c:v>31885.55</c:v>
                      </c:pt>
                      <c:pt idx="75">
                        <c:v>32396.5</c:v>
                      </c:pt>
                      <c:pt idx="76">
                        <c:v>32350.25</c:v>
                      </c:pt>
                      <c:pt idx="77">
                        <c:v>32519.35</c:v>
                      </c:pt>
                      <c:pt idx="78">
                        <c:v>32917.65</c:v>
                      </c:pt>
                      <c:pt idx="79">
                        <c:v>33575.65</c:v>
                      </c:pt>
                      <c:pt idx="80">
                        <c:v>33572.400000000001</c:v>
                      </c:pt>
                      <c:pt idx="81">
                        <c:v>33836.85</c:v>
                      </c:pt>
                      <c:pt idx="82">
                        <c:v>34473.949999999997</c:v>
                      </c:pt>
                      <c:pt idx="83">
                        <c:v>34870.699999999997</c:v>
                      </c:pt>
                      <c:pt idx="84">
                        <c:v>34991.15</c:v>
                      </c:pt>
                      <c:pt idx="85">
                        <c:v>35017.050000000003</c:v>
                      </c:pt>
                      <c:pt idx="86">
                        <c:v>35159.550000000003</c:v>
                      </c:pt>
                      <c:pt idx="87">
                        <c:v>35344.800000000003</c:v>
                      </c:pt>
                      <c:pt idx="88">
                        <c:v>35439.300000000003</c:v>
                      </c:pt>
                      <c:pt idx="89">
                        <c:v>35561.25</c:v>
                      </c:pt>
                      <c:pt idx="90">
                        <c:v>35576.449999999997</c:v>
                      </c:pt>
                      <c:pt idx="91">
                        <c:v>35799.5</c:v>
                      </c:pt>
                      <c:pt idx="92">
                        <c:v>36222.800000000003</c:v>
                      </c:pt>
                      <c:pt idx="93">
                        <c:v>36455.550000000003</c:v>
                      </c:pt>
                      <c:pt idx="94">
                        <c:v>36326.550000000003</c:v>
                      </c:pt>
                      <c:pt idx="95">
                        <c:v>36320.699999999997</c:v>
                      </c:pt>
                      <c:pt idx="96">
                        <c:v>36588.550000000003</c:v>
                      </c:pt>
                      <c:pt idx="97">
                        <c:v>36783.75</c:v>
                      </c:pt>
                      <c:pt idx="98">
                        <c:v>36801.599999999999</c:v>
                      </c:pt>
                      <c:pt idx="99">
                        <c:v>36707.199999999997</c:v>
                      </c:pt>
                      <c:pt idx="100">
                        <c:v>36675.85</c:v>
                      </c:pt>
                      <c:pt idx="101">
                        <c:v>37052</c:v>
                      </c:pt>
                      <c:pt idx="102">
                        <c:v>36997</c:v>
                      </c:pt>
                      <c:pt idx="103">
                        <c:v>36770.199999999997</c:v>
                      </c:pt>
                      <c:pt idx="104">
                        <c:v>37297.1</c:v>
                      </c:pt>
                      <c:pt idx="105">
                        <c:v>37335.5</c:v>
                      </c:pt>
                      <c:pt idx="106">
                        <c:v>37228.300000000003</c:v>
                      </c:pt>
                      <c:pt idx="107">
                        <c:v>37069.85</c:v>
                      </c:pt>
                      <c:pt idx="108">
                        <c:v>37539.599999999999</c:v>
                      </c:pt>
                      <c:pt idx="109">
                        <c:v>38007.35</c:v>
                      </c:pt>
                      <c:pt idx="110">
                        <c:v>37450.85</c:v>
                      </c:pt>
                      <c:pt idx="111">
                        <c:v>37231.1</c:v>
                      </c:pt>
                      <c:pt idx="112">
                        <c:v>38478.85</c:v>
                      </c:pt>
                      <c:pt idx="113">
                        <c:v>38199.85</c:v>
                      </c:pt>
                      <c:pt idx="114">
                        <c:v>38028.85</c:v>
                      </c:pt>
                      <c:pt idx="115">
                        <c:v>38141.449999999997</c:v>
                      </c:pt>
                      <c:pt idx="116">
                        <c:v>38610.25</c:v>
                      </c:pt>
                      <c:pt idx="117">
                        <c:v>38739</c:v>
                      </c:pt>
                      <c:pt idx="118">
                        <c:v>38630.800000000003</c:v>
                      </c:pt>
                      <c:pt idx="119">
                        <c:v>38764.449999999997</c:v>
                      </c:pt>
                      <c:pt idx="120">
                        <c:v>38853.199999999997</c:v>
                      </c:pt>
                      <c:pt idx="121">
                        <c:v>38535.75</c:v>
                      </c:pt>
                      <c:pt idx="122">
                        <c:v>38270</c:v>
                      </c:pt>
                      <c:pt idx="123">
                        <c:v>38241.050000000003</c:v>
                      </c:pt>
                      <c:pt idx="124">
                        <c:v>38298.050000000003</c:v>
                      </c:pt>
                      <c:pt idx="125">
                        <c:v>38222.9</c:v>
                      </c:pt>
                      <c:pt idx="126">
                        <c:v>38245.9</c:v>
                      </c:pt>
                      <c:pt idx="127">
                        <c:v>38204.050000000003</c:v>
                      </c:pt>
                      <c:pt idx="128">
                        <c:v>38373.449999999997</c:v>
                      </c:pt>
                      <c:pt idx="129">
                        <c:v>38311.75</c:v>
                      </c:pt>
                      <c:pt idx="130">
                        <c:v>38224.35</c:v>
                      </c:pt>
                      <c:pt idx="131">
                        <c:v>38450.550000000003</c:v>
                      </c:pt>
                      <c:pt idx="132">
                        <c:v>38396.550000000003</c:v>
                      </c:pt>
                      <c:pt idx="133">
                        <c:v>38629</c:v>
                      </c:pt>
                      <c:pt idx="134">
                        <c:v>37806.400000000001</c:v>
                      </c:pt>
                      <c:pt idx="135">
                        <c:v>38234.15</c:v>
                      </c:pt>
                      <c:pt idx="136">
                        <c:v>38247.25</c:v>
                      </c:pt>
                      <c:pt idx="137">
                        <c:v>38491</c:v>
                      </c:pt>
                      <c:pt idx="138">
                        <c:v>38216.199999999997</c:v>
                      </c:pt>
                      <c:pt idx="139">
                        <c:v>38176.6</c:v>
                      </c:pt>
                      <c:pt idx="140">
                        <c:v>37842.800000000003</c:v>
                      </c:pt>
                      <c:pt idx="141">
                        <c:v>37890.9</c:v>
                      </c:pt>
                      <c:pt idx="142">
                        <c:v>37620.800000000003</c:v>
                      </c:pt>
                      <c:pt idx="143">
                        <c:v>37819.85</c:v>
                      </c:pt>
                      <c:pt idx="144">
                        <c:v>38075.9</c:v>
                      </c:pt>
                      <c:pt idx="145">
                        <c:v>38046.400000000001</c:v>
                      </c:pt>
                      <c:pt idx="146">
                        <c:v>37575.449999999997</c:v>
                      </c:pt>
                      <c:pt idx="147">
                        <c:v>38014.050000000003</c:v>
                      </c:pt>
                      <c:pt idx="148">
                        <c:v>37268.65</c:v>
                      </c:pt>
                      <c:pt idx="149">
                        <c:v>37493.050000000003</c:v>
                      </c:pt>
                      <c:pt idx="150">
                        <c:v>37366.1</c:v>
                      </c:pt>
                      <c:pt idx="151">
                        <c:v>37189.300000000003</c:v>
                      </c:pt>
                      <c:pt idx="152">
                        <c:v>37603.75</c:v>
                      </c:pt>
                      <c:pt idx="153">
                        <c:v>37709.9</c:v>
                      </c:pt>
                      <c:pt idx="154">
                        <c:v>37409.199999999997</c:v>
                      </c:pt>
                      <c:pt idx="155">
                        <c:v>37371.550000000003</c:v>
                      </c:pt>
                      <c:pt idx="156">
                        <c:v>37435.25</c:v>
                      </c:pt>
                      <c:pt idx="157">
                        <c:v>36769.65</c:v>
                      </c:pt>
                      <c:pt idx="158">
                        <c:v>37263.5</c:v>
                      </c:pt>
                      <c:pt idx="159">
                        <c:v>37179.35</c:v>
                      </c:pt>
                      <c:pt idx="160">
                        <c:v>37352.6</c:v>
                      </c:pt>
                      <c:pt idx="161">
                        <c:v>37971.550000000003</c:v>
                      </c:pt>
                      <c:pt idx="162">
                        <c:v>38032.85</c:v>
                      </c:pt>
                      <c:pt idx="163">
                        <c:v>37721.65</c:v>
                      </c:pt>
                      <c:pt idx="164">
                        <c:v>38465.5</c:v>
                      </c:pt>
                      <c:pt idx="165">
                        <c:v>38314.1</c:v>
                      </c:pt>
                      <c:pt idx="166">
                        <c:v>38197.65</c:v>
                      </c:pt>
                      <c:pt idx="167">
                        <c:v>38303.25</c:v>
                      </c:pt>
                      <c:pt idx="168">
                        <c:v>39034.800000000003</c:v>
                      </c:pt>
                      <c:pt idx="169">
                        <c:v>39208.65</c:v>
                      </c:pt>
                      <c:pt idx="170">
                        <c:v>39412.400000000001</c:v>
                      </c:pt>
                      <c:pt idx="171">
                        <c:v>39905.5</c:v>
                      </c:pt>
                      <c:pt idx="172">
                        <c:v>40109.9</c:v>
                      </c:pt>
                      <c:pt idx="173">
                        <c:v>39921.75</c:v>
                      </c:pt>
                      <c:pt idx="174">
                        <c:v>40246.75</c:v>
                      </c:pt>
                      <c:pt idx="175">
                        <c:v>40821.949999999997</c:v>
                      </c:pt>
                      <c:pt idx="176">
                        <c:v>40909.300000000003</c:v>
                      </c:pt>
                      <c:pt idx="177">
                        <c:v>41296.65</c:v>
                      </c:pt>
                      <c:pt idx="178">
                        <c:v>41079.75</c:v>
                      </c:pt>
                      <c:pt idx="179">
                        <c:v>41462.699999999997</c:v>
                      </c:pt>
                      <c:pt idx="180">
                        <c:v>41507.35</c:v>
                      </c:pt>
                      <c:pt idx="181">
                        <c:v>41897.65</c:v>
                      </c:pt>
                      <c:pt idx="182">
                        <c:v>41723.949999999997</c:v>
                      </c:pt>
                      <c:pt idx="183">
                        <c:v>41933.050000000003</c:v>
                      </c:pt>
                      <c:pt idx="184">
                        <c:v>42037.95</c:v>
                      </c:pt>
                      <c:pt idx="185">
                        <c:v>42613.15</c:v>
                      </c:pt>
                      <c:pt idx="186">
                        <c:v>42945.4</c:v>
                      </c:pt>
                      <c:pt idx="187">
                        <c:v>43148.55</c:v>
                      </c:pt>
                      <c:pt idx="188">
                        <c:v>43678.8</c:v>
                      </c:pt>
                      <c:pt idx="189">
                        <c:v>43503.199999999997</c:v>
                      </c:pt>
                      <c:pt idx="190">
                        <c:v>43816.5</c:v>
                      </c:pt>
                      <c:pt idx="191">
                        <c:v>44014.3</c:v>
                      </c:pt>
                      <c:pt idx="192">
                        <c:v>44263.9</c:v>
                      </c:pt>
                      <c:pt idx="193">
                        <c:v>44150.85</c:v>
                      </c:pt>
                      <c:pt idx="194">
                        <c:v>43954.75</c:v>
                      </c:pt>
                      <c:pt idx="195">
                        <c:v>43992.85</c:v>
                      </c:pt>
                      <c:pt idx="196">
                        <c:v>44400.35</c:v>
                      </c:pt>
                      <c:pt idx="197">
                        <c:v>44411.35</c:v>
                      </c:pt>
                      <c:pt idx="198">
                        <c:v>44821.3</c:v>
                      </c:pt>
                      <c:pt idx="199">
                        <c:v>45590.3</c:v>
                      </c:pt>
                      <c:pt idx="200">
                        <c:v>45843.95</c:v>
                      </c:pt>
                      <c:pt idx="201">
                        <c:v>46469.5</c:v>
                      </c:pt>
                      <c:pt idx="202">
                        <c:v>46416.5</c:v>
                      </c:pt>
                      <c:pt idx="203">
                        <c:v>46168.9</c:v>
                      </c:pt>
                      <c:pt idx="204">
                        <c:v>46458.15</c:v>
                      </c:pt>
                      <c:pt idx="205">
                        <c:v>47452.65</c:v>
                      </c:pt>
                      <c:pt idx="206">
                        <c:v>46883.95</c:v>
                      </c:pt>
                      <c:pt idx="207">
                        <c:v>46600.55</c:v>
                      </c:pt>
                      <c:pt idx="208">
                        <c:v>46872.1</c:v>
                      </c:pt>
                      <c:pt idx="209">
                        <c:v>47094.7</c:v>
                      </c:pt>
                      <c:pt idx="210">
                        <c:v>46972.65</c:v>
                      </c:pt>
                      <c:pt idx="211">
                        <c:v>46566</c:v>
                      </c:pt>
                      <c:pt idx="212">
                        <c:v>46626.15</c:v>
                      </c:pt>
                      <c:pt idx="213">
                        <c:v>46949.75</c:v>
                      </c:pt>
                      <c:pt idx="214">
                        <c:v>47007.9</c:v>
                      </c:pt>
                      <c:pt idx="215">
                        <c:v>46578.35</c:v>
                      </c:pt>
                      <c:pt idx="216">
                        <c:v>47424.800000000003</c:v>
                      </c:pt>
                      <c:pt idx="217">
                        <c:v>47582.35</c:v>
                      </c:pt>
                      <c:pt idx="218">
                        <c:v>46838.3</c:v>
                      </c:pt>
                      <c:pt idx="219">
                        <c:v>46619.35</c:v>
                      </c:pt>
                      <c:pt idx="220">
                        <c:v>46485.599999999999</c:v>
                      </c:pt>
                      <c:pt idx="221">
                        <c:v>43562.5</c:v>
                      </c:pt>
                      <c:pt idx="222">
                        <c:v>44449.05</c:v>
                      </c:pt>
                      <c:pt idx="223">
                        <c:v>46359.35</c:v>
                      </c:pt>
                      <c:pt idx="224">
                        <c:v>46874</c:v>
                      </c:pt>
                      <c:pt idx="225">
                        <c:v>46951.6</c:v>
                      </c:pt>
                      <c:pt idx="226">
                        <c:v>47116</c:v>
                      </c:pt>
                      <c:pt idx="227">
                        <c:v>46926.75</c:v>
                      </c:pt>
                      <c:pt idx="228">
                        <c:v>47206.8</c:v>
                      </c:pt>
                      <c:pt idx="229">
                        <c:v>46795.95</c:v>
                      </c:pt>
                      <c:pt idx="230">
                        <c:v>46745.15</c:v>
                      </c:pt>
                      <c:pt idx="231">
                        <c:v>47216.55</c:v>
                      </c:pt>
                      <c:pt idx="232">
                        <c:v>47322.9</c:v>
                      </c:pt>
                      <c:pt idx="233">
                        <c:v>47699</c:v>
                      </c:pt>
                      <c:pt idx="234">
                        <c:v>47922.3</c:v>
                      </c:pt>
                      <c:pt idx="235">
                        <c:v>48483.05</c:v>
                      </c:pt>
                      <c:pt idx="236">
                        <c:v>48445.95</c:v>
                      </c:pt>
                      <c:pt idx="237">
                        <c:v>48727</c:v>
                      </c:pt>
                      <c:pt idx="238">
                        <c:v>49255.25</c:v>
                      </c:pt>
                      <c:pt idx="239">
                        <c:v>49140.05</c:v>
                      </c:pt>
                    </c:numCache>
                  </c:numRef>
                </c:val>
                <c:extLst xmlns:c15="http://schemas.microsoft.com/office/drawing/2012/chart">
                  <c:ext xmlns:c16="http://schemas.microsoft.com/office/drawing/2014/chart" uri="{C3380CC4-5D6E-409C-BE32-E72D297353CC}">
                    <c16:uniqueId val="{00000006-83A6-4A8C-A4F0-3FD2DD483B97}"/>
                  </c:ext>
                </c:extLst>
              </c15:ser>
            </c15:filteredBarSeries>
            <c15:filteredBarSeries>
              <c15:ser>
                <c:idx val="0"/>
                <c:order val="6"/>
                <c:tx>
                  <c:strRef>
                    <c:extLst xmlns:c15="http://schemas.microsoft.com/office/drawing/2012/chart">
                      <c:ext xmlns:c15="http://schemas.microsoft.com/office/drawing/2012/chart" uri="{02D57815-91ED-43cb-92C2-25804820EDAC}">
                        <c15:formulaRef>
                          <c15:sqref>Sheet1!$H$1</c15:sqref>
                        </c15:formulaRef>
                      </c:ext>
                    </c:extLst>
                    <c:strCache>
                      <c:ptCount val="1"/>
                      <c:pt idx="0">
                        <c:v>Total surplus (deficit) based on total vacancy rate</c:v>
                      </c:pt>
                    </c:strCache>
                  </c:strRef>
                </c:tx>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Sheet1!$H$11:$H$250</c15:sqref>
                        </c15:formulaRef>
                      </c:ext>
                    </c:extLst>
                    <c:numCache>
                      <c:formatCode>_(* #,##0_);_(* \(#,##0\);_(* "-"??_);_(@_)</c:formatCode>
                      <c:ptCount val="240"/>
                      <c:pt idx="0">
                        <c:v>50.947857269875826</c:v>
                      </c:pt>
                      <c:pt idx="1">
                        <c:v>-47.479992977381791</c:v>
                      </c:pt>
                      <c:pt idx="2">
                        <c:v>-76.944456245585201</c:v>
                      </c:pt>
                      <c:pt idx="3">
                        <c:v>-6.4965024742934432</c:v>
                      </c:pt>
                      <c:pt idx="4">
                        <c:v>-68.54747241385283</c:v>
                      </c:pt>
                      <c:pt idx="5">
                        <c:v>-221.74129401344786</c:v>
                      </c:pt>
                      <c:pt idx="6">
                        <c:v>-246.6127928754002</c:v>
                      </c:pt>
                      <c:pt idx="7">
                        <c:v>-257.39886775177149</c:v>
                      </c:pt>
                      <c:pt idx="8">
                        <c:v>-304.69965830980573</c:v>
                      </c:pt>
                      <c:pt idx="9">
                        <c:v>-429.04854230637682</c:v>
                      </c:pt>
                      <c:pt idx="10">
                        <c:v>-404.03202641283963</c:v>
                      </c:pt>
                      <c:pt idx="11">
                        <c:v>-625.83389326002339</c:v>
                      </c:pt>
                      <c:pt idx="12">
                        <c:v>-706.58694274594563</c:v>
                      </c:pt>
                      <c:pt idx="13">
                        <c:v>-702.89275598667587</c:v>
                      </c:pt>
                      <c:pt idx="14">
                        <c:v>-732.97674492005899</c:v>
                      </c:pt>
                      <c:pt idx="15">
                        <c:v>-839.50438246813667</c:v>
                      </c:pt>
                      <c:pt idx="16">
                        <c:v>-906.09949945268556</c:v>
                      </c:pt>
                      <c:pt idx="17">
                        <c:v>-921.11672647569674</c:v>
                      </c:pt>
                      <c:pt idx="18">
                        <c:v>-890.30409034039656</c:v>
                      </c:pt>
                      <c:pt idx="19">
                        <c:v>-968.83244541457395</c:v>
                      </c:pt>
                      <c:pt idx="20">
                        <c:v>-906.50437607151139</c:v>
                      </c:pt>
                      <c:pt idx="21">
                        <c:v>-926.20860819617303</c:v>
                      </c:pt>
                      <c:pt idx="22">
                        <c:v>-934.97744965290792</c:v>
                      </c:pt>
                      <c:pt idx="23">
                        <c:v>-963.43904281671348</c:v>
                      </c:pt>
                      <c:pt idx="24">
                        <c:v>-941.69029848738728</c:v>
                      </c:pt>
                      <c:pt idx="25">
                        <c:v>-979.72259995511138</c:v>
                      </c:pt>
                      <c:pt idx="26">
                        <c:v>-877.30551259934498</c:v>
                      </c:pt>
                      <c:pt idx="27">
                        <c:v>-907.04635774495273</c:v>
                      </c:pt>
                      <c:pt idx="28">
                        <c:v>-879.35647614227946</c:v>
                      </c:pt>
                      <c:pt idx="29">
                        <c:v>-827.15187885794296</c:v>
                      </c:pt>
                      <c:pt idx="30">
                        <c:v>-768.2595589458565</c:v>
                      </c:pt>
                      <c:pt idx="31">
                        <c:v>-767.35862872057749</c:v>
                      </c:pt>
                      <c:pt idx="32">
                        <c:v>-807.13608049050526</c:v>
                      </c:pt>
                      <c:pt idx="33">
                        <c:v>-776.73047994895467</c:v>
                      </c:pt>
                      <c:pt idx="34">
                        <c:v>-735.76349894277814</c:v>
                      </c:pt>
                      <c:pt idx="35">
                        <c:v>-686.50290903618657</c:v>
                      </c:pt>
                      <c:pt idx="36">
                        <c:v>-597.64935472334446</c:v>
                      </c:pt>
                      <c:pt idx="37">
                        <c:v>-593.89414626249845</c:v>
                      </c:pt>
                      <c:pt idx="38">
                        <c:v>-564.12171077864116</c:v>
                      </c:pt>
                      <c:pt idx="39">
                        <c:v>-601.49356840364362</c:v>
                      </c:pt>
                      <c:pt idx="40">
                        <c:v>-588.46628961861541</c:v>
                      </c:pt>
                      <c:pt idx="41">
                        <c:v>-569.29974040742388</c:v>
                      </c:pt>
                      <c:pt idx="42">
                        <c:v>-510.89772749637041</c:v>
                      </c:pt>
                      <c:pt idx="43">
                        <c:v>-824.20425826320002</c:v>
                      </c:pt>
                      <c:pt idx="44">
                        <c:v>-804.98315148195172</c:v>
                      </c:pt>
                      <c:pt idx="45">
                        <c:v>-694.853932817805</c:v>
                      </c:pt>
                      <c:pt idx="46">
                        <c:v>-720.35859673745142</c:v>
                      </c:pt>
                      <c:pt idx="47">
                        <c:v>-889.53232120963742</c:v>
                      </c:pt>
                      <c:pt idx="48">
                        <c:v>-883.95658382639772</c:v>
                      </c:pt>
                      <c:pt idx="49">
                        <c:v>-855.4720170341601</c:v>
                      </c:pt>
                      <c:pt idx="50">
                        <c:v>-934.34638600051096</c:v>
                      </c:pt>
                      <c:pt idx="51">
                        <c:v>-1057.7842880097853</c:v>
                      </c:pt>
                      <c:pt idx="52">
                        <c:v>-1068.9982131334141</c:v>
                      </c:pt>
                      <c:pt idx="53">
                        <c:v>-1101.4246283284731</c:v>
                      </c:pt>
                      <c:pt idx="54">
                        <c:v>-1121.2451572508664</c:v>
                      </c:pt>
                      <c:pt idx="55">
                        <c:v>-1074.444725455882</c:v>
                      </c:pt>
                      <c:pt idx="56">
                        <c:v>-1046.276741192491</c:v>
                      </c:pt>
                      <c:pt idx="57">
                        <c:v>-918.4289270884442</c:v>
                      </c:pt>
                      <c:pt idx="58">
                        <c:v>-852.91708151117871</c:v>
                      </c:pt>
                      <c:pt idx="59">
                        <c:v>-896.39446664579668</c:v>
                      </c:pt>
                      <c:pt idx="60">
                        <c:v>-927.37077549126548</c:v>
                      </c:pt>
                      <c:pt idx="61">
                        <c:v>-799.54521748955131</c:v>
                      </c:pt>
                      <c:pt idx="62">
                        <c:v>-725.69525080720587</c:v>
                      </c:pt>
                      <c:pt idx="63">
                        <c:v>-987.24873208811323</c:v>
                      </c:pt>
                      <c:pt idx="64">
                        <c:v>-990.88763095797674</c:v>
                      </c:pt>
                      <c:pt idx="65">
                        <c:v>-1020.0764298748757</c:v>
                      </c:pt>
                      <c:pt idx="66">
                        <c:v>-1009.8151224421846</c:v>
                      </c:pt>
                      <c:pt idx="67">
                        <c:v>-1019.738308769796</c:v>
                      </c:pt>
                      <c:pt idx="68">
                        <c:v>-882.53155890716164</c:v>
                      </c:pt>
                      <c:pt idx="69">
                        <c:v>-826.95223389342482</c:v>
                      </c:pt>
                      <c:pt idx="70">
                        <c:v>-829.13744517982684</c:v>
                      </c:pt>
                      <c:pt idx="71">
                        <c:v>-718.68015717261733</c:v>
                      </c:pt>
                      <c:pt idx="72">
                        <c:v>-734.32552657062627</c:v>
                      </c:pt>
                      <c:pt idx="73">
                        <c:v>-758.0642191379352</c:v>
                      </c:pt>
                      <c:pt idx="74">
                        <c:v>-600.09508555345997</c:v>
                      </c:pt>
                      <c:pt idx="75">
                        <c:v>-676.96945451981105</c:v>
                      </c:pt>
                      <c:pt idx="76">
                        <c:v>-669.23506710909828</c:v>
                      </c:pt>
                      <c:pt idx="77">
                        <c:v>-682.81941480553087</c:v>
                      </c:pt>
                      <c:pt idx="78">
                        <c:v>-464.83807688074091</c:v>
                      </c:pt>
                      <c:pt idx="79">
                        <c:v>-401.69593635017907</c:v>
                      </c:pt>
                      <c:pt idx="80">
                        <c:v>-335.93283510223978</c:v>
                      </c:pt>
                      <c:pt idx="81">
                        <c:v>-310.18983098170895</c:v>
                      </c:pt>
                      <c:pt idx="82">
                        <c:v>-161.94503304592999</c:v>
                      </c:pt>
                      <c:pt idx="83">
                        <c:v>-272.01323000850022</c:v>
                      </c:pt>
                      <c:pt idx="84">
                        <c:v>-231.23864194634507</c:v>
                      </c:pt>
                      <c:pt idx="85">
                        <c:v>-3.2939170425007296</c:v>
                      </c:pt>
                      <c:pt idx="86">
                        <c:v>34.992516596920083</c:v>
                      </c:pt>
                      <c:pt idx="87">
                        <c:v>109.73982587404753</c:v>
                      </c:pt>
                      <c:pt idx="88">
                        <c:v>40.631428260033935</c:v>
                      </c:pt>
                      <c:pt idx="89">
                        <c:v>92.246648768616993</c:v>
                      </c:pt>
                      <c:pt idx="90">
                        <c:v>272.80802923324319</c:v>
                      </c:pt>
                      <c:pt idx="91">
                        <c:v>108.19855533008045</c:v>
                      </c:pt>
                      <c:pt idx="92">
                        <c:v>200.08010595405051</c:v>
                      </c:pt>
                      <c:pt idx="93">
                        <c:v>145.20430193550101</c:v>
                      </c:pt>
                      <c:pt idx="94">
                        <c:v>132.66087241661063</c:v>
                      </c:pt>
                      <c:pt idx="95">
                        <c:v>-26.89045628599774</c:v>
                      </c:pt>
                      <c:pt idx="96">
                        <c:v>53.19353904401013</c:v>
                      </c:pt>
                      <c:pt idx="97">
                        <c:v>86.466333290916964</c:v>
                      </c:pt>
                      <c:pt idx="98">
                        <c:v>269.72548814531018</c:v>
                      </c:pt>
                      <c:pt idx="99">
                        <c:v>9.1231895031412513</c:v>
                      </c:pt>
                      <c:pt idx="100">
                        <c:v>105.58334761474812</c:v>
                      </c:pt>
                      <c:pt idx="101">
                        <c:v>-94.027561340612664</c:v>
                      </c:pt>
                      <c:pt idx="102">
                        <c:v>-27.373575232786177</c:v>
                      </c:pt>
                      <c:pt idx="103">
                        <c:v>-44.568120755105653</c:v>
                      </c:pt>
                      <c:pt idx="104">
                        <c:v>95.466339687541605</c:v>
                      </c:pt>
                      <c:pt idx="105">
                        <c:v>51.8317395776496</c:v>
                      </c:pt>
                      <c:pt idx="106">
                        <c:v>169.987519500725</c:v>
                      </c:pt>
                      <c:pt idx="107">
                        <c:v>-55.708102310743307</c:v>
                      </c:pt>
                      <c:pt idx="108">
                        <c:v>-55.530066285335494</c:v>
                      </c:pt>
                      <c:pt idx="109">
                        <c:v>65.754214775786892</c:v>
                      </c:pt>
                      <c:pt idx="110">
                        <c:v>-97.272346483142186</c:v>
                      </c:pt>
                      <c:pt idx="111">
                        <c:v>-279.44463590312915</c:v>
                      </c:pt>
                      <c:pt idx="112">
                        <c:v>71.157662739039367</c:v>
                      </c:pt>
                      <c:pt idx="113">
                        <c:v>-70.358487994822852</c:v>
                      </c:pt>
                      <c:pt idx="114">
                        <c:v>-320.10363829702635</c:v>
                      </c:pt>
                      <c:pt idx="115">
                        <c:v>-399.13306966035248</c:v>
                      </c:pt>
                      <c:pt idx="116">
                        <c:v>-85.247213879786614</c:v>
                      </c:pt>
                      <c:pt idx="117">
                        <c:v>-145.1725527856965</c:v>
                      </c:pt>
                      <c:pt idx="118">
                        <c:v>-208.42883113906638</c:v>
                      </c:pt>
                      <c:pt idx="119">
                        <c:v>-20.94713445122656</c:v>
                      </c:pt>
                      <c:pt idx="120">
                        <c:v>-82.422367007546285</c:v>
                      </c:pt>
                      <c:pt idx="121">
                        <c:v>35.219414759965453</c:v>
                      </c:pt>
                      <c:pt idx="122">
                        <c:v>-25.87247335713635</c:v>
                      </c:pt>
                      <c:pt idx="123">
                        <c:v>23.229466521982573</c:v>
                      </c:pt>
                      <c:pt idx="124">
                        <c:v>96.505130873287115</c:v>
                      </c:pt>
                      <c:pt idx="125">
                        <c:v>-54.331190019918829</c:v>
                      </c:pt>
                      <c:pt idx="126">
                        <c:v>168.79946369642684</c:v>
                      </c:pt>
                      <c:pt idx="127">
                        <c:v>67.655170587566758</c:v>
                      </c:pt>
                      <c:pt idx="128">
                        <c:v>14.624304172041471</c:v>
                      </c:pt>
                      <c:pt idx="129">
                        <c:v>85.172762770253115</c:v>
                      </c:pt>
                      <c:pt idx="130">
                        <c:v>-1.5285992500108296</c:v>
                      </c:pt>
                      <c:pt idx="131">
                        <c:v>68.983963853354453</c:v>
                      </c:pt>
                      <c:pt idx="132">
                        <c:v>73.163434930960506</c:v>
                      </c:pt>
                      <c:pt idx="133">
                        <c:v>152.97391848796292</c:v>
                      </c:pt>
                      <c:pt idx="134">
                        <c:v>203.75065912841575</c:v>
                      </c:pt>
                      <c:pt idx="135">
                        <c:v>76.482893960830211</c:v>
                      </c:pt>
                      <c:pt idx="136">
                        <c:v>270.5848338399486</c:v>
                      </c:pt>
                      <c:pt idx="137">
                        <c:v>78.106013653132138</c:v>
                      </c:pt>
                      <c:pt idx="138">
                        <c:v>103.8389660116457</c:v>
                      </c:pt>
                      <c:pt idx="139">
                        <c:v>36.18210979942117</c:v>
                      </c:pt>
                      <c:pt idx="140">
                        <c:v>-36.830094540893761</c:v>
                      </c:pt>
                      <c:pt idx="141">
                        <c:v>-89.713080217062981</c:v>
                      </c:pt>
                      <c:pt idx="142">
                        <c:v>60.096685813839017</c:v>
                      </c:pt>
                      <c:pt idx="143">
                        <c:v>-76.328294329020736</c:v>
                      </c:pt>
                      <c:pt idx="144">
                        <c:v>28.089510552845642</c:v>
                      </c:pt>
                      <c:pt idx="145">
                        <c:v>219.15340235881922</c:v>
                      </c:pt>
                      <c:pt idx="146">
                        <c:v>317.16632422523401</c:v>
                      </c:pt>
                      <c:pt idx="147">
                        <c:v>409.97680778223577</c:v>
                      </c:pt>
                      <c:pt idx="148">
                        <c:v>437.16487637978491</c:v>
                      </c:pt>
                      <c:pt idx="149">
                        <c:v>211.82963177572825</c:v>
                      </c:pt>
                      <c:pt idx="150">
                        <c:v>391.09093920841917</c:v>
                      </c:pt>
                      <c:pt idx="151">
                        <c:v>518.55037979392625</c:v>
                      </c:pt>
                      <c:pt idx="152">
                        <c:v>600.62862851851378</c:v>
                      </c:pt>
                      <c:pt idx="153">
                        <c:v>672.27112781212509</c:v>
                      </c:pt>
                      <c:pt idx="154">
                        <c:v>916.24384902709699</c:v>
                      </c:pt>
                      <c:pt idx="155">
                        <c:v>920.39891142407248</c:v>
                      </c:pt>
                      <c:pt idx="156">
                        <c:v>960.00479769673814</c:v>
                      </c:pt>
                      <c:pt idx="157">
                        <c:v>805.58053507997704</c:v>
                      </c:pt>
                      <c:pt idx="158">
                        <c:v>857.98111293883221</c:v>
                      </c:pt>
                      <c:pt idx="159">
                        <c:v>824.17350588285387</c:v>
                      </c:pt>
                      <c:pt idx="160">
                        <c:v>862.32928580592909</c:v>
                      </c:pt>
                      <c:pt idx="161">
                        <c:v>789.37953821938868</c:v>
                      </c:pt>
                      <c:pt idx="162">
                        <c:v>925.780833604343</c:v>
                      </c:pt>
                      <c:pt idx="163">
                        <c:v>850.94881786773306</c:v>
                      </c:pt>
                      <c:pt idx="164">
                        <c:v>907.68177022624695</c:v>
                      </c:pt>
                      <c:pt idx="165">
                        <c:v>1036.7449445061213</c:v>
                      </c:pt>
                      <c:pt idx="166">
                        <c:v>1368.7040263285794</c:v>
                      </c:pt>
                      <c:pt idx="167">
                        <c:v>1498.4656925243194</c:v>
                      </c:pt>
                      <c:pt idx="168">
                        <c:v>1760.5855769525497</c:v>
                      </c:pt>
                      <c:pt idx="169">
                        <c:v>1364.0521991956753</c:v>
                      </c:pt>
                      <c:pt idx="170">
                        <c:v>1536.7234123265137</c:v>
                      </c:pt>
                      <c:pt idx="171">
                        <c:v>1599.3120715761686</c:v>
                      </c:pt>
                      <c:pt idx="172">
                        <c:v>1922.7463859549457</c:v>
                      </c:pt>
                      <c:pt idx="173">
                        <c:v>1740.1627557846116</c:v>
                      </c:pt>
                      <c:pt idx="174">
                        <c:v>1782.3422268622189</c:v>
                      </c:pt>
                      <c:pt idx="175">
                        <c:v>1916.869146884198</c:v>
                      </c:pt>
                      <c:pt idx="176">
                        <c:v>1834.8081251826206</c:v>
                      </c:pt>
                      <c:pt idx="177">
                        <c:v>1853.589177376296</c:v>
                      </c:pt>
                      <c:pt idx="178">
                        <c:v>2130.2402869831003</c:v>
                      </c:pt>
                      <c:pt idx="179">
                        <c:v>2114.6868057021929</c:v>
                      </c:pt>
                      <c:pt idx="180">
                        <c:v>1974.6071219254077</c:v>
                      </c:pt>
                      <c:pt idx="181">
                        <c:v>1943.5367723845379</c:v>
                      </c:pt>
                      <c:pt idx="182">
                        <c:v>1810.920834349856</c:v>
                      </c:pt>
                      <c:pt idx="183">
                        <c:v>1547.7987973433289</c:v>
                      </c:pt>
                      <c:pt idx="184">
                        <c:v>1599.327869943605</c:v>
                      </c:pt>
                      <c:pt idx="185">
                        <c:v>1382.3759697787675</c:v>
                      </c:pt>
                      <c:pt idx="186">
                        <c:v>1572.7722424810254</c:v>
                      </c:pt>
                      <c:pt idx="187">
                        <c:v>1299.4800686328092</c:v>
                      </c:pt>
                      <c:pt idx="188">
                        <c:v>974.62507926776777</c:v>
                      </c:pt>
                      <c:pt idx="189">
                        <c:v>810.45135479558189</c:v>
                      </c:pt>
                      <c:pt idx="190">
                        <c:v>712.656669606018</c:v>
                      </c:pt>
                      <c:pt idx="191">
                        <c:v>780.06298767366752</c:v>
                      </c:pt>
                      <c:pt idx="192">
                        <c:v>842.86915967744801</c:v>
                      </c:pt>
                      <c:pt idx="193">
                        <c:v>500.74855772311975</c:v>
                      </c:pt>
                      <c:pt idx="194">
                        <c:v>564.85265018053565</c:v>
                      </c:pt>
                      <c:pt idx="195">
                        <c:v>635.73420080450569</c:v>
                      </c:pt>
                      <c:pt idx="196">
                        <c:v>661.73635338280371</c:v>
                      </c:pt>
                      <c:pt idx="197">
                        <c:v>185.16564507888612</c:v>
                      </c:pt>
                      <c:pt idx="198">
                        <c:v>117.47935750333524</c:v>
                      </c:pt>
                      <c:pt idx="199">
                        <c:v>19.587043987874253</c:v>
                      </c:pt>
                      <c:pt idx="200">
                        <c:v>61.906496621118329</c:v>
                      </c:pt>
                      <c:pt idx="201">
                        <c:v>-99.394287540290662</c:v>
                      </c:pt>
                      <c:pt idx="202">
                        <c:v>131.51238929040937</c:v>
                      </c:pt>
                      <c:pt idx="203">
                        <c:v>-11.160976418726792</c:v>
                      </c:pt>
                      <c:pt idx="204">
                        <c:v>-98.842241311582256</c:v>
                      </c:pt>
                      <c:pt idx="205">
                        <c:v>-194.62687473912973</c:v>
                      </c:pt>
                      <c:pt idx="206">
                        <c:v>-159.97288863130245</c:v>
                      </c:pt>
                      <c:pt idx="207">
                        <c:v>-108.56370045925492</c:v>
                      </c:pt>
                      <c:pt idx="208">
                        <c:v>-154.52565238611064</c:v>
                      </c:pt>
                      <c:pt idx="209">
                        <c:v>-73.331824389890784</c:v>
                      </c:pt>
                      <c:pt idx="210">
                        <c:v>42.704788631054541</c:v>
                      </c:pt>
                      <c:pt idx="211">
                        <c:v>-307.76254474154575</c:v>
                      </c:pt>
                      <c:pt idx="212">
                        <c:v>-351.7345484304177</c:v>
                      </c:pt>
                      <c:pt idx="213">
                        <c:v>-464.72162016737781</c:v>
                      </c:pt>
                      <c:pt idx="214">
                        <c:v>-237.99871957088132</c:v>
                      </c:pt>
                      <c:pt idx="215">
                        <c:v>-596.38995679719369</c:v>
                      </c:pt>
                      <c:pt idx="216">
                        <c:v>-464.92764610728852</c:v>
                      </c:pt>
                      <c:pt idx="217">
                        <c:v>-606.45671870756473</c:v>
                      </c:pt>
                      <c:pt idx="218">
                        <c:v>-531.47251067837726</c:v>
                      </c:pt>
                      <c:pt idx="219">
                        <c:v>-785.70581540331489</c:v>
                      </c:pt>
                      <c:pt idx="220">
                        <c:v>-950.35333737962242</c:v>
                      </c:pt>
                      <c:pt idx="221">
                        <c:v>-1791.639758225793</c:v>
                      </c:pt>
                      <c:pt idx="222">
                        <c:v>-1354.0338719531278</c:v>
                      </c:pt>
                      <c:pt idx="223">
                        <c:v>-1161.4868548037402</c:v>
                      </c:pt>
                      <c:pt idx="224">
                        <c:v>-1095.7768760736583</c:v>
                      </c:pt>
                      <c:pt idx="225">
                        <c:v>-1387.0568455815599</c:v>
                      </c:pt>
                      <c:pt idx="226">
                        <c:v>-1615.1702658782683</c:v>
                      </c:pt>
                      <c:pt idx="227">
                        <c:v>-1698.6462159606874</c:v>
                      </c:pt>
                      <c:pt idx="228">
                        <c:v>-1676.6605728793008</c:v>
                      </c:pt>
                      <c:pt idx="229">
                        <c:v>-1738.9685386983294</c:v>
                      </c:pt>
                      <c:pt idx="230">
                        <c:v>-1530.0101744019714</c:v>
                      </c:pt>
                      <c:pt idx="231">
                        <c:v>-1662.0582678405078</c:v>
                      </c:pt>
                      <c:pt idx="232">
                        <c:v>-1452.0704721808227</c:v>
                      </c:pt>
                      <c:pt idx="233">
                        <c:v>-1504.0668781537006</c:v>
                      </c:pt>
                      <c:pt idx="234">
                        <c:v>-1262.2406026258866</c:v>
                      </c:pt>
                      <c:pt idx="235">
                        <c:v>-1230.2987478264401</c:v>
                      </c:pt>
                      <c:pt idx="236">
                        <c:v>-1287.6777871090617</c:v>
                      </c:pt>
                      <c:pt idx="237">
                        <c:v>-1153.7495717021295</c:v>
                      </c:pt>
                      <c:pt idx="238">
                        <c:v>-949.55933133640667</c:v>
                      </c:pt>
                      <c:pt idx="239">
                        <c:v>-893.4681607454047</c:v>
                      </c:pt>
                    </c:numCache>
                  </c:numRef>
                </c:val>
                <c:extLst xmlns:c15="http://schemas.microsoft.com/office/drawing/2012/chart">
                  <c:ext xmlns:c16="http://schemas.microsoft.com/office/drawing/2014/chart" uri="{C3380CC4-5D6E-409C-BE32-E72D297353CC}">
                    <c16:uniqueId val="{00000000-E1AD-4FB4-95BA-F8AF0C77C7D2}"/>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Sheet1!$K$1</c15:sqref>
                        </c15:formulaRef>
                      </c:ext>
                    </c:extLst>
                    <c:strCache>
                      <c:ptCount val="1"/>
                      <c:pt idx="0">
                        <c:v>Total surplus (deficit) based on components</c:v>
                      </c:pt>
                    </c:strCache>
                  </c:strRef>
                </c:tx>
                <c:invertIfNegative val="0"/>
                <c:cat>
                  <c:numRef>
                    <c:extLst xmlns:c15="http://schemas.microsoft.com/office/drawing/2012/chart">
                      <c:ext xmlns:c15="http://schemas.microsoft.com/office/drawing/2012/chart" uri="{02D57815-91ED-43cb-92C2-25804820EDAC}">
                        <c15:formulaRef>
                          <c15:sqref>Sheet1!$A$11:$A$251</c15:sqref>
                        </c15:formulaRef>
                      </c:ext>
                    </c:extLst>
                    <c:numCache>
                      <c:formatCode>m/d/yyyy</c:formatCode>
                      <c:ptCount val="241"/>
                      <c:pt idx="0">
                        <c:v>23832</c:v>
                      </c:pt>
                      <c:pt idx="1">
                        <c:v>23923</c:v>
                      </c:pt>
                      <c:pt idx="2">
                        <c:v>24015</c:v>
                      </c:pt>
                      <c:pt idx="3">
                        <c:v>24107</c:v>
                      </c:pt>
                      <c:pt idx="4">
                        <c:v>24197</c:v>
                      </c:pt>
                      <c:pt idx="5">
                        <c:v>24288</c:v>
                      </c:pt>
                      <c:pt idx="6">
                        <c:v>24380</c:v>
                      </c:pt>
                      <c:pt idx="7">
                        <c:v>24472</c:v>
                      </c:pt>
                      <c:pt idx="8">
                        <c:v>24562</c:v>
                      </c:pt>
                      <c:pt idx="9">
                        <c:v>24653</c:v>
                      </c:pt>
                      <c:pt idx="10">
                        <c:v>24745</c:v>
                      </c:pt>
                      <c:pt idx="11">
                        <c:v>24837</c:v>
                      </c:pt>
                      <c:pt idx="12">
                        <c:v>24928</c:v>
                      </c:pt>
                      <c:pt idx="13">
                        <c:v>25019</c:v>
                      </c:pt>
                      <c:pt idx="14">
                        <c:v>25111</c:v>
                      </c:pt>
                      <c:pt idx="15">
                        <c:v>25203</c:v>
                      </c:pt>
                      <c:pt idx="16">
                        <c:v>25293</c:v>
                      </c:pt>
                      <c:pt idx="17">
                        <c:v>25384</c:v>
                      </c:pt>
                      <c:pt idx="18">
                        <c:v>25476</c:v>
                      </c:pt>
                      <c:pt idx="19">
                        <c:v>25568</c:v>
                      </c:pt>
                      <c:pt idx="20">
                        <c:v>25658</c:v>
                      </c:pt>
                      <c:pt idx="21">
                        <c:v>25749</c:v>
                      </c:pt>
                      <c:pt idx="22">
                        <c:v>25841</c:v>
                      </c:pt>
                      <c:pt idx="23">
                        <c:v>25933</c:v>
                      </c:pt>
                      <c:pt idx="24">
                        <c:v>26023</c:v>
                      </c:pt>
                      <c:pt idx="25">
                        <c:v>26114</c:v>
                      </c:pt>
                      <c:pt idx="26">
                        <c:v>26206</c:v>
                      </c:pt>
                      <c:pt idx="27">
                        <c:v>26298</c:v>
                      </c:pt>
                      <c:pt idx="28">
                        <c:v>26389</c:v>
                      </c:pt>
                      <c:pt idx="29">
                        <c:v>26480</c:v>
                      </c:pt>
                      <c:pt idx="30">
                        <c:v>26572</c:v>
                      </c:pt>
                      <c:pt idx="31">
                        <c:v>26664</c:v>
                      </c:pt>
                      <c:pt idx="32">
                        <c:v>26754</c:v>
                      </c:pt>
                      <c:pt idx="33">
                        <c:v>26845</c:v>
                      </c:pt>
                      <c:pt idx="34">
                        <c:v>26937</c:v>
                      </c:pt>
                      <c:pt idx="35">
                        <c:v>27029</c:v>
                      </c:pt>
                      <c:pt idx="36">
                        <c:v>27119</c:v>
                      </c:pt>
                      <c:pt idx="37">
                        <c:v>27210</c:v>
                      </c:pt>
                      <c:pt idx="38">
                        <c:v>27302</c:v>
                      </c:pt>
                      <c:pt idx="39">
                        <c:v>27394</c:v>
                      </c:pt>
                      <c:pt idx="40">
                        <c:v>27484</c:v>
                      </c:pt>
                      <c:pt idx="41">
                        <c:v>27575</c:v>
                      </c:pt>
                      <c:pt idx="42">
                        <c:v>27667</c:v>
                      </c:pt>
                      <c:pt idx="43">
                        <c:v>27759</c:v>
                      </c:pt>
                      <c:pt idx="44">
                        <c:v>27850</c:v>
                      </c:pt>
                      <c:pt idx="45">
                        <c:v>27941</c:v>
                      </c:pt>
                      <c:pt idx="46">
                        <c:v>28033</c:v>
                      </c:pt>
                      <c:pt idx="47">
                        <c:v>28125</c:v>
                      </c:pt>
                      <c:pt idx="48">
                        <c:v>28215</c:v>
                      </c:pt>
                      <c:pt idx="49">
                        <c:v>28306</c:v>
                      </c:pt>
                      <c:pt idx="50">
                        <c:v>28398</c:v>
                      </c:pt>
                      <c:pt idx="51">
                        <c:v>28490</c:v>
                      </c:pt>
                      <c:pt idx="52">
                        <c:v>28580</c:v>
                      </c:pt>
                      <c:pt idx="53">
                        <c:v>28671</c:v>
                      </c:pt>
                      <c:pt idx="54">
                        <c:v>28763</c:v>
                      </c:pt>
                      <c:pt idx="55">
                        <c:v>28855</c:v>
                      </c:pt>
                      <c:pt idx="56">
                        <c:v>28945</c:v>
                      </c:pt>
                      <c:pt idx="57">
                        <c:v>29036</c:v>
                      </c:pt>
                      <c:pt idx="58">
                        <c:v>29128</c:v>
                      </c:pt>
                      <c:pt idx="59">
                        <c:v>29220</c:v>
                      </c:pt>
                      <c:pt idx="60">
                        <c:v>29311</c:v>
                      </c:pt>
                      <c:pt idx="61">
                        <c:v>29402</c:v>
                      </c:pt>
                      <c:pt idx="62">
                        <c:v>29494</c:v>
                      </c:pt>
                      <c:pt idx="63">
                        <c:v>29586</c:v>
                      </c:pt>
                      <c:pt idx="64">
                        <c:v>29676</c:v>
                      </c:pt>
                      <c:pt idx="65">
                        <c:v>29767</c:v>
                      </c:pt>
                      <c:pt idx="66">
                        <c:v>29859</c:v>
                      </c:pt>
                      <c:pt idx="67">
                        <c:v>29951</c:v>
                      </c:pt>
                      <c:pt idx="68">
                        <c:v>30041</c:v>
                      </c:pt>
                      <c:pt idx="69">
                        <c:v>30132</c:v>
                      </c:pt>
                      <c:pt idx="70">
                        <c:v>30224</c:v>
                      </c:pt>
                      <c:pt idx="71">
                        <c:v>30316</c:v>
                      </c:pt>
                      <c:pt idx="72">
                        <c:v>30406</c:v>
                      </c:pt>
                      <c:pt idx="73">
                        <c:v>30497</c:v>
                      </c:pt>
                      <c:pt idx="74">
                        <c:v>30589</c:v>
                      </c:pt>
                      <c:pt idx="75">
                        <c:v>30681</c:v>
                      </c:pt>
                      <c:pt idx="76">
                        <c:v>30772</c:v>
                      </c:pt>
                      <c:pt idx="77">
                        <c:v>30863</c:v>
                      </c:pt>
                      <c:pt idx="78">
                        <c:v>30955</c:v>
                      </c:pt>
                      <c:pt idx="79">
                        <c:v>31047</c:v>
                      </c:pt>
                      <c:pt idx="80">
                        <c:v>31137</c:v>
                      </c:pt>
                      <c:pt idx="81">
                        <c:v>31228</c:v>
                      </c:pt>
                      <c:pt idx="82">
                        <c:v>31320</c:v>
                      </c:pt>
                      <c:pt idx="83">
                        <c:v>31412</c:v>
                      </c:pt>
                      <c:pt idx="84">
                        <c:v>31502</c:v>
                      </c:pt>
                      <c:pt idx="85">
                        <c:v>31593</c:v>
                      </c:pt>
                      <c:pt idx="86">
                        <c:v>31685</c:v>
                      </c:pt>
                      <c:pt idx="87">
                        <c:v>31777</c:v>
                      </c:pt>
                      <c:pt idx="88">
                        <c:v>31867</c:v>
                      </c:pt>
                      <c:pt idx="89">
                        <c:v>31958</c:v>
                      </c:pt>
                      <c:pt idx="90">
                        <c:v>32050</c:v>
                      </c:pt>
                      <c:pt idx="91">
                        <c:v>32142</c:v>
                      </c:pt>
                      <c:pt idx="92">
                        <c:v>32233</c:v>
                      </c:pt>
                      <c:pt idx="93">
                        <c:v>32324</c:v>
                      </c:pt>
                      <c:pt idx="94">
                        <c:v>32416</c:v>
                      </c:pt>
                      <c:pt idx="95">
                        <c:v>32508</c:v>
                      </c:pt>
                      <c:pt idx="96">
                        <c:v>32598</c:v>
                      </c:pt>
                      <c:pt idx="97">
                        <c:v>32689</c:v>
                      </c:pt>
                      <c:pt idx="98">
                        <c:v>32781</c:v>
                      </c:pt>
                      <c:pt idx="99">
                        <c:v>32873</c:v>
                      </c:pt>
                      <c:pt idx="100">
                        <c:v>32963</c:v>
                      </c:pt>
                      <c:pt idx="101">
                        <c:v>33054</c:v>
                      </c:pt>
                      <c:pt idx="102">
                        <c:v>33146</c:v>
                      </c:pt>
                      <c:pt idx="103">
                        <c:v>33238</c:v>
                      </c:pt>
                      <c:pt idx="104">
                        <c:v>33328</c:v>
                      </c:pt>
                      <c:pt idx="105">
                        <c:v>33419</c:v>
                      </c:pt>
                      <c:pt idx="106">
                        <c:v>33511</c:v>
                      </c:pt>
                      <c:pt idx="107">
                        <c:v>33603</c:v>
                      </c:pt>
                      <c:pt idx="108">
                        <c:v>33694</c:v>
                      </c:pt>
                      <c:pt idx="109">
                        <c:v>33785</c:v>
                      </c:pt>
                      <c:pt idx="110">
                        <c:v>33877</c:v>
                      </c:pt>
                      <c:pt idx="111">
                        <c:v>33969</c:v>
                      </c:pt>
                      <c:pt idx="112">
                        <c:v>34059</c:v>
                      </c:pt>
                      <c:pt idx="113">
                        <c:v>34150</c:v>
                      </c:pt>
                      <c:pt idx="114">
                        <c:v>34242</c:v>
                      </c:pt>
                      <c:pt idx="115">
                        <c:v>34334</c:v>
                      </c:pt>
                      <c:pt idx="116">
                        <c:v>34424</c:v>
                      </c:pt>
                      <c:pt idx="117">
                        <c:v>34515</c:v>
                      </c:pt>
                      <c:pt idx="118">
                        <c:v>34607</c:v>
                      </c:pt>
                      <c:pt idx="119">
                        <c:v>34699</c:v>
                      </c:pt>
                      <c:pt idx="120">
                        <c:v>34789</c:v>
                      </c:pt>
                      <c:pt idx="121">
                        <c:v>34880</c:v>
                      </c:pt>
                      <c:pt idx="122">
                        <c:v>34972</c:v>
                      </c:pt>
                      <c:pt idx="123">
                        <c:v>35064</c:v>
                      </c:pt>
                      <c:pt idx="124">
                        <c:v>35155</c:v>
                      </c:pt>
                      <c:pt idx="125">
                        <c:v>35246</c:v>
                      </c:pt>
                      <c:pt idx="126">
                        <c:v>35338</c:v>
                      </c:pt>
                      <c:pt idx="127">
                        <c:v>35430</c:v>
                      </c:pt>
                      <c:pt idx="128">
                        <c:v>35520</c:v>
                      </c:pt>
                      <c:pt idx="129">
                        <c:v>35611</c:v>
                      </c:pt>
                      <c:pt idx="130">
                        <c:v>35703</c:v>
                      </c:pt>
                      <c:pt idx="131">
                        <c:v>35795</c:v>
                      </c:pt>
                      <c:pt idx="132">
                        <c:v>35885</c:v>
                      </c:pt>
                      <c:pt idx="133">
                        <c:v>35976</c:v>
                      </c:pt>
                      <c:pt idx="134">
                        <c:v>36068</c:v>
                      </c:pt>
                      <c:pt idx="135">
                        <c:v>36160</c:v>
                      </c:pt>
                      <c:pt idx="136">
                        <c:v>36250</c:v>
                      </c:pt>
                      <c:pt idx="137">
                        <c:v>36341</c:v>
                      </c:pt>
                      <c:pt idx="138">
                        <c:v>36433</c:v>
                      </c:pt>
                      <c:pt idx="139">
                        <c:v>36525</c:v>
                      </c:pt>
                      <c:pt idx="140">
                        <c:v>36616</c:v>
                      </c:pt>
                      <c:pt idx="141">
                        <c:v>36707</c:v>
                      </c:pt>
                      <c:pt idx="142">
                        <c:v>36799</c:v>
                      </c:pt>
                      <c:pt idx="143">
                        <c:v>36891</c:v>
                      </c:pt>
                      <c:pt idx="144">
                        <c:v>36981</c:v>
                      </c:pt>
                      <c:pt idx="145">
                        <c:v>37072</c:v>
                      </c:pt>
                      <c:pt idx="146">
                        <c:v>37164</c:v>
                      </c:pt>
                      <c:pt idx="147">
                        <c:v>37256</c:v>
                      </c:pt>
                      <c:pt idx="148">
                        <c:v>37346</c:v>
                      </c:pt>
                      <c:pt idx="149">
                        <c:v>37437</c:v>
                      </c:pt>
                      <c:pt idx="150">
                        <c:v>37529</c:v>
                      </c:pt>
                      <c:pt idx="151">
                        <c:v>37621</c:v>
                      </c:pt>
                      <c:pt idx="152">
                        <c:v>37711</c:v>
                      </c:pt>
                      <c:pt idx="153">
                        <c:v>37802</c:v>
                      </c:pt>
                      <c:pt idx="154">
                        <c:v>37894</c:v>
                      </c:pt>
                      <c:pt idx="155">
                        <c:v>37986</c:v>
                      </c:pt>
                      <c:pt idx="156">
                        <c:v>38077</c:v>
                      </c:pt>
                      <c:pt idx="157">
                        <c:v>38168</c:v>
                      </c:pt>
                      <c:pt idx="158">
                        <c:v>38260</c:v>
                      </c:pt>
                      <c:pt idx="159">
                        <c:v>38352</c:v>
                      </c:pt>
                      <c:pt idx="160">
                        <c:v>38442</c:v>
                      </c:pt>
                      <c:pt idx="161">
                        <c:v>38533</c:v>
                      </c:pt>
                      <c:pt idx="162">
                        <c:v>38625</c:v>
                      </c:pt>
                      <c:pt idx="163">
                        <c:v>38717</c:v>
                      </c:pt>
                      <c:pt idx="164">
                        <c:v>38807</c:v>
                      </c:pt>
                      <c:pt idx="165">
                        <c:v>38898</c:v>
                      </c:pt>
                      <c:pt idx="166">
                        <c:v>38990</c:v>
                      </c:pt>
                      <c:pt idx="167">
                        <c:v>39082</c:v>
                      </c:pt>
                      <c:pt idx="168">
                        <c:v>39172</c:v>
                      </c:pt>
                      <c:pt idx="169">
                        <c:v>39263</c:v>
                      </c:pt>
                      <c:pt idx="170">
                        <c:v>39355</c:v>
                      </c:pt>
                      <c:pt idx="171">
                        <c:v>39447</c:v>
                      </c:pt>
                      <c:pt idx="172">
                        <c:v>39538</c:v>
                      </c:pt>
                      <c:pt idx="173">
                        <c:v>39629</c:v>
                      </c:pt>
                      <c:pt idx="174">
                        <c:v>39721</c:v>
                      </c:pt>
                      <c:pt idx="175">
                        <c:v>39813</c:v>
                      </c:pt>
                      <c:pt idx="176">
                        <c:v>39903</c:v>
                      </c:pt>
                      <c:pt idx="177">
                        <c:v>39994</c:v>
                      </c:pt>
                      <c:pt idx="178">
                        <c:v>40086</c:v>
                      </c:pt>
                      <c:pt idx="179">
                        <c:v>40178</c:v>
                      </c:pt>
                      <c:pt idx="180">
                        <c:v>40268</c:v>
                      </c:pt>
                      <c:pt idx="181">
                        <c:v>40359</c:v>
                      </c:pt>
                      <c:pt idx="182">
                        <c:v>40451</c:v>
                      </c:pt>
                      <c:pt idx="183">
                        <c:v>40543</c:v>
                      </c:pt>
                      <c:pt idx="184">
                        <c:v>40633</c:v>
                      </c:pt>
                      <c:pt idx="185">
                        <c:v>40724</c:v>
                      </c:pt>
                      <c:pt idx="186">
                        <c:v>40816</c:v>
                      </c:pt>
                      <c:pt idx="187">
                        <c:v>40908</c:v>
                      </c:pt>
                      <c:pt idx="188">
                        <c:v>40999</c:v>
                      </c:pt>
                      <c:pt idx="189">
                        <c:v>41090</c:v>
                      </c:pt>
                      <c:pt idx="190">
                        <c:v>41182</c:v>
                      </c:pt>
                      <c:pt idx="191">
                        <c:v>41274</c:v>
                      </c:pt>
                      <c:pt idx="192">
                        <c:v>41364</c:v>
                      </c:pt>
                      <c:pt idx="193">
                        <c:v>41455</c:v>
                      </c:pt>
                      <c:pt idx="194">
                        <c:v>41547</c:v>
                      </c:pt>
                      <c:pt idx="195">
                        <c:v>41639</c:v>
                      </c:pt>
                      <c:pt idx="196">
                        <c:v>41729</c:v>
                      </c:pt>
                      <c:pt idx="197">
                        <c:v>41820</c:v>
                      </c:pt>
                      <c:pt idx="198">
                        <c:v>41912</c:v>
                      </c:pt>
                      <c:pt idx="199">
                        <c:v>42004</c:v>
                      </c:pt>
                      <c:pt idx="200">
                        <c:v>42094</c:v>
                      </c:pt>
                      <c:pt idx="201">
                        <c:v>42185</c:v>
                      </c:pt>
                      <c:pt idx="202">
                        <c:v>42277</c:v>
                      </c:pt>
                      <c:pt idx="203">
                        <c:v>42369</c:v>
                      </c:pt>
                      <c:pt idx="204">
                        <c:v>42460</c:v>
                      </c:pt>
                      <c:pt idx="205">
                        <c:v>42551</c:v>
                      </c:pt>
                      <c:pt idx="206">
                        <c:v>42643</c:v>
                      </c:pt>
                      <c:pt idx="207">
                        <c:v>42735</c:v>
                      </c:pt>
                      <c:pt idx="208">
                        <c:v>42825</c:v>
                      </c:pt>
                      <c:pt idx="209">
                        <c:v>42916</c:v>
                      </c:pt>
                      <c:pt idx="210">
                        <c:v>43008</c:v>
                      </c:pt>
                      <c:pt idx="211">
                        <c:v>43100</c:v>
                      </c:pt>
                      <c:pt idx="212">
                        <c:v>43190</c:v>
                      </c:pt>
                      <c:pt idx="213">
                        <c:v>43281</c:v>
                      </c:pt>
                      <c:pt idx="214">
                        <c:v>43373</c:v>
                      </c:pt>
                      <c:pt idx="215">
                        <c:v>43465</c:v>
                      </c:pt>
                      <c:pt idx="216">
                        <c:v>43555</c:v>
                      </c:pt>
                      <c:pt idx="217">
                        <c:v>43646</c:v>
                      </c:pt>
                      <c:pt idx="218">
                        <c:v>43738</c:v>
                      </c:pt>
                      <c:pt idx="219">
                        <c:v>43830</c:v>
                      </c:pt>
                      <c:pt idx="220">
                        <c:v>43921</c:v>
                      </c:pt>
                      <c:pt idx="221">
                        <c:v>44012</c:v>
                      </c:pt>
                      <c:pt idx="222">
                        <c:v>44104</c:v>
                      </c:pt>
                      <c:pt idx="223">
                        <c:v>44196</c:v>
                      </c:pt>
                      <c:pt idx="224">
                        <c:v>44286</c:v>
                      </c:pt>
                      <c:pt idx="225">
                        <c:v>44377</c:v>
                      </c:pt>
                      <c:pt idx="226">
                        <c:v>44469</c:v>
                      </c:pt>
                      <c:pt idx="227">
                        <c:v>44561</c:v>
                      </c:pt>
                      <c:pt idx="228">
                        <c:v>44651</c:v>
                      </c:pt>
                      <c:pt idx="229">
                        <c:v>44742</c:v>
                      </c:pt>
                      <c:pt idx="230">
                        <c:v>44834</c:v>
                      </c:pt>
                      <c:pt idx="231">
                        <c:v>44926</c:v>
                      </c:pt>
                      <c:pt idx="232">
                        <c:v>45016</c:v>
                      </c:pt>
                      <c:pt idx="233">
                        <c:v>45107</c:v>
                      </c:pt>
                      <c:pt idx="234">
                        <c:v>45199</c:v>
                      </c:pt>
                      <c:pt idx="235">
                        <c:v>45291</c:v>
                      </c:pt>
                      <c:pt idx="236">
                        <c:v>45382</c:v>
                      </c:pt>
                      <c:pt idx="237">
                        <c:v>45473</c:v>
                      </c:pt>
                      <c:pt idx="238">
                        <c:v>45565</c:v>
                      </c:pt>
                      <c:pt idx="239">
                        <c:v>45657</c:v>
                      </c:pt>
                      <c:pt idx="240">
                        <c:v>45747</c:v>
                      </c:pt>
                    </c:numCache>
                  </c:numRef>
                </c:cat>
                <c:val>
                  <c:numRef>
                    <c:extLst xmlns:c15="http://schemas.microsoft.com/office/drawing/2012/chart">
                      <c:ext xmlns:c15="http://schemas.microsoft.com/office/drawing/2012/chart" uri="{02D57815-91ED-43cb-92C2-25804820EDAC}">
                        <c15:formulaRef>
                          <c15:sqref>Sheet1!$K$11:$K$250</c15:sqref>
                        </c15:formulaRef>
                      </c:ext>
                    </c:extLst>
                    <c:numCache>
                      <c:formatCode>_(* #,##0_);_(* \(#,##0\);_(* "-"??_);_(@_)</c:formatCode>
                      <c:ptCount val="240"/>
                      <c:pt idx="0">
                        <c:v>-20.799672205727809</c:v>
                      </c:pt>
                      <c:pt idx="1">
                        <c:v>-119.96137800522375</c:v>
                      </c:pt>
                      <c:pt idx="2">
                        <c:v>-148.40018661010231</c:v>
                      </c:pt>
                      <c:pt idx="3">
                        <c:v>-57.190228546781896</c:v>
                      </c:pt>
                      <c:pt idx="4">
                        <c:v>-116.8432706542286</c:v>
                      </c:pt>
                      <c:pt idx="5">
                        <c:v>-282.33370143970717</c:v>
                      </c:pt>
                      <c:pt idx="6">
                        <c:v>-303.58997445657701</c:v>
                      </c:pt>
                      <c:pt idx="7">
                        <c:v>-295.04079261652402</c:v>
                      </c:pt>
                      <c:pt idx="8">
                        <c:v>-361.31143342756036</c:v>
                      </c:pt>
                      <c:pt idx="9">
                        <c:v>-463.1256818395342</c:v>
                      </c:pt>
                      <c:pt idx="10">
                        <c:v>-442.56613670803591</c:v>
                      </c:pt>
                      <c:pt idx="11">
                        <c:v>-676.19999785041739</c:v>
                      </c:pt>
                      <c:pt idx="12">
                        <c:v>-753.23049074019457</c:v>
                      </c:pt>
                      <c:pt idx="13">
                        <c:v>-729.90958297740201</c:v>
                      </c:pt>
                      <c:pt idx="14">
                        <c:v>-760.18236201391039</c:v>
                      </c:pt>
                      <c:pt idx="15">
                        <c:v>-886.90583936879682</c:v>
                      </c:pt>
                      <c:pt idx="16">
                        <c:v>-933.62862166987486</c:v>
                      </c:pt>
                      <c:pt idx="17">
                        <c:v>-936.58790890931391</c:v>
                      </c:pt>
                      <c:pt idx="18">
                        <c:v>-905.86833297080307</c:v>
                      </c:pt>
                      <c:pt idx="19">
                        <c:v>-984.47708838793756</c:v>
                      </c:pt>
                      <c:pt idx="20">
                        <c:v>-926.31546333102824</c:v>
                      </c:pt>
                      <c:pt idx="21">
                        <c:v>-960.29716675810892</c:v>
                      </c:pt>
                      <c:pt idx="22">
                        <c:v>-950.89071233508844</c:v>
                      </c:pt>
                      <c:pt idx="23">
                        <c:v>-996.21153559543177</c:v>
                      </c:pt>
                      <c:pt idx="24">
                        <c:v>-974.52230467882293</c:v>
                      </c:pt>
                      <c:pt idx="25">
                        <c:v>-1008.6214288639236</c:v>
                      </c:pt>
                      <c:pt idx="26">
                        <c:v>-893.55040488949862</c:v>
                      </c:pt>
                      <c:pt idx="27">
                        <c:v>-919.13641243557925</c:v>
                      </c:pt>
                      <c:pt idx="28">
                        <c:v>-900.27133285836737</c:v>
                      </c:pt>
                      <c:pt idx="29">
                        <c:v>-839.51396035607991</c:v>
                      </c:pt>
                      <c:pt idx="30">
                        <c:v>-789.39195637883779</c:v>
                      </c:pt>
                      <c:pt idx="31">
                        <c:v>-783.99949353210093</c:v>
                      </c:pt>
                      <c:pt idx="32">
                        <c:v>-801.87722716647829</c:v>
                      </c:pt>
                      <c:pt idx="33">
                        <c:v>-793.75574024453363</c:v>
                      </c:pt>
                      <c:pt idx="34">
                        <c:v>-752.93627219538712</c:v>
                      </c:pt>
                      <c:pt idx="35">
                        <c:v>-703.82651187635599</c:v>
                      </c:pt>
                      <c:pt idx="36">
                        <c:v>-596.78550698685888</c:v>
                      </c:pt>
                      <c:pt idx="37">
                        <c:v>-593.03828124659685</c:v>
                      </c:pt>
                      <c:pt idx="38">
                        <c:v>-572.50072313154715</c:v>
                      </c:pt>
                      <c:pt idx="39">
                        <c:v>-619.24473442144244</c:v>
                      </c:pt>
                      <c:pt idx="40">
                        <c:v>-606.21558889634696</c:v>
                      </c:pt>
                      <c:pt idx="41">
                        <c:v>-563.76488892243515</c:v>
                      </c:pt>
                      <c:pt idx="42">
                        <c:v>-519.41998668076371</c:v>
                      </c:pt>
                      <c:pt idx="43">
                        <c:v>-837.56923619366921</c:v>
                      </c:pt>
                      <c:pt idx="44">
                        <c:v>-813.61714194487229</c:v>
                      </c:pt>
                      <c:pt idx="45">
                        <c:v>-703.51125829168222</c:v>
                      </c:pt>
                      <c:pt idx="46">
                        <c:v>-714.66005170794062</c:v>
                      </c:pt>
                      <c:pt idx="47">
                        <c:v>-888.62635222526194</c:v>
                      </c:pt>
                      <c:pt idx="48">
                        <c:v>-883.03506841129479</c:v>
                      </c:pt>
                      <c:pt idx="49">
                        <c:v>-869.15809702142815</c:v>
                      </c:pt>
                      <c:pt idx="50">
                        <c:v>-923.61314621212705</c:v>
                      </c:pt>
                      <c:pt idx="51">
                        <c:v>-1051.9262737883726</c:v>
                      </c:pt>
                      <c:pt idx="52">
                        <c:v>-1063.1087558616932</c:v>
                      </c:pt>
                      <c:pt idx="53">
                        <c:v>-1120.4377244285229</c:v>
                      </c:pt>
                      <c:pt idx="54">
                        <c:v>-1100.2193917691238</c:v>
                      </c:pt>
                      <c:pt idx="55">
                        <c:v>-1043.2372688804094</c:v>
                      </c:pt>
                      <c:pt idx="56">
                        <c:v>-1045.3157207823224</c:v>
                      </c:pt>
                      <c:pt idx="57">
                        <c:v>-912.35682750426224</c:v>
                      </c:pt>
                      <c:pt idx="58">
                        <c:v>-800.81997694089489</c:v>
                      </c:pt>
                      <c:pt idx="59">
                        <c:v>-864.57176405410553</c:v>
                      </c:pt>
                      <c:pt idx="60">
                        <c:v>-890.24167771463249</c:v>
                      </c:pt>
                      <c:pt idx="61">
                        <c:v>-762.2803277180891</c:v>
                      </c:pt>
                      <c:pt idx="62">
                        <c:v>-672.54334639740796</c:v>
                      </c:pt>
                      <c:pt idx="63">
                        <c:v>-949.64665382158807</c:v>
                      </c:pt>
                      <c:pt idx="64">
                        <c:v>-952.21724349422175</c:v>
                      </c:pt>
                      <c:pt idx="65">
                        <c:v>-997.44177554112468</c:v>
                      </c:pt>
                      <c:pt idx="66">
                        <c:v>-970.93049984887398</c:v>
                      </c:pt>
                      <c:pt idx="67">
                        <c:v>-1002.405509490308</c:v>
                      </c:pt>
                      <c:pt idx="68">
                        <c:v>-881.51444190673055</c:v>
                      </c:pt>
                      <c:pt idx="69">
                        <c:v>-820.48441326681291</c:v>
                      </c:pt>
                      <c:pt idx="70">
                        <c:v>-822.68398557565183</c:v>
                      </c:pt>
                      <c:pt idx="71">
                        <c:v>-734.14724397621762</c:v>
                      </c:pt>
                      <c:pt idx="72">
                        <c:v>-738.78546810573289</c:v>
                      </c:pt>
                      <c:pt idx="73">
                        <c:v>-762.51923226165172</c:v>
                      </c:pt>
                      <c:pt idx="74">
                        <c:v>-599.03845555522742</c:v>
                      </c:pt>
                      <c:pt idx="75">
                        <c:v>-698.25309683151272</c:v>
                      </c:pt>
                      <c:pt idx="76">
                        <c:v>-679.36338630878265</c:v>
                      </c:pt>
                      <c:pt idx="77">
                        <c:v>-692.9907276847805</c:v>
                      </c:pt>
                      <c:pt idx="78">
                        <c:v>-475.0736813775012</c:v>
                      </c:pt>
                      <c:pt idx="79">
                        <c:v>-440.41525383834255</c:v>
                      </c:pt>
                      <c:pt idx="80">
                        <c:v>-374.69375135645714</c:v>
                      </c:pt>
                      <c:pt idx="81">
                        <c:v>-349.17876420810649</c:v>
                      </c:pt>
                      <c:pt idx="82">
                        <c:v>-215.04373330369958</c:v>
                      </c:pt>
                      <c:pt idx="83">
                        <c:v>-345.68004202977488</c:v>
                      </c:pt>
                      <c:pt idx="84">
                        <c:v>-302.35867280210704</c:v>
                      </c:pt>
                      <c:pt idx="85">
                        <c:v>-59.608410709174578</c:v>
                      </c:pt>
                      <c:pt idx="86">
                        <c:v>-19.695907078366645</c:v>
                      </c:pt>
                      <c:pt idx="87">
                        <c:v>55.255071685283589</c:v>
                      </c:pt>
                      <c:pt idx="88">
                        <c:v>-17.613640457538299</c:v>
                      </c:pt>
                      <c:pt idx="89">
                        <c:v>37.034153927713554</c:v>
                      </c:pt>
                      <c:pt idx="90">
                        <c:v>239.81703375562978</c:v>
                      </c:pt>
                      <c:pt idx="91">
                        <c:v>65.869888182212094</c:v>
                      </c:pt>
                      <c:pt idx="92">
                        <c:v>135.92310201089288</c:v>
                      </c:pt>
                      <c:pt idx="93">
                        <c:v>79.326304745165146</c:v>
                      </c:pt>
                      <c:pt idx="94">
                        <c:v>85.823664642294389</c:v>
                      </c:pt>
                      <c:pt idx="95">
                        <c:v>-88.013474553881721</c:v>
                      </c:pt>
                      <c:pt idx="96">
                        <c:v>1.0609449854458912</c:v>
                      </c:pt>
                      <c:pt idx="97">
                        <c:v>29.446165908545133</c:v>
                      </c:pt>
                      <c:pt idx="98">
                        <c:v>225.01369896565618</c:v>
                      </c:pt>
                      <c:pt idx="99">
                        <c:v>-48.204651963321595</c:v>
                      </c:pt>
                      <c:pt idx="100">
                        <c:v>59.624399503364849</c:v>
                      </c:pt>
                      <c:pt idx="101">
                        <c:v>-161.965600731547</c:v>
                      </c:pt>
                      <c:pt idx="102">
                        <c:v>-77.365421133307592</c:v>
                      </c:pt>
                      <c:pt idx="103">
                        <c:v>-87.408821888519242</c:v>
                      </c:pt>
                      <c:pt idx="104">
                        <c:v>40.224071594599039</c:v>
                      </c:pt>
                      <c:pt idx="105">
                        <c:v>-2.150459532006991</c:v>
                      </c:pt>
                      <c:pt idx="106">
                        <c:v>134.81928040403403</c:v>
                      </c:pt>
                      <c:pt idx="107">
                        <c:v>-93.077280628906053</c:v>
                      </c:pt>
                      <c:pt idx="108">
                        <c:v>-104.22540616053823</c:v>
                      </c:pt>
                      <c:pt idx="109">
                        <c:v>7.5857412980064112</c:v>
                      </c:pt>
                      <c:pt idx="110">
                        <c:v>-130.38548671567924</c:v>
                      </c:pt>
                      <c:pt idx="111">
                        <c:v>-301.59380332222906</c:v>
                      </c:pt>
                      <c:pt idx="112">
                        <c:v>0.1480922858461895</c:v>
                      </c:pt>
                      <c:pt idx="113">
                        <c:v>-124.54256451442379</c:v>
                      </c:pt>
                      <c:pt idx="114">
                        <c:v>-356.20362191655744</c:v>
                      </c:pt>
                      <c:pt idx="115">
                        <c:v>-438.91528330536505</c:v>
                      </c:pt>
                      <c:pt idx="116">
                        <c:v>-147.38608624638212</c:v>
                      </c:pt>
                      <c:pt idx="117">
                        <c:v>-208.93524228373531</c:v>
                      </c:pt>
                      <c:pt idx="118">
                        <c:v>-253.81463887824336</c:v>
                      </c:pt>
                      <c:pt idx="119">
                        <c:v>-58.216426892209952</c:v>
                      </c:pt>
                      <c:pt idx="120">
                        <c:v>-120.54025449389501</c:v>
                      </c:pt>
                      <c:pt idx="121">
                        <c:v>30.713539549889337</c:v>
                      </c:pt>
                      <c:pt idx="122">
                        <c:v>-13.747994469703613</c:v>
                      </c:pt>
                      <c:pt idx="123">
                        <c:v>45.340259673363761</c:v>
                      </c:pt>
                      <c:pt idx="124">
                        <c:v>120.39878245521629</c:v>
                      </c:pt>
                      <c:pt idx="125">
                        <c:v>-10.89807958963388</c:v>
                      </c:pt>
                      <c:pt idx="126">
                        <c:v>219.84163538292165</c:v>
                      </c:pt>
                      <c:pt idx="127">
                        <c:v>111.85959929085169</c:v>
                      </c:pt>
                      <c:pt idx="128">
                        <c:v>54.671720119802849</c:v>
                      </c:pt>
                      <c:pt idx="129">
                        <c:v>149.66835754110764</c:v>
                      </c:pt>
                      <c:pt idx="130">
                        <c:v>76.770755225936199</c:v>
                      </c:pt>
                      <c:pt idx="131">
                        <c:v>130.56394008916865</c:v>
                      </c:pt>
                      <c:pt idx="132">
                        <c:v>150.40328430506338</c:v>
                      </c:pt>
                      <c:pt idx="133">
                        <c:v>236.90574191019107</c:v>
                      </c:pt>
                      <c:pt idx="134">
                        <c:v>340.89126184287051</c:v>
                      </c:pt>
                      <c:pt idx="135">
                        <c:v>187.63857241662316</c:v>
                      </c:pt>
                      <c:pt idx="136">
                        <c:v>399.03791082502789</c:v>
                      </c:pt>
                      <c:pt idx="137">
                        <c:v>203.28271160345577</c:v>
                      </c:pt>
                      <c:pt idx="138">
                        <c:v>258.33146915067869</c:v>
                      </c:pt>
                      <c:pt idx="139">
                        <c:v>183.08997319078176</c:v>
                      </c:pt>
                      <c:pt idx="140">
                        <c:v>125.83175167168359</c:v>
                      </c:pt>
                      <c:pt idx="141">
                        <c:v>76.565022280809046</c:v>
                      </c:pt>
                      <c:pt idx="142">
                        <c:v>262.47534421723509</c:v>
                      </c:pt>
                      <c:pt idx="143">
                        <c:v>114.25943850047035</c:v>
                      </c:pt>
                      <c:pt idx="144">
                        <c:v>220.64276165104522</c:v>
                      </c:pt>
                      <c:pt idx="145">
                        <c:v>420.86828902720833</c:v>
                      </c:pt>
                      <c:pt idx="146">
                        <c:v>549.49400193694362</c:v>
                      </c:pt>
                      <c:pt idx="147">
                        <c:v>637.81921905960189</c:v>
                      </c:pt>
                      <c:pt idx="148">
                        <c:v>643.90423347051069</c:v>
                      </c:pt>
                      <c:pt idx="149">
                        <c:v>404.49525847279187</c:v>
                      </c:pt>
                      <c:pt idx="150">
                        <c:v>609.42049394037451</c:v>
                      </c:pt>
                      <c:pt idx="151">
                        <c:v>757.73233774769903</c:v>
                      </c:pt>
                      <c:pt idx="152">
                        <c:v>820.12784378100287</c:v>
                      </c:pt>
                      <c:pt idx="153">
                        <c:v>895.12152115170659</c:v>
                      </c:pt>
                      <c:pt idx="154">
                        <c:v>1166.694249362607</c:v>
                      </c:pt>
                      <c:pt idx="155">
                        <c:v>1186.4772832250349</c:v>
                      </c:pt>
                      <c:pt idx="156">
                        <c:v>1226.6093279517975</c:v>
                      </c:pt>
                      <c:pt idx="157">
                        <c:v>1115.0483329492179</c:v>
                      </c:pt>
                      <c:pt idx="158">
                        <c:v>1154.5235620529288</c:v>
                      </c:pt>
                      <c:pt idx="159">
                        <c:v>1133.9564939315064</c:v>
                      </c:pt>
                      <c:pt idx="160">
                        <c:v>1168.1701167415383</c:v>
                      </c:pt>
                      <c:pt idx="161">
                        <c:v>1057.6557652833164</c:v>
                      </c:pt>
                      <c:pt idx="162">
                        <c:v>1209.5913905962861</c:v>
                      </c:pt>
                      <c:pt idx="163">
                        <c:v>1152.9574434556689</c:v>
                      </c:pt>
                      <c:pt idx="164">
                        <c:v>1174.4407391098548</c:v>
                      </c:pt>
                      <c:pt idx="165">
                        <c:v>1319.1743389670205</c:v>
                      </c:pt>
                      <c:pt idx="166">
                        <c:v>1670.8777319320013</c:v>
                      </c:pt>
                      <c:pt idx="167">
                        <c:v>1795.4829761041578</c:v>
                      </c:pt>
                      <c:pt idx="168">
                        <c:v>2017.8221724932455</c:v>
                      </c:pt>
                      <c:pt idx="169">
                        <c:v>1612.4445519900696</c:v>
                      </c:pt>
                      <c:pt idx="170">
                        <c:v>1780.2349451756345</c:v>
                      </c:pt>
                      <c:pt idx="171">
                        <c:v>1817.186960668419</c:v>
                      </c:pt>
                      <c:pt idx="172">
                        <c:v>2141.7136027479955</c:v>
                      </c:pt>
                      <c:pt idx="173">
                        <c:v>1979.2331155805643</c:v>
                      </c:pt>
                      <c:pt idx="174">
                        <c:v>2011.9946897393843</c:v>
                      </c:pt>
                      <c:pt idx="175">
                        <c:v>2115.9098205893606</c:v>
                      </c:pt>
                      <c:pt idx="176">
                        <c:v>2017.4440041587752</c:v>
                      </c:pt>
                      <c:pt idx="177">
                        <c:v>2047.9009985172142</c:v>
                      </c:pt>
                      <c:pt idx="178">
                        <c:v>2335.0132442902868</c:v>
                      </c:pt>
                      <c:pt idx="179">
                        <c:v>2289.0755215836471</c:v>
                      </c:pt>
                      <c:pt idx="180">
                        <c:v>2144.8697164103087</c:v>
                      </c:pt>
                      <c:pt idx="181">
                        <c:v>2100.4636401969192</c:v>
                      </c:pt>
                      <c:pt idx="182">
                        <c:v>1966.024280167328</c:v>
                      </c:pt>
                      <c:pt idx="183">
                        <c:v>1674.153021907563</c:v>
                      </c:pt>
                      <c:pt idx="184">
                        <c:v>1718.7769659858386</c:v>
                      </c:pt>
                      <c:pt idx="185">
                        <c:v>1465.3083032267491</c:v>
                      </c:pt>
                      <c:pt idx="186">
                        <c:v>1683.2817757979049</c:v>
                      </c:pt>
                      <c:pt idx="187">
                        <c:v>1391.4797803621</c:v>
                      </c:pt>
                      <c:pt idx="188">
                        <c:v>1018.4635245268696</c:v>
                      </c:pt>
                      <c:pt idx="189">
                        <c:v>866.06226665271743</c:v>
                      </c:pt>
                      <c:pt idx="190">
                        <c:v>763.31068919973472</c:v>
                      </c:pt>
                      <c:pt idx="191">
                        <c:v>825.03614224275566</c:v>
                      </c:pt>
                      <c:pt idx="192">
                        <c:v>858.8027771030504</c:v>
                      </c:pt>
                      <c:pt idx="193">
                        <c:v>517.36145890366254</c:v>
                      </c:pt>
                      <c:pt idx="194">
                        <c:v>601.04248461399618</c:v>
                      </c:pt>
                      <c:pt idx="195">
                        <c:v>666.50073968834658</c:v>
                      </c:pt>
                      <c:pt idx="196">
                        <c:v>666.0017674482126</c:v>
                      </c:pt>
                      <c:pt idx="197">
                        <c:v>177.18481060711747</c:v>
                      </c:pt>
                      <c:pt idx="198">
                        <c:v>87.52462096451319</c:v>
                      </c:pt>
                      <c:pt idx="199">
                        <c:v>-43.059038667271238</c:v>
                      </c:pt>
                      <c:pt idx="200">
                        <c:v>-21.918040290190106</c:v>
                      </c:pt>
                      <c:pt idx="201">
                        <c:v>-202.00425872088314</c:v>
                      </c:pt>
                      <c:pt idx="202">
                        <c:v>48.065362683345171</c:v>
                      </c:pt>
                      <c:pt idx="203">
                        <c:v>-83.121742240959662</c:v>
                      </c:pt>
                      <c:pt idx="204">
                        <c:v>-194.64826172927906</c:v>
                      </c:pt>
                      <c:pt idx="205">
                        <c:v>-338.64474974645373</c:v>
                      </c:pt>
                      <c:pt idx="206">
                        <c:v>-257.13329722043534</c:v>
                      </c:pt>
                      <c:pt idx="207">
                        <c:v>-190.4323765829856</c:v>
                      </c:pt>
                      <c:pt idx="208">
                        <c:v>-246.21464075176621</c:v>
                      </c:pt>
                      <c:pt idx="209">
                        <c:v>-158.72106606485497</c:v>
                      </c:pt>
                      <c:pt idx="210">
                        <c:v>-22.455199774532627</c:v>
                      </c:pt>
                      <c:pt idx="211">
                        <c:v>-351.66095278109611</c:v>
                      </c:pt>
                      <c:pt idx="212">
                        <c:v>-400.45496706129433</c:v>
                      </c:pt>
                      <c:pt idx="213">
                        <c:v>-505.8156463968661</c:v>
                      </c:pt>
                      <c:pt idx="214">
                        <c:v>-272.03438722491524</c:v>
                      </c:pt>
                      <c:pt idx="215">
                        <c:v>-594.84518828341834</c:v>
                      </c:pt>
                      <c:pt idx="216">
                        <c:v>-508.83700655035403</c:v>
                      </c:pt>
                      <c:pt idx="217">
                        <c:v>-659.42517169751432</c:v>
                      </c:pt>
                      <c:pt idx="218">
                        <c:v>-532.56748937767588</c:v>
                      </c:pt>
                      <c:pt idx="219">
                        <c:v>-760.95162222669501</c:v>
                      </c:pt>
                      <c:pt idx="220">
                        <c:v>-906.22654272245506</c:v>
                      </c:pt>
                      <c:pt idx="221">
                        <c:v>-1537.0393726810116</c:v>
                      </c:pt>
                      <c:pt idx="222">
                        <c:v>-1134.5549862502239</c:v>
                      </c:pt>
                      <c:pt idx="223">
                        <c:v>-1075.9313869064295</c:v>
                      </c:pt>
                      <c:pt idx="224">
                        <c:v>-1031.1341849181495</c:v>
                      </c:pt>
                      <c:pt idx="225">
                        <c:v>-1335.6916530852718</c:v>
                      </c:pt>
                      <c:pt idx="226">
                        <c:v>-1567.4050707352312</c:v>
                      </c:pt>
                      <c:pt idx="227">
                        <c:v>-1638.0958656652178</c:v>
                      </c:pt>
                      <c:pt idx="228">
                        <c:v>-1625.862099800825</c:v>
                      </c:pt>
                      <c:pt idx="229">
                        <c:v>-1654.0259979371513</c:v>
                      </c:pt>
                      <c:pt idx="230">
                        <c:v>-1424.6627468365084</c:v>
                      </c:pt>
                      <c:pt idx="231">
                        <c:v>-1570.6778593501508</c:v>
                      </c:pt>
                      <c:pt idx="232">
                        <c:v>-1352.7826800160128</c:v>
                      </c:pt>
                      <c:pt idx="233">
                        <c:v>-1406.1081449296989</c:v>
                      </c:pt>
                      <c:pt idx="234">
                        <c:v>-1161.1233555916854</c:v>
                      </c:pt>
                      <c:pt idx="235">
                        <c:v>-1150.4115498006404</c:v>
                      </c:pt>
                      <c:pt idx="236">
                        <c:v>-1214.03612476889</c:v>
                      </c:pt>
                      <c:pt idx="237">
                        <c:v>-1080.1354412370586</c:v>
                      </c:pt>
                      <c:pt idx="238">
                        <c:v>-881.97699814179305</c:v>
                      </c:pt>
                      <c:pt idx="239">
                        <c:v>-817.13049207089148</c:v>
                      </c:pt>
                    </c:numCache>
                  </c:numRef>
                </c:val>
                <c:extLst xmlns:c15="http://schemas.microsoft.com/office/drawing/2012/chart">
                  <c:ext xmlns:c16="http://schemas.microsoft.com/office/drawing/2014/chart" uri="{C3380CC4-5D6E-409C-BE32-E72D297353CC}">
                    <c16:uniqueId val="{00000003-E1AD-4FB4-95BA-F8AF0C77C7D2}"/>
                  </c:ext>
                </c:extLst>
              </c15:ser>
            </c15:filteredBarSeries>
          </c:ext>
        </c:extLst>
      </c:barChart>
      <c:dateAx>
        <c:axId val="439439488"/>
        <c:scaling>
          <c:orientation val="minMax"/>
          <c:min val="29281"/>
        </c:scaling>
        <c:delete val="0"/>
        <c:axPos val="b"/>
        <c:numFmt formatCode="\'yy" sourceLinked="0"/>
        <c:majorTickMark val="none"/>
        <c:minorTickMark val="none"/>
        <c:tickLblPos val="nextTo"/>
        <c:spPr>
          <a:ln w="9525">
            <a:solidFill>
              <a:srgbClr val="E3E3E3"/>
            </a:solidFill>
            <a:prstDash val="solid"/>
          </a:ln>
        </c:spPr>
        <c:txPr>
          <a:bodyPr rot="0" vert="horz"/>
          <a:lstStyle/>
          <a:p>
            <a:pPr>
              <a:defRPr/>
            </a:pPr>
            <a:endParaRPr lang="en-US"/>
          </a:p>
        </c:txPr>
        <c:crossAx val="439441664"/>
        <c:crossesAt val="-4000"/>
        <c:auto val="0"/>
        <c:lblOffset val="100"/>
        <c:baseTimeUnit val="months"/>
        <c:majorUnit val="60"/>
        <c:majorTimeUnit val="months"/>
        <c:minorUnit val="12"/>
        <c:minorTimeUnit val="months"/>
      </c:dateAx>
      <c:valAx>
        <c:axId val="439441664"/>
        <c:scaling>
          <c:orientation val="minMax"/>
          <c:min val="-4000"/>
        </c:scaling>
        <c:delete val="0"/>
        <c:axPos val="l"/>
        <c:majorGridlines>
          <c:spPr>
            <a:ln w="9525">
              <a:solidFill>
                <a:srgbClr val="E3E3E3"/>
              </a:solidFill>
            </a:ln>
          </c:spPr>
        </c:majorGridlines>
        <c:numFmt formatCode="#,##0.0" sourceLinked="0"/>
        <c:majorTickMark val="cross"/>
        <c:minorTickMark val="none"/>
        <c:tickLblPos val="nextTo"/>
        <c:spPr>
          <a:ln w="12739">
            <a:noFill/>
            <a:prstDash val="solid"/>
          </a:ln>
        </c:spPr>
        <c:txPr>
          <a:bodyPr rot="0" vert="horz"/>
          <a:lstStyle/>
          <a:p>
            <a:pPr>
              <a:defRPr/>
            </a:pPr>
            <a:endParaRPr lang="en-US"/>
          </a:p>
        </c:txPr>
        <c:crossAx val="439439488"/>
        <c:crosses val="autoZero"/>
        <c:crossBetween val="between"/>
        <c:dispUnits>
          <c:builtInUnit val="thousands"/>
        </c:dispUnits>
      </c:valAx>
      <c:spPr>
        <a:solidFill>
          <a:srgbClr val="FFFFFF"/>
        </a:solidFill>
        <a:ln w="12739">
          <a:noFill/>
          <a:prstDash val="solid"/>
        </a:ln>
      </c:spPr>
    </c:plotArea>
    <c:legend>
      <c:legendPos val="b"/>
      <c:overlay val="0"/>
    </c:legend>
    <c:plotVisOnly val="1"/>
    <c:dispBlanksAs val="gap"/>
    <c:showDLblsOverMax val="0"/>
  </c:chart>
  <c:spPr>
    <a:noFill/>
    <a:ln>
      <a:noFill/>
    </a:ln>
  </c:spPr>
  <c:txPr>
    <a:bodyPr/>
    <a:lstStyle/>
    <a:p>
      <a:pPr>
        <a:defRPr sz="1500" b="0" i="0" u="none" strike="noStrike" baseline="0">
          <a:solidFill>
            <a:schemeClr val="tx2"/>
          </a:solidFill>
          <a:latin typeface="+mn-lt"/>
          <a:ea typeface="Arial"/>
          <a:cs typeface="Aria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0.08829</cdr:x>
      <cdr:y>0.11164</cdr:y>
    </cdr:from>
    <cdr:to>
      <cdr:x>0.20519</cdr:x>
      <cdr:y>0.19749</cdr:y>
    </cdr:to>
    <cdr:sp macro="" textlink="">
      <cdr:nvSpPr>
        <cdr:cNvPr id="2" name="TextBox 1">
          <a:extLst xmlns:a="http://schemas.openxmlformats.org/drawingml/2006/main">
            <a:ext uri="{FF2B5EF4-FFF2-40B4-BE49-F238E27FC236}">
              <a16:creationId xmlns:a16="http://schemas.microsoft.com/office/drawing/2014/main" id="{9F0552E9-8928-E929-A967-01DC98B8207D}"/>
            </a:ext>
          </a:extLst>
        </cdr:cNvPr>
        <cdr:cNvSpPr txBox="1"/>
      </cdr:nvSpPr>
      <cdr:spPr>
        <a:xfrm xmlns:a="http://schemas.openxmlformats.org/drawingml/2006/main">
          <a:off x="1076461" y="473201"/>
          <a:ext cx="1425245" cy="363886"/>
        </a:xfrm>
        <a:prstGeom xmlns:a="http://schemas.openxmlformats.org/drawingml/2006/main" prst="rect">
          <a:avLst/>
        </a:prstGeom>
        <a:noFill xmlns:a="http://schemas.openxmlformats.org/drawingml/2006/main"/>
      </cdr:spPr>
      <cdr:txBody>
        <a:bodyPr xmlns:a="http://schemas.openxmlformats.org/drawingml/2006/main" vertOverflow="clip" wrap="square" rtlCol="0" anchor="ctr" anchorCtr="0">
          <a:noAutofit/>
        </a:bodyPr>
        <a:lstStyle xmlns:a="http://schemas.openxmlformats.org/drawingml/2006/main"/>
        <a:p xmlns:a="http://schemas.openxmlformats.org/drawingml/2006/main">
          <a:pPr algn="ctr"/>
          <a:r>
            <a:rPr lang="en-US" sz="1500" i="1" dirty="0">
              <a:solidFill>
                <a:schemeClr val="accent2"/>
              </a:solidFill>
            </a:rPr>
            <a:t>Oversupply</a:t>
          </a:r>
        </a:p>
      </cdr:txBody>
    </cdr:sp>
  </cdr:relSizeAnchor>
  <cdr:relSizeAnchor xmlns:cdr="http://schemas.openxmlformats.org/drawingml/2006/chartDrawing">
    <cdr:from>
      <cdr:x>0.08409</cdr:x>
      <cdr:y>0.73479</cdr:y>
    </cdr:from>
    <cdr:to>
      <cdr:x>0.2268</cdr:x>
      <cdr:y>0.82065</cdr:y>
    </cdr:to>
    <cdr:sp macro="" textlink="">
      <cdr:nvSpPr>
        <cdr:cNvPr id="12" name="TextBox 1">
          <a:extLst xmlns:a="http://schemas.openxmlformats.org/drawingml/2006/main">
            <a:ext uri="{FF2B5EF4-FFF2-40B4-BE49-F238E27FC236}">
              <a16:creationId xmlns:a16="http://schemas.microsoft.com/office/drawing/2014/main" id="{6F951A62-102F-DC27-5BCD-58EF8E3CB43A}"/>
            </a:ext>
          </a:extLst>
        </cdr:cNvPr>
        <cdr:cNvSpPr txBox="1"/>
      </cdr:nvSpPr>
      <cdr:spPr>
        <a:xfrm xmlns:a="http://schemas.openxmlformats.org/drawingml/2006/main">
          <a:off x="1025225" y="3114499"/>
          <a:ext cx="1739920" cy="363929"/>
        </a:xfrm>
        <a:prstGeom xmlns:a="http://schemas.openxmlformats.org/drawingml/2006/main" prst="rect">
          <a:avLst/>
        </a:prstGeom>
        <a:noFill xmlns:a="http://schemas.openxmlformats.org/drawingml/2006/main"/>
      </cdr:spPr>
      <cdr:txBody>
        <a:bodyPr xmlns:a="http://schemas.openxmlformats.org/drawingml/2006/main" wrap="square" rtlCol="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500" i="1" dirty="0">
              <a:solidFill>
                <a:schemeClr val="accent3"/>
              </a:solidFill>
            </a:rPr>
            <a:t>Undersupply</a:t>
          </a:r>
        </a:p>
      </cdr:txBody>
    </cdr:sp>
  </cdr:relSizeAnchor>
  <cdr:relSizeAnchor xmlns:cdr="http://schemas.openxmlformats.org/drawingml/2006/chartDrawing">
    <cdr:from>
      <cdr:x>0.92088</cdr:x>
      <cdr:y>0.39008</cdr:y>
    </cdr:from>
    <cdr:to>
      <cdr:x>0.93093</cdr:x>
      <cdr:y>0.49082</cdr:y>
    </cdr:to>
    <cdr:sp macro="" textlink="">
      <cdr:nvSpPr>
        <cdr:cNvPr id="3" name="Right Brace 2">
          <a:extLst xmlns:a="http://schemas.openxmlformats.org/drawingml/2006/main">
            <a:ext uri="{FF2B5EF4-FFF2-40B4-BE49-F238E27FC236}">
              <a16:creationId xmlns:a16="http://schemas.microsoft.com/office/drawing/2014/main" id="{26468BD6-7590-2650-DFF7-16D4F1AB2FF9}"/>
            </a:ext>
          </a:extLst>
        </cdr:cNvPr>
        <cdr:cNvSpPr/>
      </cdr:nvSpPr>
      <cdr:spPr>
        <a:xfrm xmlns:a="http://schemas.openxmlformats.org/drawingml/2006/main">
          <a:off x="11227358" y="1653401"/>
          <a:ext cx="122530" cy="427000"/>
        </a:xfrm>
        <a:prstGeom xmlns:a="http://schemas.openxmlformats.org/drawingml/2006/main" prst="rightBrac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dr:relSizeAnchor xmlns:cdr="http://schemas.openxmlformats.org/drawingml/2006/chartDrawing">
    <cdr:from>
      <cdr:x>0.89928</cdr:x>
      <cdr:y>0.04024</cdr:y>
    </cdr:from>
    <cdr:to>
      <cdr:x>1</cdr:x>
      <cdr:y>0.39043</cdr:y>
    </cdr:to>
    <cdr:sp macro="" textlink="">
      <cdr:nvSpPr>
        <cdr:cNvPr id="4" name="TextBox 3">
          <a:extLst xmlns:a="http://schemas.openxmlformats.org/drawingml/2006/main">
            <a:ext uri="{FF2B5EF4-FFF2-40B4-BE49-F238E27FC236}">
              <a16:creationId xmlns:a16="http://schemas.microsoft.com/office/drawing/2014/main" id="{E65E1558-C87D-D9A1-BB0F-A1186DE2D8F8}"/>
            </a:ext>
          </a:extLst>
        </cdr:cNvPr>
        <cdr:cNvSpPr txBox="1"/>
      </cdr:nvSpPr>
      <cdr:spPr>
        <a:xfrm xmlns:a="http://schemas.openxmlformats.org/drawingml/2006/main">
          <a:off x="8223024" y="127921"/>
          <a:ext cx="920974" cy="1113228"/>
        </a:xfrm>
        <a:prstGeom xmlns:a="http://schemas.openxmlformats.org/drawingml/2006/main" prst="rect">
          <a:avLst/>
        </a:prstGeom>
        <a:noFill xmlns:a="http://schemas.openxmlformats.org/drawingml/2006/main"/>
      </cdr:spPr>
      <cdr:txBody>
        <a:bodyPr xmlns:a="http://schemas.openxmlformats.org/drawingml/2006/main" vertOverflow="clip" wrap="square" rtlCol="0" anchor="ctr" anchorCtr="0">
          <a:noAutofit/>
        </a:bodyPr>
        <a:lstStyle xmlns:a="http://schemas.openxmlformats.org/drawingml/2006/main"/>
        <a:p xmlns:a="http://schemas.openxmlformats.org/drawingml/2006/main">
          <a:pPr algn="ctr"/>
          <a:r>
            <a:rPr lang="en-US" sz="1400" kern="1200" dirty="0">
              <a:solidFill>
                <a:schemeClr val="tx2"/>
              </a:solidFill>
            </a:rPr>
            <a:t>0.7 mil due to vacancy gap</a:t>
          </a:r>
        </a:p>
      </cdr:txBody>
    </cdr:sp>
  </cdr:relSizeAnchor>
  <cdr:relSizeAnchor xmlns:cdr="http://schemas.openxmlformats.org/drawingml/2006/chartDrawing">
    <cdr:from>
      <cdr:x>0.91233</cdr:x>
      <cdr:y>0.5</cdr:y>
    </cdr:from>
    <cdr:to>
      <cdr:x>1</cdr:x>
      <cdr:y>0.93835</cdr:y>
    </cdr:to>
    <cdr:sp macro="" textlink="">
      <cdr:nvSpPr>
        <cdr:cNvPr id="5" name="TextBox 1">
          <a:extLst xmlns:a="http://schemas.openxmlformats.org/drawingml/2006/main">
            <a:ext uri="{FF2B5EF4-FFF2-40B4-BE49-F238E27FC236}">
              <a16:creationId xmlns:a16="http://schemas.microsoft.com/office/drawing/2014/main" id="{89C78B9A-3AB9-81BF-E3A8-B016852404A4}"/>
            </a:ext>
          </a:extLst>
        </cdr:cNvPr>
        <cdr:cNvSpPr txBox="1"/>
      </cdr:nvSpPr>
      <cdr:spPr>
        <a:xfrm xmlns:a="http://schemas.openxmlformats.org/drawingml/2006/main">
          <a:off x="8342304" y="1589484"/>
          <a:ext cx="801694" cy="1393496"/>
        </a:xfrm>
        <a:prstGeom xmlns:a="http://schemas.openxmlformats.org/drawingml/2006/main" prst="rect">
          <a:avLst/>
        </a:prstGeom>
        <a:noFill xmlns:a="http://schemas.openxmlformats.org/drawingml/2006/main"/>
      </cdr:spPr>
      <cdr:txBody>
        <a:bodyPr xmlns:a="http://schemas.openxmlformats.org/drawingml/2006/main" wrap="square" rtlCol="0" anchor="ctr" anchorCtr="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kern="1200" dirty="0">
              <a:solidFill>
                <a:schemeClr val="tx2"/>
              </a:solidFill>
            </a:rPr>
            <a:t>1.2 mil due to pent-up </a:t>
          </a:r>
          <a:r>
            <a:rPr lang="en-US" sz="1400" kern="1200" dirty="0" err="1">
              <a:solidFill>
                <a:schemeClr val="tx2"/>
              </a:solidFill>
            </a:rPr>
            <a:t>HHolds</a:t>
          </a:r>
          <a:endParaRPr lang="en-US" sz="1400" kern="1200" dirty="0">
            <a:solidFill>
              <a:schemeClr val="tx2"/>
            </a:solidFill>
          </a:endParaRPr>
        </a:p>
      </cdr:txBody>
    </cdr:sp>
  </cdr:relSizeAnchor>
  <cdr:relSizeAnchor xmlns:cdr="http://schemas.openxmlformats.org/drawingml/2006/chartDrawing">
    <cdr:from>
      <cdr:x>0.92178</cdr:x>
      <cdr:y>0.5</cdr:y>
    </cdr:from>
    <cdr:to>
      <cdr:x>0.93046</cdr:x>
      <cdr:y>0.62512</cdr:y>
    </cdr:to>
    <cdr:sp macro="" textlink="">
      <cdr:nvSpPr>
        <cdr:cNvPr id="6" name="Right Brace 5">
          <a:extLst xmlns:a="http://schemas.openxmlformats.org/drawingml/2006/main">
            <a:ext uri="{FF2B5EF4-FFF2-40B4-BE49-F238E27FC236}">
              <a16:creationId xmlns:a16="http://schemas.microsoft.com/office/drawing/2014/main" id="{AA89B69F-C8B9-F5F8-4DA6-408B84C5D03D}"/>
            </a:ext>
          </a:extLst>
        </cdr:cNvPr>
        <cdr:cNvSpPr/>
      </cdr:nvSpPr>
      <cdr:spPr>
        <a:xfrm xmlns:a="http://schemas.openxmlformats.org/drawingml/2006/main">
          <a:off x="11238330" y="2119312"/>
          <a:ext cx="105827" cy="530336"/>
        </a:xfrm>
        <a:prstGeom xmlns:a="http://schemas.openxmlformats.org/drawingml/2006/main" prst="rightBrac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0" tIns="46580" rIns="93160" bIns="46580"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60" tIns="46580" rIns="93160" bIns="46580" rtlCol="0"/>
          <a:lstStyle>
            <a:lvl1pPr algn="r">
              <a:defRPr sz="1200"/>
            </a:lvl1pPr>
          </a:lstStyle>
          <a:p>
            <a:fld id="{265C6F32-E316-4537-A47D-962883A3D387}" type="datetimeFigureOut">
              <a:rPr lang="en-US" smtClean="0"/>
              <a:t>7/28/2026</a:t>
            </a:fld>
            <a:endParaRPr lang="en-US"/>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3160" tIns="46580" rIns="93160" bIns="46580"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0" tIns="46580" rIns="93160" bIns="465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3"/>
          </a:xfrm>
          <a:prstGeom prst="rect">
            <a:avLst/>
          </a:prstGeom>
        </p:spPr>
        <p:txBody>
          <a:bodyPr vert="horz" lIns="93160" tIns="46580" rIns="93160" bIns="4658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9"/>
            <a:ext cx="3037840" cy="466433"/>
          </a:xfrm>
          <a:prstGeom prst="rect">
            <a:avLst/>
          </a:prstGeom>
        </p:spPr>
        <p:txBody>
          <a:bodyPr vert="horz" lIns="93160" tIns="46580" rIns="93160" bIns="46580" rtlCol="0" anchor="b"/>
          <a:lstStyle>
            <a:lvl1pPr algn="r">
              <a:defRPr sz="1200"/>
            </a:lvl1pPr>
          </a:lstStyle>
          <a:p>
            <a:fld id="{98C1900F-0B29-45A5-BABB-29FEE5E37630}" type="slidenum">
              <a:rPr lang="en-US" smtClean="0"/>
              <a:t>‹#›</a:t>
            </a:fld>
            <a:endParaRPr lang="en-US"/>
          </a:p>
        </p:txBody>
      </p:sp>
    </p:spTree>
    <p:extLst>
      <p:ext uri="{BB962C8B-B14F-4D97-AF65-F5344CB8AC3E}">
        <p14:creationId xmlns:p14="http://schemas.microsoft.com/office/powerpoint/2010/main" val="129388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304770" rtl="0" eaLnBrk="1" fontAlgn="auto" latinLnBrk="0" hangingPunct="1">
              <a:lnSpc>
                <a:spcPct val="100000"/>
              </a:lnSpc>
              <a:spcBef>
                <a:spcPts val="0"/>
              </a:spcBef>
              <a:spcAft>
                <a:spcPts val="0"/>
              </a:spcAft>
              <a:buClrTx/>
              <a:buSzTx/>
              <a:buFontTx/>
              <a:buNone/>
              <a:tabLst/>
              <a:defRPr/>
            </a:pPr>
            <a:fld id="{9130F3C3-E647-45E9-A6FE-BE2A3053799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3047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6857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D3CE2-1F80-DB94-CFC5-700E43745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9E0FC-E5EE-26BC-F2DA-99463C957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032CE-2DB9-E16D-562F-44173AEC44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232C4B-155C-F694-8CD1-7588ECF59048}"/>
              </a:ext>
            </a:extLst>
          </p:cNvPr>
          <p:cNvSpPr>
            <a:spLocks noGrp="1"/>
          </p:cNvSpPr>
          <p:nvPr>
            <p:ph type="sldNum" sz="quarter" idx="5"/>
          </p:nvPr>
        </p:nvSpPr>
        <p:spPr/>
        <p:txBody>
          <a:bodyPr/>
          <a:lstStyle/>
          <a:p>
            <a:pPr marL="0" marR="0" lvl="0" indent="0" algn="r" defTabSz="304770" rtl="0" eaLnBrk="1" fontAlgn="auto" latinLnBrk="0" hangingPunct="1">
              <a:lnSpc>
                <a:spcPct val="100000"/>
              </a:lnSpc>
              <a:spcBef>
                <a:spcPts val="0"/>
              </a:spcBef>
              <a:spcAft>
                <a:spcPts val="0"/>
              </a:spcAft>
              <a:buClrTx/>
              <a:buSzTx/>
              <a:buFontTx/>
              <a:buNone/>
              <a:tabLst/>
              <a:defRPr/>
            </a:pPr>
            <a:fld id="{9130F3C3-E647-45E9-A6FE-BE2A3053799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3047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1628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BF69A-686B-482D-8272-7DBB8E1CDB4D}"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018" name="Rectangle 2"/>
          <p:cNvSpPr>
            <a:spLocks noGrp="1" noRot="1" noChangeAspect="1" noChangeArrowheads="1" noTextEdit="1"/>
          </p:cNvSpPr>
          <p:nvPr>
            <p:ph type="sldImg"/>
          </p:nvPr>
        </p:nvSpPr>
        <p:spPr>
          <a:xfrm>
            <a:off x="1371600" y="1143000"/>
            <a:ext cx="4114800" cy="3086100"/>
          </a:xfrm>
          <a:ln/>
        </p:spPr>
      </p:sp>
      <p:sp>
        <p:nvSpPr>
          <p:cNvPr id="860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22464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C1900F-0B29-45A5-BABB-29FEE5E37630}" type="slidenum">
              <a:rPr lang="en-US" smtClean="0"/>
              <a:t>5</a:t>
            </a:fld>
            <a:endParaRPr lang="en-US"/>
          </a:p>
        </p:txBody>
      </p:sp>
    </p:spTree>
    <p:extLst>
      <p:ext uri="{BB962C8B-B14F-4D97-AF65-F5344CB8AC3E}">
        <p14:creationId xmlns:p14="http://schemas.microsoft.com/office/powerpoint/2010/main" val="2893336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360" tIns="52180" rIns="104360" bIns="52180"/>
          <a:lstStyle/>
          <a:p>
            <a:endParaRPr lang="en-US" dirty="0"/>
          </a:p>
        </p:txBody>
      </p:sp>
      <p:sp>
        <p:nvSpPr>
          <p:cNvPr id="4" name="Slide Number Placeholder 3"/>
          <p:cNvSpPr>
            <a:spLocks noGrp="1"/>
          </p:cNvSpPr>
          <p:nvPr>
            <p:ph type="sldNum" sz="quarter" idx="10"/>
          </p:nvPr>
        </p:nvSpPr>
        <p:spPr/>
        <p:txBody>
          <a:bodyPr lIns="104360" tIns="52180" rIns="104360" bIns="52180"/>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Master" Target="../slideMasters/slideMaster8.xml"/><Relationship Id="rId6" Type="http://schemas.openxmlformats.org/officeDocument/2006/relationships/image" Target="../media/image7.jpe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Master" Target="../slideMasters/slideMaster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png"/><Relationship Id="rId7" Type="http://schemas.openxmlformats.org/officeDocument/2006/relationships/image" Target="../media/image41.jpeg"/><Relationship Id="rId2" Type="http://schemas.openxmlformats.org/officeDocument/2006/relationships/image" Target="../media/image37.png"/><Relationship Id="rId1" Type="http://schemas.openxmlformats.org/officeDocument/2006/relationships/slideMaster" Target="../slideMasters/slideMaster11.xml"/><Relationship Id="rId6" Type="http://schemas.openxmlformats.org/officeDocument/2006/relationships/image" Target="../media/image40.png"/><Relationship Id="rId5" Type="http://schemas.openxmlformats.org/officeDocument/2006/relationships/image" Target="../media/image27.jpeg"/><Relationship Id="rId4" Type="http://schemas.openxmlformats.org/officeDocument/2006/relationships/image" Target="../media/image39.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0.png"/><Relationship Id="rId1" Type="http://schemas.openxmlformats.org/officeDocument/2006/relationships/slideMaster" Target="../slideMasters/slideMaster1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0.jp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2" Type="http://schemas.openxmlformats.org/officeDocument/2006/relationships/hyperlink" Target="http://www.moodys.com/" TargetMode="External"/><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gray)">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1143000"/>
            <a:ext cx="5181600" cy="6096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1"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80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750146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image)">
    <p:spTree>
      <p:nvGrpSpPr>
        <p:cNvPr id="1" name=""/>
        <p:cNvGrpSpPr/>
        <p:nvPr/>
      </p:nvGrpSpPr>
      <p:grpSpPr>
        <a:xfrm>
          <a:off x="0" y="0"/>
          <a:ext cx="0" cy="0"/>
          <a:chOff x="0" y="0"/>
          <a:chExt cx="0" cy="0"/>
        </a:xfrm>
      </p:grpSpPr>
      <p:pic>
        <p:nvPicPr>
          <p:cNvPr id="4" name="Picture 3" descr="image.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1"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3248167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Divider (light gray)">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dirty="0"/>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
        <p:nvSpPr>
          <p:cNvPr id="15" name="Rectangle 14"/>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dirty="0"/>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39367466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Divider (whit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
        <p:nvSpPr>
          <p:cNvPr id="15" name="Rectangle 14"/>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dirty="0"/>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255662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D4988-F330-4301-9013-9615C2E2FCE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47F8522-FCCE-4DCE-BEA3-58237FE8F92D}"/>
              </a:ext>
            </a:extLst>
          </p:cNvPr>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E35BAC2-2185-4001-ADB3-F15441792235}"/>
              </a:ext>
            </a:extLst>
          </p:cNvPr>
          <p:cNvSpPr>
            <a:spLocks noGrp="1"/>
          </p:cNvSpPr>
          <p:nvPr>
            <p:ph type="dt" sz="half" idx="10"/>
          </p:nvPr>
        </p:nvSpPr>
        <p:spPr/>
        <p:txBody>
          <a:bodyPr/>
          <a:lstStyle/>
          <a:p>
            <a:fld id="{57C94AAA-E5B4-4EF5-8D89-04FF59379652}" type="datetimeFigureOut">
              <a:rPr lang="en-US" smtClean="0"/>
              <a:t>7/28/2026</a:t>
            </a:fld>
            <a:endParaRPr lang="en-US"/>
          </a:p>
        </p:txBody>
      </p:sp>
      <p:sp>
        <p:nvSpPr>
          <p:cNvPr id="5" name="Footer Placeholder 4">
            <a:extLst>
              <a:ext uri="{FF2B5EF4-FFF2-40B4-BE49-F238E27FC236}">
                <a16:creationId xmlns:a16="http://schemas.microsoft.com/office/drawing/2014/main" id="{4048547B-D2C5-4D91-B2AD-8D6517DB86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DA600-E975-4ECA-9489-6E3CF8E166B7}"/>
              </a:ext>
            </a:extLst>
          </p:cNvPr>
          <p:cNvSpPr>
            <a:spLocks noGrp="1"/>
          </p:cNvSpPr>
          <p:nvPr>
            <p:ph type="sldNum" sz="quarter" idx="12"/>
          </p:nvPr>
        </p:nvSpPr>
        <p:spPr/>
        <p:txBody>
          <a:bodyPr/>
          <a:lstStyle/>
          <a:p>
            <a:fld id="{CA08FE65-1082-4CC2-8C56-1B98EA9DEA35}" type="slidenum">
              <a:rPr lang="en-US" smtClean="0"/>
              <a:t>‹#›</a:t>
            </a:fld>
            <a:endParaRPr lang="en-US"/>
          </a:p>
        </p:txBody>
      </p:sp>
    </p:spTree>
    <p:extLst>
      <p:ext uri="{BB962C8B-B14F-4D97-AF65-F5344CB8AC3E}">
        <p14:creationId xmlns:p14="http://schemas.microsoft.com/office/powerpoint/2010/main" val="579266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7010400" y="6492881"/>
            <a:ext cx="2133600" cy="365125"/>
          </a:xfrm>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811761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p:cNvSpPr txBox="1">
            <a:spLocks/>
          </p:cNvSpPr>
          <p:nvPr/>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71510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7010400" y="6492881"/>
            <a:ext cx="2133600" cy="365125"/>
          </a:xfrm>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479669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143006"/>
            <a:ext cx="4038600" cy="4525963"/>
          </a:xfrm>
        </p:spPr>
        <p:txBody>
          <a:bodyPr/>
          <a:lstStyle>
            <a:lvl1pPr>
              <a:defRPr sz="1950"/>
            </a:lvl1pPr>
            <a:lvl2pPr>
              <a:defRPr sz="1800"/>
            </a:lvl2pPr>
            <a:lvl3pPr>
              <a:defRPr sz="165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143006"/>
            <a:ext cx="4038600" cy="4525963"/>
          </a:xfrm>
        </p:spPr>
        <p:txBody>
          <a:bodyPr/>
          <a:lstStyle>
            <a:lvl1pPr>
              <a:defRPr sz="1950"/>
            </a:lvl1pPr>
            <a:lvl2pPr>
              <a:defRPr sz="1800"/>
            </a:lvl2pPr>
            <a:lvl3pPr>
              <a:defRPr sz="150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p:cNvSpPr txBox="1">
            <a:spLocks/>
          </p:cNvSpPr>
          <p:nvPr/>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749768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2123914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lide (multi-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2" y="381000"/>
            <a:ext cx="2779058" cy="762000"/>
          </a:xfrm>
          <a:prstGeom prst="rect">
            <a:avLst/>
          </a:prstGeom>
        </p:spPr>
      </p:pic>
      <p:sp>
        <p:nvSpPr>
          <p:cNvPr id="8" name="Rectangle 7"/>
          <p:cNvSpPr/>
          <p:nvPr userDrawn="1"/>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 Placeholder 2"/>
          <p:cNvSpPr>
            <a:spLocks noGrp="1"/>
          </p:cNvSpPr>
          <p:nvPr>
            <p:ph type="body" idx="11"/>
          </p:nvPr>
        </p:nvSpPr>
        <p:spPr>
          <a:xfrm>
            <a:off x="457200" y="5257800"/>
            <a:ext cx="8229600" cy="1554162"/>
          </a:xfrm>
          <a:prstGeom prst="rect">
            <a:avLst/>
          </a:prstGeom>
        </p:spPr>
        <p:txBody>
          <a:bodyPr anchor="t"/>
          <a:lstStyle>
            <a:lvl1pPr marL="0" indent="0">
              <a:buNone/>
              <a:defRPr sz="1650" b="0">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Text Placeholder 2"/>
          <p:cNvSpPr>
            <a:spLocks noGrp="1"/>
          </p:cNvSpPr>
          <p:nvPr>
            <p:ph type="body" idx="10"/>
          </p:nvPr>
        </p:nvSpPr>
        <p:spPr>
          <a:xfrm>
            <a:off x="457200" y="3352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7" name="Picture 6" descr="cover-image-1.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130" y="1524000"/>
            <a:ext cx="3022599" cy="2176272"/>
          </a:xfrm>
          <a:prstGeom prst="rect">
            <a:avLst/>
          </a:prstGeom>
        </p:spPr>
      </p:pic>
      <p:pic>
        <p:nvPicPr>
          <p:cNvPr id="10" name="Picture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2892" y="1524000"/>
            <a:ext cx="3022600" cy="2176272"/>
          </a:xfrm>
          <a:prstGeom prst="rect">
            <a:avLst/>
          </a:prstGeom>
        </p:spPr>
      </p:pic>
      <p:pic>
        <p:nvPicPr>
          <p:cNvPr id="16" name="Picture 15" descr="cover-image-3.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31910" y="1524000"/>
            <a:ext cx="3022600" cy="2176272"/>
          </a:xfrm>
          <a:prstGeom prst="rect">
            <a:avLst/>
          </a:prstGeom>
        </p:spPr>
      </p:pic>
    </p:spTree>
    <p:extLst>
      <p:ext uri="{BB962C8B-B14F-4D97-AF65-F5344CB8AC3E}">
        <p14:creationId xmlns:p14="http://schemas.microsoft.com/office/powerpoint/2010/main" val="2957445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Rectangle 3"/>
          <p:cNvSpPr/>
          <p:nvPr/>
        </p:nvSpPr>
        <p:spPr>
          <a:xfrm>
            <a:off x="152401" y="4473708"/>
            <a:ext cx="2880360" cy="1920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4"/>
          <p:cNvSpPr/>
          <p:nvPr/>
        </p:nvSpPr>
        <p:spPr>
          <a:xfrm>
            <a:off x="152401" y="384424"/>
            <a:ext cx="2880360" cy="19202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p:cNvSpPr/>
          <p:nvPr/>
        </p:nvSpPr>
        <p:spPr>
          <a:xfrm>
            <a:off x="6187441" y="384424"/>
            <a:ext cx="2880360" cy="1920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85" y="87128"/>
            <a:ext cx="3353126" cy="2514845"/>
          </a:xfrm>
          <a:prstGeom prst="rect">
            <a:avLst/>
          </a:prstGeom>
          <a:ln>
            <a:noFill/>
          </a:ln>
        </p:spPr>
      </p:pic>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 y="3896868"/>
            <a:ext cx="3529097" cy="2660904"/>
          </a:xfrm>
          <a:prstGeom prst="rect">
            <a:avLst/>
          </a:prstGeom>
        </p:spPr>
      </p:pic>
      <p:pic>
        <p:nvPicPr>
          <p:cNvPr id="13" name="Pictur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1404" y="228600"/>
            <a:ext cx="5324705" cy="2660904"/>
          </a:xfrm>
          <a:prstGeom prst="rect">
            <a:avLst/>
          </a:prstGeom>
        </p:spPr>
      </p:pic>
      <p:sp>
        <p:nvSpPr>
          <p:cNvPr id="10" name="Rectangle 9"/>
          <p:cNvSpPr/>
          <p:nvPr/>
        </p:nvSpPr>
        <p:spPr>
          <a:xfrm>
            <a:off x="3169921" y="2429067"/>
            <a:ext cx="5897880" cy="192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05740" rtlCol="0" anchor="t"/>
          <a:lstStyle/>
          <a:p>
            <a:pPr algn="ctr"/>
            <a:endParaRPr lang="en-US" sz="1350" dirty="0"/>
          </a:p>
        </p:txBody>
      </p:sp>
      <p:sp>
        <p:nvSpPr>
          <p:cNvPr id="15" name="Text Placeholder 2"/>
          <p:cNvSpPr>
            <a:spLocks noGrp="1"/>
          </p:cNvSpPr>
          <p:nvPr>
            <p:ph type="body" idx="10"/>
          </p:nvPr>
        </p:nvSpPr>
        <p:spPr>
          <a:xfrm>
            <a:off x="3169923" y="2612106"/>
            <a:ext cx="5669279" cy="1554162"/>
          </a:xfrm>
          <a:prstGeom prst="rect">
            <a:avLst/>
          </a:prstGeom>
        </p:spPr>
        <p:txBody>
          <a:bodyPr lIns="274320" rIns="91440" anchor="t"/>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26" name="Picture 2" descr="C:\Users\roschj\Documents\TRF Templates\Reinvestment Fund Full-color_on_light_stacked.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77001" y="4702308"/>
            <a:ext cx="1749752"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H-interior_1.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3169921" y="384424"/>
            <a:ext cx="2880360" cy="1920240"/>
          </a:xfrm>
          <a:prstGeom prst="rect">
            <a:avLst/>
          </a:prstGeom>
        </p:spPr>
      </p:pic>
      <p:pic>
        <p:nvPicPr>
          <p:cNvPr id="18" name="Picture 17" descr="City Arts_twilight.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3169921" y="4495800"/>
            <a:ext cx="2896362" cy="1920240"/>
          </a:xfrm>
          <a:prstGeom prst="rect">
            <a:avLst/>
          </a:prstGeom>
        </p:spPr>
      </p:pic>
      <p:pic>
        <p:nvPicPr>
          <p:cNvPr id="19" name="Picture 1" descr="image001"/>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55531" y="2429067"/>
            <a:ext cx="288036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2438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p:cNvSpPr txBox="1">
            <a:spLocks/>
          </p:cNvSpPr>
          <p:nvPr/>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1906681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2978536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143006"/>
            <a:ext cx="4038600" cy="4525963"/>
          </a:xfrm>
        </p:spPr>
        <p:txBody>
          <a:bodyPr/>
          <a:lstStyle>
            <a:lvl1pPr>
              <a:defRPr sz="1950"/>
            </a:lvl1pPr>
            <a:lvl2pPr>
              <a:defRPr sz="1800"/>
            </a:lvl2pPr>
            <a:lvl3pPr>
              <a:defRPr sz="165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143006"/>
            <a:ext cx="4038600" cy="4525963"/>
          </a:xfrm>
        </p:spPr>
        <p:txBody>
          <a:bodyPr/>
          <a:lstStyle>
            <a:lvl1pPr>
              <a:defRPr sz="1950"/>
            </a:lvl1pPr>
            <a:lvl2pPr>
              <a:defRPr sz="1800"/>
            </a:lvl2pPr>
            <a:lvl3pPr>
              <a:defRPr sz="150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p:cNvSpPr txBox="1">
            <a:spLocks/>
          </p:cNvSpPr>
          <p:nvPr/>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1689790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gray)">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1143000"/>
            <a:ext cx="5181600" cy="6096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1"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80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268014247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Rectangle 3"/>
          <p:cNvSpPr/>
          <p:nvPr/>
        </p:nvSpPr>
        <p:spPr>
          <a:xfrm>
            <a:off x="152401" y="4473708"/>
            <a:ext cx="2880360" cy="1920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p:cNvSpPr/>
          <p:nvPr/>
        </p:nvSpPr>
        <p:spPr>
          <a:xfrm>
            <a:off x="152401" y="384424"/>
            <a:ext cx="2880360" cy="19202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p:cNvSpPr/>
          <p:nvPr/>
        </p:nvSpPr>
        <p:spPr>
          <a:xfrm>
            <a:off x="6187441" y="384424"/>
            <a:ext cx="2880360" cy="1920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85" y="87128"/>
            <a:ext cx="3353126" cy="2514845"/>
          </a:xfrm>
          <a:prstGeom prst="rect">
            <a:avLst/>
          </a:prstGeom>
          <a:ln>
            <a:noFill/>
          </a:ln>
        </p:spPr>
      </p:pic>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200" y="3896868"/>
            <a:ext cx="3529097" cy="2660904"/>
          </a:xfrm>
          <a:prstGeom prst="rect">
            <a:avLst/>
          </a:prstGeom>
        </p:spPr>
      </p:pic>
      <p:pic>
        <p:nvPicPr>
          <p:cNvPr id="13" name="Pictur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1404" y="228600"/>
            <a:ext cx="5324705" cy="2660904"/>
          </a:xfrm>
          <a:prstGeom prst="rect">
            <a:avLst/>
          </a:prstGeom>
        </p:spPr>
      </p:pic>
      <p:sp>
        <p:nvSpPr>
          <p:cNvPr id="10" name="Rectangle 9"/>
          <p:cNvSpPr/>
          <p:nvPr/>
        </p:nvSpPr>
        <p:spPr>
          <a:xfrm>
            <a:off x="3169921" y="2429067"/>
            <a:ext cx="5897880" cy="192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05740" rtlCol="0" anchor="t"/>
          <a:lstStyle/>
          <a:p>
            <a:pPr algn="ctr"/>
            <a:endParaRPr lang="en-US" sz="1350"/>
          </a:p>
        </p:txBody>
      </p:sp>
      <p:sp>
        <p:nvSpPr>
          <p:cNvPr id="15" name="Text Placeholder 2"/>
          <p:cNvSpPr>
            <a:spLocks noGrp="1"/>
          </p:cNvSpPr>
          <p:nvPr>
            <p:ph type="body" idx="10"/>
          </p:nvPr>
        </p:nvSpPr>
        <p:spPr>
          <a:xfrm>
            <a:off x="3169923" y="2612106"/>
            <a:ext cx="5669279" cy="1554162"/>
          </a:xfrm>
          <a:prstGeom prst="rect">
            <a:avLst/>
          </a:prstGeom>
        </p:spPr>
        <p:txBody>
          <a:bodyPr lIns="274320" rIns="91440" anchor="t"/>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26" name="Picture 2" descr="C:\Users\roschj\Documents\TRF Templates\Reinvestment Fund Full-color_on_light_stacked.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77001" y="4702308"/>
            <a:ext cx="1749752"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H-interior_1.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3169921" y="384424"/>
            <a:ext cx="2880360" cy="1920240"/>
          </a:xfrm>
          <a:prstGeom prst="rect">
            <a:avLst/>
          </a:prstGeom>
        </p:spPr>
      </p:pic>
      <p:pic>
        <p:nvPicPr>
          <p:cNvPr id="18" name="Picture 17" descr="City Arts_twilight.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3169921" y="4495800"/>
            <a:ext cx="2896362" cy="1920240"/>
          </a:xfrm>
          <a:prstGeom prst="rect">
            <a:avLst/>
          </a:prstGeom>
        </p:spPr>
      </p:pic>
      <p:pic>
        <p:nvPicPr>
          <p:cNvPr id="19" name="Picture 1" descr="image001"/>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55531" y="2429067"/>
            <a:ext cx="288036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928369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lide (multi-image)">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0"/>
            <a:ext cx="2779058" cy="762000"/>
          </a:xfrm>
          <a:prstGeom prst="rect">
            <a:avLst/>
          </a:prstGeom>
        </p:spPr>
      </p:pic>
      <p:sp>
        <p:nvSpPr>
          <p:cNvPr id="8" name="Rectangle 7"/>
          <p:cNvSpPr/>
          <p:nvPr/>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 Placeholder 2"/>
          <p:cNvSpPr>
            <a:spLocks noGrp="1"/>
          </p:cNvSpPr>
          <p:nvPr>
            <p:ph type="body" idx="11"/>
          </p:nvPr>
        </p:nvSpPr>
        <p:spPr>
          <a:xfrm>
            <a:off x="457200" y="5257800"/>
            <a:ext cx="8229600" cy="1554162"/>
          </a:xfrm>
          <a:prstGeom prst="rect">
            <a:avLst/>
          </a:prstGeom>
        </p:spPr>
        <p:txBody>
          <a:bodyPr anchor="t"/>
          <a:lstStyle>
            <a:lvl1pPr marL="0" indent="0">
              <a:buNone/>
              <a:defRPr sz="1650" b="0">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Text Placeholder 2"/>
          <p:cNvSpPr>
            <a:spLocks noGrp="1"/>
          </p:cNvSpPr>
          <p:nvPr>
            <p:ph type="body" idx="10"/>
          </p:nvPr>
        </p:nvSpPr>
        <p:spPr>
          <a:xfrm>
            <a:off x="457200" y="3352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7" name="Picture 6" descr="cover-image-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30" y="1524000"/>
            <a:ext cx="3022599" cy="2176272"/>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2892" y="1524000"/>
            <a:ext cx="3022600" cy="2176272"/>
          </a:xfrm>
          <a:prstGeom prst="rect">
            <a:avLst/>
          </a:prstGeom>
        </p:spPr>
      </p:pic>
      <p:pic>
        <p:nvPicPr>
          <p:cNvPr id="16" name="Picture 15" descr="cover-image-3.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1910" y="1524000"/>
            <a:ext cx="3022600" cy="2176272"/>
          </a:xfrm>
          <a:prstGeom prst="rect">
            <a:avLst/>
          </a:prstGeom>
        </p:spPr>
      </p:pic>
      <p:pic>
        <p:nvPicPr>
          <p:cNvPr id="12" name="Picture 11">
            <a:extLst>
              <a:ext uri="{FF2B5EF4-FFF2-40B4-BE49-F238E27FC236}">
                <a16:creationId xmlns:a16="http://schemas.microsoft.com/office/drawing/2014/main" id="{4D060787-7890-4E3D-9D16-7A6F5CC1625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a:extLst>
              <a:ext uri="{FF2B5EF4-FFF2-40B4-BE49-F238E27FC236}">
                <a16:creationId xmlns:a16="http://schemas.microsoft.com/office/drawing/2014/main" id="{4D7D7FBD-16E2-4B49-B608-D60311E7341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2" y="381000"/>
            <a:ext cx="2779058" cy="762000"/>
          </a:xfrm>
          <a:prstGeom prst="rect">
            <a:avLst/>
          </a:prstGeom>
        </p:spPr>
      </p:pic>
      <p:sp>
        <p:nvSpPr>
          <p:cNvPr id="14" name="Rectangle 13">
            <a:extLst>
              <a:ext uri="{FF2B5EF4-FFF2-40B4-BE49-F238E27FC236}">
                <a16:creationId xmlns:a16="http://schemas.microsoft.com/office/drawing/2014/main" id="{377A2E25-CA64-480C-9641-F405E10F4DC8}"/>
              </a:ext>
            </a:extLst>
          </p:cNvPr>
          <p:cNvSpPr/>
          <p:nvPr userDrawn="1"/>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descr="cover-image-1.jpg">
            <a:extLst>
              <a:ext uri="{FF2B5EF4-FFF2-40B4-BE49-F238E27FC236}">
                <a16:creationId xmlns:a16="http://schemas.microsoft.com/office/drawing/2014/main" id="{3DF38D1B-DC06-4C51-8E63-F874258E36E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130" y="1524000"/>
            <a:ext cx="3022599" cy="2176272"/>
          </a:xfrm>
          <a:prstGeom prst="rect">
            <a:avLst/>
          </a:prstGeom>
        </p:spPr>
      </p:pic>
      <p:pic>
        <p:nvPicPr>
          <p:cNvPr id="17" name="Picture 16">
            <a:extLst>
              <a:ext uri="{FF2B5EF4-FFF2-40B4-BE49-F238E27FC236}">
                <a16:creationId xmlns:a16="http://schemas.microsoft.com/office/drawing/2014/main" id="{EA119089-C262-4E88-A3E2-505C52EE38F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2892" y="1524000"/>
            <a:ext cx="3022600" cy="2176272"/>
          </a:xfrm>
          <a:prstGeom prst="rect">
            <a:avLst/>
          </a:prstGeom>
        </p:spPr>
      </p:pic>
      <p:pic>
        <p:nvPicPr>
          <p:cNvPr id="18" name="Picture 17" descr="cover-image-3.jpg">
            <a:extLst>
              <a:ext uri="{FF2B5EF4-FFF2-40B4-BE49-F238E27FC236}">
                <a16:creationId xmlns:a16="http://schemas.microsoft.com/office/drawing/2014/main" id="{4ADD62E6-FC1F-41FD-BEAC-8A6A3981B23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31910" y="1524000"/>
            <a:ext cx="3022600" cy="2176272"/>
          </a:xfrm>
          <a:prstGeom prst="rect">
            <a:avLst/>
          </a:prstGeom>
        </p:spPr>
      </p:pic>
    </p:spTree>
    <p:extLst>
      <p:ext uri="{BB962C8B-B14F-4D97-AF65-F5344CB8AC3E}">
        <p14:creationId xmlns:p14="http://schemas.microsoft.com/office/powerpoint/2010/main" val="327529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itle Slide (orange)">
    <p:spTree>
      <p:nvGrpSpPr>
        <p:cNvPr id="1" name=""/>
        <p:cNvGrpSpPr/>
        <p:nvPr/>
      </p:nvGrpSpPr>
      <p:grpSpPr>
        <a:xfrm>
          <a:off x="0" y="0"/>
          <a:ext cx="0" cy="0"/>
          <a:chOff x="0" y="0"/>
          <a:chExt cx="0" cy="0"/>
        </a:xfrm>
      </p:grpSpPr>
      <p:sp>
        <p:nvSpPr>
          <p:cNvPr id="9" name="Rectangle 8"/>
          <p:cNvSpPr/>
          <p:nvPr/>
        </p:nvSpPr>
        <p:spPr>
          <a:xfrm>
            <a:off x="-137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41558044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Slide (orange - PH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69" y="0"/>
            <a:ext cx="9144000" cy="6858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3743789903"/>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Title Slide (orange - BA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16747" r="17092"/>
          <a:stretch/>
        </p:blipFill>
        <p:spPr>
          <a:xfrm>
            <a:off x="-1" y="0"/>
            <a:ext cx="9144001" cy="6894486"/>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379739084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_Title Slide (orange - AT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397" y="-757854"/>
            <a:ext cx="15240001" cy="7615854"/>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286881469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multi-image)">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0"/>
            <a:ext cx="2779058" cy="762000"/>
          </a:xfrm>
          <a:prstGeom prst="rect">
            <a:avLst/>
          </a:prstGeom>
        </p:spPr>
      </p:pic>
      <p:sp>
        <p:nvSpPr>
          <p:cNvPr id="8" name="Rectangle 7"/>
          <p:cNvSpPr/>
          <p:nvPr/>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Text Placeholder 2"/>
          <p:cNvSpPr>
            <a:spLocks noGrp="1"/>
          </p:cNvSpPr>
          <p:nvPr>
            <p:ph type="body" idx="11"/>
          </p:nvPr>
        </p:nvSpPr>
        <p:spPr>
          <a:xfrm>
            <a:off x="457200" y="5257800"/>
            <a:ext cx="8229600" cy="1554162"/>
          </a:xfrm>
          <a:prstGeom prst="rect">
            <a:avLst/>
          </a:prstGeom>
        </p:spPr>
        <p:txBody>
          <a:bodyPr anchor="t"/>
          <a:lstStyle>
            <a:lvl1pPr marL="0" indent="0">
              <a:buNone/>
              <a:defRPr sz="1650" b="0">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Text Placeholder 2"/>
          <p:cNvSpPr>
            <a:spLocks noGrp="1"/>
          </p:cNvSpPr>
          <p:nvPr>
            <p:ph type="body" idx="10"/>
          </p:nvPr>
        </p:nvSpPr>
        <p:spPr>
          <a:xfrm>
            <a:off x="457200" y="3352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7" name="Picture 6" descr="cover-image-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30" y="1524000"/>
            <a:ext cx="3022599" cy="2176272"/>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2892" y="1524000"/>
            <a:ext cx="3022600" cy="2176272"/>
          </a:xfrm>
          <a:prstGeom prst="rect">
            <a:avLst/>
          </a:prstGeom>
        </p:spPr>
      </p:pic>
      <p:pic>
        <p:nvPicPr>
          <p:cNvPr id="16" name="Picture 15" descr="cover-image-3.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31910" y="1524000"/>
            <a:ext cx="3022600" cy="2176272"/>
          </a:xfrm>
          <a:prstGeom prst="rect">
            <a:avLst/>
          </a:prstGeom>
        </p:spPr>
      </p:pic>
    </p:spTree>
    <p:extLst>
      <p:ext uri="{BB962C8B-B14F-4D97-AF65-F5344CB8AC3E}">
        <p14:creationId xmlns:p14="http://schemas.microsoft.com/office/powerpoint/2010/main" val="31990851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lide (re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68093543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31621403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Slide (image)">
    <p:spTree>
      <p:nvGrpSpPr>
        <p:cNvPr id="1" name=""/>
        <p:cNvGrpSpPr/>
        <p:nvPr/>
      </p:nvGrpSpPr>
      <p:grpSpPr>
        <a:xfrm>
          <a:off x="0" y="0"/>
          <a:ext cx="0" cy="0"/>
          <a:chOff x="0" y="0"/>
          <a:chExt cx="0" cy="0"/>
        </a:xfrm>
      </p:grpSpPr>
      <p:pic>
        <p:nvPicPr>
          <p:cNvPr id="4" name="Picture 3" descr="image.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1"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1565752825"/>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ection Divider (light gray)">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
        <p:nvSpPr>
          <p:cNvPr id="15" name="Rectangle 14"/>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253779265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ection Divider (whit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
        <p:nvSpPr>
          <p:cNvPr id="15" name="Rectangle 14"/>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25"/>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625" b="1">
                <a:solidFill>
                  <a:srgbClr val="4E4E4E"/>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Tree>
    <p:extLst>
      <p:ext uri="{BB962C8B-B14F-4D97-AF65-F5344CB8AC3E}">
        <p14:creationId xmlns:p14="http://schemas.microsoft.com/office/powerpoint/2010/main" val="3039828278"/>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7010400" y="6492881"/>
            <a:ext cx="2133600" cy="365125"/>
          </a:xfrm>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28148168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6757965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p:cNvSpPr txBox="1">
            <a:spLocks/>
          </p:cNvSpPr>
          <p:nvPr userDrawn="1"/>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303336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a:p>
        </p:txBody>
      </p:sp>
    </p:spTree>
    <p:extLst>
      <p:ext uri="{BB962C8B-B14F-4D97-AF65-F5344CB8AC3E}">
        <p14:creationId xmlns:p14="http://schemas.microsoft.com/office/powerpoint/2010/main" val="2885433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143006"/>
            <a:ext cx="4038600" cy="4525963"/>
          </a:xfrm>
        </p:spPr>
        <p:txBody>
          <a:bodyPr/>
          <a:lstStyle>
            <a:lvl1pPr>
              <a:defRPr sz="1950"/>
            </a:lvl1pPr>
            <a:lvl2pPr>
              <a:defRPr sz="1800"/>
            </a:lvl2pPr>
            <a:lvl3pPr>
              <a:defRPr sz="165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143006"/>
            <a:ext cx="4038600" cy="4525963"/>
          </a:xfrm>
        </p:spPr>
        <p:txBody>
          <a:bodyPr/>
          <a:lstStyle>
            <a:lvl1pPr>
              <a:defRPr sz="1950"/>
            </a:lvl1pPr>
            <a:lvl2pPr>
              <a:defRPr sz="1800"/>
            </a:lvl2pPr>
            <a:lvl3pPr>
              <a:defRPr sz="150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p:cNvSpPr txBox="1">
            <a:spLocks/>
          </p:cNvSpPr>
          <p:nvPr userDrawn="1"/>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a:p>
        </p:txBody>
      </p:sp>
    </p:spTree>
    <p:extLst>
      <p:ext uri="{BB962C8B-B14F-4D97-AF65-F5344CB8AC3E}">
        <p14:creationId xmlns:p14="http://schemas.microsoft.com/office/powerpoint/2010/main" val="1078102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Slide (orange)">
    <p:spTree>
      <p:nvGrpSpPr>
        <p:cNvPr id="1" name=""/>
        <p:cNvGrpSpPr/>
        <p:nvPr/>
      </p:nvGrpSpPr>
      <p:grpSpPr>
        <a:xfrm>
          <a:off x="0" y="0"/>
          <a:ext cx="0" cy="0"/>
          <a:chOff x="0" y="0"/>
          <a:chExt cx="0" cy="0"/>
        </a:xfrm>
      </p:grpSpPr>
      <p:sp>
        <p:nvSpPr>
          <p:cNvPr id="9" name="Rectangle 8"/>
          <p:cNvSpPr/>
          <p:nvPr/>
        </p:nvSpPr>
        <p:spPr>
          <a:xfrm>
            <a:off x="-137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6812022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p:cNvSpPr txBox="1">
            <a:spLocks/>
          </p:cNvSpPr>
          <p:nvPr userDrawn="1"/>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1633385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a:p>
        </p:txBody>
      </p:sp>
    </p:spTree>
    <p:extLst>
      <p:ext uri="{BB962C8B-B14F-4D97-AF65-F5344CB8AC3E}">
        <p14:creationId xmlns:p14="http://schemas.microsoft.com/office/powerpoint/2010/main" val="8406638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143006"/>
            <a:ext cx="4038600" cy="4525963"/>
          </a:xfrm>
        </p:spPr>
        <p:txBody>
          <a:bodyPr/>
          <a:lstStyle>
            <a:lvl1pPr>
              <a:defRPr sz="1950"/>
            </a:lvl1pPr>
            <a:lvl2pPr>
              <a:defRPr sz="1800"/>
            </a:lvl2pPr>
            <a:lvl3pPr>
              <a:defRPr sz="165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143006"/>
            <a:ext cx="4038600" cy="4525963"/>
          </a:xfrm>
        </p:spPr>
        <p:txBody>
          <a:bodyPr/>
          <a:lstStyle>
            <a:lvl1pPr>
              <a:defRPr sz="1950"/>
            </a:lvl1pPr>
            <a:lvl2pPr>
              <a:defRPr sz="1800"/>
            </a:lvl2pPr>
            <a:lvl3pPr>
              <a:defRPr sz="1500"/>
            </a:lvl3pPr>
            <a:lvl4pPr>
              <a:defRPr sz="150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p:cNvSpPr txBox="1">
            <a:spLocks/>
          </p:cNvSpPr>
          <p:nvPr userDrawn="1"/>
        </p:nvSpPr>
        <p:spPr>
          <a:xfrm>
            <a:off x="609600" y="228600"/>
            <a:ext cx="8229600" cy="715962"/>
          </a:xfrm>
          <a:prstGeom prst="rect">
            <a:avLst/>
          </a:prstGeom>
        </p:spPr>
        <p:txBody>
          <a:bodyPr vert="horz" lIns="68580" tIns="34290" rIns="68580" bIns="34290" rtlCol="0" anchor="ctr">
            <a:normAutofit/>
          </a:bodyPr>
          <a:lstStyle/>
          <a:p>
            <a:pPr marL="0" marR="0" lvl="0" indent="0" algn="r" defTabSz="685783"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a:p>
        </p:txBody>
      </p:sp>
    </p:spTree>
    <p:extLst>
      <p:ext uri="{BB962C8B-B14F-4D97-AF65-F5344CB8AC3E}">
        <p14:creationId xmlns:p14="http://schemas.microsoft.com/office/powerpoint/2010/main" val="18631926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gray)">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1143000"/>
            <a:ext cx="5181600" cy="6096000"/>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0"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7681502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p:cNvSpPr/>
          <p:nvPr userDrawn="1"/>
        </p:nvSpPr>
        <p:spPr>
          <a:xfrm>
            <a:off x="152401" y="4473708"/>
            <a:ext cx="2880360" cy="1920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152401" y="384424"/>
            <a:ext cx="2880360" cy="19202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6187441" y="384424"/>
            <a:ext cx="2880360" cy="1920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785" y="87122"/>
            <a:ext cx="3353126" cy="2514845"/>
          </a:xfrm>
          <a:prstGeom prst="rect">
            <a:avLst/>
          </a:prstGeom>
          <a:ln>
            <a:noFill/>
          </a:ln>
        </p:spPr>
      </p:pic>
      <p:pic>
        <p:nvPicPr>
          <p:cNvPr id="12" name="Picture 11"/>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6200" y="3896868"/>
            <a:ext cx="3529097" cy="2660904"/>
          </a:xfrm>
          <a:prstGeom prst="rect">
            <a:avLst/>
          </a:prstGeom>
        </p:spPr>
      </p:pic>
      <p:pic>
        <p:nvPicPr>
          <p:cNvPr id="13" name="Picture 1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81401" y="228600"/>
            <a:ext cx="5324705" cy="2660904"/>
          </a:xfrm>
          <a:prstGeom prst="rect">
            <a:avLst/>
          </a:prstGeom>
        </p:spPr>
      </p:pic>
      <p:sp>
        <p:nvSpPr>
          <p:cNvPr id="10" name="Rectangle 9"/>
          <p:cNvSpPr/>
          <p:nvPr userDrawn="1"/>
        </p:nvSpPr>
        <p:spPr>
          <a:xfrm>
            <a:off x="3169921" y="2429067"/>
            <a:ext cx="5897880" cy="192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tlCol="0" anchor="t"/>
          <a:lstStyle/>
          <a:p>
            <a:pPr algn="ctr"/>
            <a:endParaRPr lang="en-US" dirty="0"/>
          </a:p>
        </p:txBody>
      </p:sp>
      <p:sp>
        <p:nvSpPr>
          <p:cNvPr id="15" name="Text Placeholder 2"/>
          <p:cNvSpPr>
            <a:spLocks noGrp="1"/>
          </p:cNvSpPr>
          <p:nvPr>
            <p:ph type="body" idx="10"/>
          </p:nvPr>
        </p:nvSpPr>
        <p:spPr>
          <a:xfrm>
            <a:off x="3169920" y="2612106"/>
            <a:ext cx="5669279" cy="1554162"/>
          </a:xfrm>
          <a:prstGeom prst="rect">
            <a:avLst/>
          </a:prstGeom>
        </p:spPr>
        <p:txBody>
          <a:bodyPr lIns="274320" rIns="91440" anchor="t"/>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26" name="Picture 2" descr="C:\Users\roschj\Documents\TRF Templates\Reinvestment Fund Full-color_on_light_stacked.png"/>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477001" y="4702308"/>
            <a:ext cx="1749752"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CH-interior_1.jpg"/>
          <p:cNvPicPr>
            <a:picLocks noChangeAspect="1"/>
          </p:cNvPicPr>
          <p:nvPr userDrawn="1"/>
        </p:nvPicPr>
        <p:blipFill>
          <a:blip r:embed="rId6" cstate="email">
            <a:extLst>
              <a:ext uri="{28A0092B-C50C-407E-A947-70E740481C1C}">
                <a14:useLocalDpi xmlns:a14="http://schemas.microsoft.com/office/drawing/2010/main"/>
              </a:ext>
            </a:extLst>
          </a:blip>
          <a:srcRect/>
          <a:stretch>
            <a:fillRect/>
          </a:stretch>
        </p:blipFill>
        <p:spPr>
          <a:xfrm>
            <a:off x="3169921" y="384424"/>
            <a:ext cx="2880360" cy="1920240"/>
          </a:xfrm>
          <a:prstGeom prst="rect">
            <a:avLst/>
          </a:prstGeom>
        </p:spPr>
      </p:pic>
      <p:pic>
        <p:nvPicPr>
          <p:cNvPr id="18" name="Picture 17" descr="City Arts_twilight.jpg"/>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a:xfrm>
            <a:off x="3169921" y="4495800"/>
            <a:ext cx="2896362" cy="1920240"/>
          </a:xfrm>
          <a:prstGeom prst="rect">
            <a:avLst/>
          </a:prstGeom>
        </p:spPr>
      </p:pic>
      <p:pic>
        <p:nvPicPr>
          <p:cNvPr id="19" name="Picture 1" descr="image001"/>
          <p:cNvPicPr>
            <a:picLocks noChangeAspect="1" noChangeArrowheads="1"/>
          </p:cNvPicPr>
          <p:nvPr userDrawn="1"/>
        </p:nvPicPr>
        <p:blipFill>
          <a:blip r:embed="rId8">
            <a:extLst>
              <a:ext uri="{28A0092B-C50C-407E-A947-70E740481C1C}">
                <a14:useLocalDpi xmlns:a14="http://schemas.microsoft.com/office/drawing/2010/main"/>
              </a:ext>
            </a:extLst>
          </a:blip>
          <a:srcRect/>
          <a:stretch>
            <a:fillRect/>
          </a:stretch>
        </p:blipFill>
        <p:spPr bwMode="auto">
          <a:xfrm>
            <a:off x="155531" y="2429067"/>
            <a:ext cx="288036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6254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multi-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446664"/>
            <a:ext cx="2539573" cy="696335"/>
          </a:xfrm>
          <a:prstGeom prst="rect">
            <a:avLst/>
          </a:prstGeom>
        </p:spPr>
      </p:pic>
      <p:sp>
        <p:nvSpPr>
          <p:cNvPr id="8" name="Rectangle 7"/>
          <p:cNvSpPr/>
          <p:nvPr userDrawn="1"/>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
          <p:cNvSpPr>
            <a:spLocks noGrp="1"/>
          </p:cNvSpPr>
          <p:nvPr>
            <p:ph type="body" idx="11"/>
          </p:nvPr>
        </p:nvSpPr>
        <p:spPr>
          <a:xfrm>
            <a:off x="457200" y="5257800"/>
            <a:ext cx="8229600" cy="1554162"/>
          </a:xfrm>
          <a:prstGeom prst="rect">
            <a:avLst/>
          </a:prstGeom>
        </p:spPr>
        <p:txBody>
          <a:bodyPr anchor="t"/>
          <a:lstStyle>
            <a:lvl1pPr marL="0" indent="0">
              <a:buNone/>
              <a:defRPr sz="2200" b="0">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2"/>
          <p:cNvSpPr>
            <a:spLocks noGrp="1"/>
          </p:cNvSpPr>
          <p:nvPr>
            <p:ph type="body" idx="10"/>
          </p:nvPr>
        </p:nvSpPr>
        <p:spPr>
          <a:xfrm>
            <a:off x="457200" y="3352800"/>
            <a:ext cx="82296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7" name="Picture 6" descr="cover-image-1.jp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130" y="1524000"/>
            <a:ext cx="3022599" cy="2176272"/>
          </a:xfrm>
          <a:prstGeom prst="rect">
            <a:avLst/>
          </a:prstGeom>
        </p:spPr>
      </p:pic>
      <p:pic>
        <p:nvPicPr>
          <p:cNvPr id="10" name="Picture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2890" y="1524000"/>
            <a:ext cx="3022600" cy="2176272"/>
          </a:xfrm>
          <a:prstGeom prst="rect">
            <a:avLst/>
          </a:prstGeom>
        </p:spPr>
      </p:pic>
      <p:pic>
        <p:nvPicPr>
          <p:cNvPr id="16" name="Picture 15" descr="cover-image-3.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31910" y="1524000"/>
            <a:ext cx="3022600" cy="2176272"/>
          </a:xfrm>
          <a:prstGeom prst="rect">
            <a:avLst/>
          </a:prstGeom>
        </p:spPr>
      </p:pic>
    </p:spTree>
    <p:extLst>
      <p:ext uri="{BB962C8B-B14F-4D97-AF65-F5344CB8AC3E}">
        <p14:creationId xmlns:p14="http://schemas.microsoft.com/office/powerpoint/2010/main" val="31223912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orange)">
    <p:spTree>
      <p:nvGrpSpPr>
        <p:cNvPr id="1" name=""/>
        <p:cNvGrpSpPr/>
        <p:nvPr/>
      </p:nvGrpSpPr>
      <p:grpSpPr>
        <a:xfrm>
          <a:off x="0" y="0"/>
          <a:ext cx="0" cy="0"/>
          <a:chOff x="0" y="0"/>
          <a:chExt cx="0" cy="0"/>
        </a:xfrm>
      </p:grpSpPr>
      <p:sp>
        <p:nvSpPr>
          <p:cNvPr id="9" name="Rectangle 8"/>
          <p:cNvSpPr/>
          <p:nvPr userDrawn="1"/>
        </p:nvSpPr>
        <p:spPr>
          <a:xfrm>
            <a:off x="-137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3830675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orange - PH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69" y="0"/>
            <a:ext cx="9144000" cy="6858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42177005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Slide (orange - BA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l="16747" r="17092"/>
          <a:stretch/>
        </p:blipFill>
        <p:spPr>
          <a:xfrm>
            <a:off x="-1" y="0"/>
            <a:ext cx="9144001" cy="6894486"/>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3544449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orange - PH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69" y="0"/>
            <a:ext cx="9144000" cy="6858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3864192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itle Slide (orange - AT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00" y="-757854"/>
            <a:ext cx="15240001" cy="7615854"/>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2288055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21554457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0"/>
            <a:ext cx="2779058" cy="761999"/>
          </a:xfrm>
          <a:prstGeom prst="rect">
            <a:avLst/>
          </a:prstGeom>
        </p:spPr>
      </p:pic>
    </p:spTree>
    <p:extLst>
      <p:ext uri="{BB962C8B-B14F-4D97-AF65-F5344CB8AC3E}">
        <p14:creationId xmlns:p14="http://schemas.microsoft.com/office/powerpoint/2010/main" val="4686529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image)">
    <p:spTree>
      <p:nvGrpSpPr>
        <p:cNvPr id="1" name=""/>
        <p:cNvGrpSpPr/>
        <p:nvPr/>
      </p:nvGrpSpPr>
      <p:grpSpPr>
        <a:xfrm>
          <a:off x="0" y="0"/>
          <a:ext cx="0" cy="0"/>
          <a:chOff x="0" y="0"/>
          <a:chExt cx="0" cy="0"/>
        </a:xfrm>
      </p:grpSpPr>
      <p:pic>
        <p:nvPicPr>
          <p:cNvPr id="4" name="Picture 3" descr="imag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0" y="381000"/>
            <a:ext cx="2779060" cy="762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
          <p:cNvSpPr>
            <a:spLocks noGrp="1"/>
          </p:cNvSpPr>
          <p:nvPr>
            <p:ph type="body" idx="11"/>
          </p:nvPr>
        </p:nvSpPr>
        <p:spPr>
          <a:xfrm>
            <a:off x="457200" y="3733800"/>
            <a:ext cx="8229600" cy="1554162"/>
          </a:xfrm>
          <a:prstGeom prst="rect">
            <a:avLst/>
          </a:prstGeom>
        </p:spPr>
        <p:txBody>
          <a:bodyPr anchor="t"/>
          <a:lstStyle>
            <a:lvl1pPr marL="0" indent="0">
              <a:buNone/>
              <a:defRPr sz="22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993305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Divider (light gray)">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p>
        </p:txBody>
      </p:sp>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sp>
        <p:nvSpPr>
          <p:cNvPr id="15" name="Rectangle 14"/>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529699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Divider (whit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39000" y="6248400"/>
            <a:ext cx="1667435" cy="457200"/>
          </a:xfrm>
          <a:prstGeom prst="rect">
            <a:avLst/>
          </a:prstGeom>
        </p:spPr>
      </p:pic>
      <p:sp>
        <p:nvSpPr>
          <p:cNvPr id="15" name="Rectangle 14"/>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dirty="0"/>
          </a:p>
        </p:txBody>
      </p:sp>
      <p:sp>
        <p:nvSpPr>
          <p:cNvPr id="1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3500" b="1">
                <a:solidFill>
                  <a:srgbClr val="4E4E4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9476422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1"/>
          <p:cNvSpPr txBox="1">
            <a:spLocks/>
          </p:cNvSpPr>
          <p:nvPr userDrawn="1"/>
        </p:nvSpPr>
        <p:spPr>
          <a:xfrm>
            <a:off x="609600" y="228601"/>
            <a:ext cx="8229600" cy="715962"/>
          </a:xfrm>
          <a:prstGeom prst="rect">
            <a:avLst/>
          </a:prstGeom>
        </p:spPr>
        <p:txBody>
          <a:bodyPr vert="horz" lIns="91440" tIns="45720" rIns="91440" bIns="45720" rtlCol="0" anchor="ctr">
            <a:normAutofit/>
          </a:bodyPr>
          <a:lstStyle/>
          <a:p>
            <a:pPr marL="0" marR="0" lvl="0" indent="0" algn="r" defTabSz="914335" rtl="0" eaLnBrk="1" fontAlgn="auto" latinLnBrk="0" hangingPunct="1">
              <a:lnSpc>
                <a:spcPct val="100000"/>
              </a:lnSpc>
              <a:spcBef>
                <a:spcPct val="0"/>
              </a:spcBef>
              <a:spcAft>
                <a:spcPts val="0"/>
              </a:spcAft>
              <a:buClrTx/>
              <a:buSzTx/>
              <a:buFontTx/>
              <a:buNone/>
              <a:tabLst/>
              <a:defRPr/>
            </a:pPr>
            <a:endParaRPr kumimoji="0" lang="en-US" sz="3999"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4203366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3508145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dirty="0"/>
              <a:t>Click to edit Master title style</a:t>
            </a:r>
          </a:p>
        </p:txBody>
      </p:sp>
      <p:sp>
        <p:nvSpPr>
          <p:cNvPr id="3" name="Content Placeholder 2"/>
          <p:cNvSpPr>
            <a:spLocks noGrp="1"/>
          </p:cNvSpPr>
          <p:nvPr>
            <p:ph sz="half" idx="1"/>
          </p:nvPr>
        </p:nvSpPr>
        <p:spPr>
          <a:xfrm>
            <a:off x="457200" y="1143000"/>
            <a:ext cx="4038600" cy="4525964"/>
          </a:xfrm>
        </p:spPr>
        <p:txBody>
          <a:bodyPr/>
          <a:lstStyle>
            <a:lvl1pPr>
              <a:defRPr sz="2600"/>
            </a:lvl1pPr>
            <a:lvl2pPr>
              <a:defRPr sz="2400"/>
            </a:lvl2pPr>
            <a:lvl3pPr>
              <a:defRPr sz="2199"/>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143000"/>
            <a:ext cx="4038600" cy="4525964"/>
          </a:xfrm>
        </p:spPr>
        <p:txBody>
          <a:bodyPr/>
          <a:lstStyle>
            <a:lvl1pPr>
              <a:defRPr sz="26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p:cNvSpPr txBox="1">
            <a:spLocks/>
          </p:cNvSpPr>
          <p:nvPr userDrawn="1"/>
        </p:nvSpPr>
        <p:spPr>
          <a:xfrm>
            <a:off x="609600" y="228601"/>
            <a:ext cx="8229600" cy="715962"/>
          </a:xfrm>
          <a:prstGeom prst="rect">
            <a:avLst/>
          </a:prstGeom>
        </p:spPr>
        <p:txBody>
          <a:bodyPr vert="horz" lIns="91440" tIns="45720" rIns="91440" bIns="45720" rtlCol="0" anchor="ctr">
            <a:normAutofit/>
          </a:bodyPr>
          <a:lstStyle/>
          <a:p>
            <a:pPr marL="0" marR="0" lvl="0" indent="0" algn="r" defTabSz="914335" rtl="0" eaLnBrk="1" fontAlgn="auto" latinLnBrk="0" hangingPunct="1">
              <a:lnSpc>
                <a:spcPct val="100000"/>
              </a:lnSpc>
              <a:spcBef>
                <a:spcPct val="0"/>
              </a:spcBef>
              <a:spcAft>
                <a:spcPts val="0"/>
              </a:spcAft>
              <a:buClrTx/>
              <a:buSzTx/>
              <a:buFontTx/>
              <a:buNone/>
              <a:tabLst/>
              <a:defRPr/>
            </a:pPr>
            <a:endParaRPr kumimoji="0" lang="en-US" sz="3999"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424605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Slide (blue)">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1"/>
            <a:ext cx="8229600" cy="1554162"/>
          </a:xfrm>
          <a:prstGeom prst="rect">
            <a:avLst/>
          </a:prstGeom>
        </p:spPr>
        <p:txBody>
          <a:bodyPr anchor="b"/>
          <a:lstStyle>
            <a:lvl1pPr marL="0" indent="0">
              <a:buNone/>
              <a:defRPr sz="3399" b="1">
                <a:solidFill>
                  <a:schemeClr val="bg1"/>
                </a:solidFill>
              </a:defRPr>
            </a:lvl1pPr>
            <a:lvl2pPr marL="457167" indent="0">
              <a:buNone/>
              <a:defRPr sz="2000" b="1"/>
            </a:lvl2pPr>
            <a:lvl3pPr marL="914335" indent="0">
              <a:buNone/>
              <a:defRPr sz="1800" b="1"/>
            </a:lvl3pPr>
            <a:lvl4pPr marL="1371501" indent="0">
              <a:buNone/>
              <a:defRPr sz="1600" b="1"/>
            </a:lvl4pPr>
            <a:lvl5pPr marL="1828668" indent="0">
              <a:buNone/>
              <a:defRPr sz="1600" b="1"/>
            </a:lvl5pPr>
            <a:lvl6pPr marL="2285835" indent="0">
              <a:buNone/>
              <a:defRPr sz="1600" b="1"/>
            </a:lvl6pPr>
            <a:lvl7pPr marL="2743003" indent="0">
              <a:buNone/>
              <a:defRPr sz="1600" b="1"/>
            </a:lvl7pPr>
            <a:lvl8pPr marL="3200169" indent="0">
              <a:buNone/>
              <a:defRPr sz="1600" b="1"/>
            </a:lvl8pPr>
            <a:lvl9pPr marL="3657336" indent="0">
              <a:buNone/>
              <a:defRPr sz="160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 name="Text Placeholder 2"/>
          <p:cNvSpPr>
            <a:spLocks noGrp="1"/>
          </p:cNvSpPr>
          <p:nvPr>
            <p:ph type="body" idx="11"/>
          </p:nvPr>
        </p:nvSpPr>
        <p:spPr>
          <a:xfrm>
            <a:off x="457200" y="3733801"/>
            <a:ext cx="8229600" cy="1554162"/>
          </a:xfrm>
          <a:prstGeom prst="rect">
            <a:avLst/>
          </a:prstGeom>
        </p:spPr>
        <p:txBody>
          <a:bodyPr anchor="t"/>
          <a:lstStyle>
            <a:lvl1pPr marL="0" indent="0">
              <a:buNone/>
              <a:defRPr sz="2199" b="0">
                <a:solidFill>
                  <a:schemeClr val="bg1"/>
                </a:solidFill>
              </a:defRPr>
            </a:lvl1pPr>
            <a:lvl2pPr marL="457167" indent="0">
              <a:buNone/>
              <a:defRPr sz="2000" b="1"/>
            </a:lvl2pPr>
            <a:lvl3pPr marL="914335" indent="0">
              <a:buNone/>
              <a:defRPr sz="1800" b="1"/>
            </a:lvl3pPr>
            <a:lvl4pPr marL="1371501" indent="0">
              <a:buNone/>
              <a:defRPr sz="1600" b="1"/>
            </a:lvl4pPr>
            <a:lvl5pPr marL="1828668" indent="0">
              <a:buNone/>
              <a:defRPr sz="1600" b="1"/>
            </a:lvl5pPr>
            <a:lvl6pPr marL="2285835" indent="0">
              <a:buNone/>
              <a:defRPr sz="1600" b="1"/>
            </a:lvl6pPr>
            <a:lvl7pPr marL="2743003" indent="0">
              <a:buNone/>
              <a:defRPr sz="1600" b="1"/>
            </a:lvl7pPr>
            <a:lvl8pPr marL="3200169" indent="0">
              <a:buNone/>
              <a:defRPr sz="1600" b="1"/>
            </a:lvl8pPr>
            <a:lvl9pPr marL="3657336" indent="0">
              <a:buNone/>
              <a:defRPr sz="1600" b="1"/>
            </a:lvl9pPr>
          </a:lstStyle>
          <a:p>
            <a:pPr lvl="0"/>
            <a:r>
              <a:rPr lang="en-US"/>
              <a:t>Click to edit Master text styles</a:t>
            </a: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1" y="381002"/>
            <a:ext cx="2779058" cy="761999"/>
          </a:xfrm>
          <a:prstGeom prst="rect">
            <a:avLst/>
          </a:prstGeom>
        </p:spPr>
      </p:pic>
    </p:spTree>
    <p:extLst>
      <p:ext uri="{BB962C8B-B14F-4D97-AF65-F5344CB8AC3E}">
        <p14:creationId xmlns:p14="http://schemas.microsoft.com/office/powerpoint/2010/main" val="60552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Slide (orange - BA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16747" r="17092"/>
          <a:stretch/>
        </p:blipFill>
        <p:spPr>
          <a:xfrm>
            <a:off x="-1" y="0"/>
            <a:ext cx="9144001" cy="6894486"/>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2657560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p:cNvSpPr txBox="1">
            <a:spLocks/>
          </p:cNvSpPr>
          <p:nvPr userDrawn="1"/>
        </p:nvSpPr>
        <p:spPr>
          <a:xfrm>
            <a:off x="609600" y="228601"/>
            <a:ext cx="8229600" cy="715962"/>
          </a:xfrm>
          <a:prstGeom prst="rect">
            <a:avLst/>
          </a:prstGeom>
        </p:spPr>
        <p:txBody>
          <a:bodyPr vert="horz" lIns="91440" tIns="45720" rIns="91440" bIns="45720" rtlCol="0" anchor="ctr">
            <a:normAutofit/>
          </a:bodyPr>
          <a:lstStyle/>
          <a:p>
            <a:pPr marL="0" marR="0" lvl="0" indent="0" algn="r" defTabSz="914335" rtl="0" eaLnBrk="1" fontAlgn="auto" latinLnBrk="0" hangingPunct="1">
              <a:lnSpc>
                <a:spcPct val="100000"/>
              </a:lnSpc>
              <a:spcBef>
                <a:spcPct val="0"/>
              </a:spcBef>
              <a:spcAft>
                <a:spcPts val="0"/>
              </a:spcAft>
              <a:buClrTx/>
              <a:buSzTx/>
              <a:buFontTx/>
              <a:buNone/>
              <a:tabLst/>
              <a:defRPr/>
            </a:pPr>
            <a:endParaRPr kumimoji="0" lang="en-US" sz="3999" b="0" i="0" u="none" strike="noStrike" kern="1200" cap="none" spc="0" normalizeH="0" baseline="0" noProof="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Tree>
    <p:extLst>
      <p:ext uri="{BB962C8B-B14F-4D97-AF65-F5344CB8AC3E}">
        <p14:creationId xmlns:p14="http://schemas.microsoft.com/office/powerpoint/2010/main" val="12121482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a:p>
        </p:txBody>
      </p:sp>
    </p:spTree>
    <p:extLst>
      <p:ext uri="{BB962C8B-B14F-4D97-AF65-F5344CB8AC3E}">
        <p14:creationId xmlns:p14="http://schemas.microsoft.com/office/powerpoint/2010/main" val="1579006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a:t>Click to edit Master title style</a:t>
            </a:r>
          </a:p>
        </p:txBody>
      </p:sp>
      <p:sp>
        <p:nvSpPr>
          <p:cNvPr id="3" name="Content Placeholder 2"/>
          <p:cNvSpPr>
            <a:spLocks noGrp="1"/>
          </p:cNvSpPr>
          <p:nvPr>
            <p:ph sz="half" idx="1"/>
          </p:nvPr>
        </p:nvSpPr>
        <p:spPr>
          <a:xfrm>
            <a:off x="457200" y="1143000"/>
            <a:ext cx="4038600" cy="4525964"/>
          </a:xfrm>
        </p:spPr>
        <p:txBody>
          <a:bodyPr/>
          <a:lstStyle>
            <a:lvl1pPr>
              <a:defRPr sz="2600"/>
            </a:lvl1pPr>
            <a:lvl2pPr>
              <a:defRPr sz="2400"/>
            </a:lvl2pPr>
            <a:lvl3pPr>
              <a:defRPr sz="2199"/>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4525964"/>
          </a:xfrm>
        </p:spPr>
        <p:txBody>
          <a:bodyPr/>
          <a:lstStyle>
            <a:lvl1pPr>
              <a:defRPr sz="26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txBox="1">
            <a:spLocks/>
          </p:cNvSpPr>
          <p:nvPr userDrawn="1"/>
        </p:nvSpPr>
        <p:spPr>
          <a:xfrm>
            <a:off x="609600" y="228601"/>
            <a:ext cx="8229600" cy="715962"/>
          </a:xfrm>
          <a:prstGeom prst="rect">
            <a:avLst/>
          </a:prstGeom>
        </p:spPr>
        <p:txBody>
          <a:bodyPr vert="horz" lIns="91440" tIns="45720" rIns="91440" bIns="45720" rtlCol="0" anchor="ctr">
            <a:normAutofit/>
          </a:bodyPr>
          <a:lstStyle/>
          <a:p>
            <a:pPr marL="0" marR="0" lvl="0" indent="0" algn="r" defTabSz="914335" rtl="0" eaLnBrk="1" fontAlgn="auto" latinLnBrk="0" hangingPunct="1">
              <a:lnSpc>
                <a:spcPct val="100000"/>
              </a:lnSpc>
              <a:spcBef>
                <a:spcPct val="0"/>
              </a:spcBef>
              <a:spcAft>
                <a:spcPts val="0"/>
              </a:spcAft>
              <a:buClrTx/>
              <a:buSzTx/>
              <a:buFontTx/>
              <a:buNone/>
              <a:tabLst/>
              <a:defRPr/>
            </a:pPr>
            <a:endParaRPr kumimoji="0" lang="en-US" sz="3999" b="0" i="0" u="none" strike="noStrike" kern="1200" cap="none" spc="0" normalizeH="0" baseline="0" noProof="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Tree>
    <p:extLst>
      <p:ext uri="{BB962C8B-B14F-4D97-AF65-F5344CB8AC3E}">
        <p14:creationId xmlns:p14="http://schemas.microsoft.com/office/powerpoint/2010/main" val="16315708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Section Divider (whit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pic>
        <p:nvPicPr>
          <p:cNvPr id="13" name="Picture 1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39000" y="6248400"/>
            <a:ext cx="1667435" cy="457200"/>
          </a:xfrm>
          <a:prstGeom prst="rect">
            <a:avLst/>
          </a:prstGeom>
        </p:spPr>
      </p:pic>
      <p:sp>
        <p:nvSpPr>
          <p:cNvPr id="15" name="Rectangle 14"/>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
        <p:nvSpPr>
          <p:cNvPr id="17" name="Text Placeholder 2"/>
          <p:cNvSpPr>
            <a:spLocks noGrp="1"/>
          </p:cNvSpPr>
          <p:nvPr>
            <p:ph type="body" idx="10"/>
          </p:nvPr>
        </p:nvSpPr>
        <p:spPr>
          <a:xfrm>
            <a:off x="457200" y="1828801"/>
            <a:ext cx="8229600" cy="1554162"/>
          </a:xfrm>
          <a:prstGeom prst="rect">
            <a:avLst/>
          </a:prstGeom>
        </p:spPr>
        <p:txBody>
          <a:bodyPr anchor="b"/>
          <a:lstStyle>
            <a:lvl1pPr marL="0" indent="0">
              <a:buNone/>
              <a:defRPr sz="3500" b="1">
                <a:solidFill>
                  <a:srgbClr val="4E4E4E"/>
                </a:solidFill>
              </a:defRPr>
            </a:lvl1pPr>
            <a:lvl2pPr marL="457167" indent="0">
              <a:buNone/>
              <a:defRPr sz="2000" b="1"/>
            </a:lvl2pPr>
            <a:lvl3pPr marL="914335" indent="0">
              <a:buNone/>
              <a:defRPr sz="1800" b="1"/>
            </a:lvl3pPr>
            <a:lvl4pPr marL="1371501" indent="0">
              <a:buNone/>
              <a:defRPr sz="1600" b="1"/>
            </a:lvl4pPr>
            <a:lvl5pPr marL="1828668" indent="0">
              <a:buNone/>
              <a:defRPr sz="1600" b="1"/>
            </a:lvl5pPr>
            <a:lvl6pPr marL="2285835" indent="0">
              <a:buNone/>
              <a:defRPr sz="1600" b="1"/>
            </a:lvl6pPr>
            <a:lvl7pPr marL="2743003" indent="0">
              <a:buNone/>
              <a:defRPr sz="1600" b="1"/>
            </a:lvl7pPr>
            <a:lvl8pPr marL="3200169" indent="0">
              <a:buNone/>
              <a:defRPr sz="1600" b="1"/>
            </a:lvl8pPr>
            <a:lvl9pPr marL="3657336" indent="0">
              <a:buNone/>
              <a:defRPr sz="1600" b="1"/>
            </a:lvl9pPr>
          </a:lstStyle>
          <a:p>
            <a:pPr lvl="0"/>
            <a:r>
              <a:rPr lang="en-US"/>
              <a:t>Click to edit Master text styles</a:t>
            </a:r>
          </a:p>
        </p:txBody>
      </p:sp>
    </p:spTree>
    <p:extLst>
      <p:ext uri="{BB962C8B-B14F-4D97-AF65-F5344CB8AC3E}">
        <p14:creationId xmlns:p14="http://schemas.microsoft.com/office/powerpoint/2010/main" val="40601019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gray)">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3A3A39"/>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1143000"/>
            <a:ext cx="5181600" cy="6096000"/>
          </a:xfrm>
          <a:prstGeom prst="rect">
            <a:avLst/>
          </a:prstGeom>
        </p:spPr>
      </p:pic>
      <p:pic>
        <p:nvPicPr>
          <p:cNvPr id="3" name="Picture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1342" y="311727"/>
            <a:ext cx="2389885" cy="762000"/>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9"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352"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Tree>
    <p:extLst>
      <p:ext uri="{BB962C8B-B14F-4D97-AF65-F5344CB8AC3E}">
        <p14:creationId xmlns:p14="http://schemas.microsoft.com/office/powerpoint/2010/main" val="2407775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p:cNvSpPr/>
          <p:nvPr userDrawn="1"/>
        </p:nvSpPr>
        <p:spPr>
          <a:xfrm>
            <a:off x="152404" y="4473708"/>
            <a:ext cx="2880360" cy="19202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5" name="Rectangle 4"/>
          <p:cNvSpPr/>
          <p:nvPr userDrawn="1"/>
        </p:nvSpPr>
        <p:spPr>
          <a:xfrm>
            <a:off x="152404" y="384424"/>
            <a:ext cx="2880360" cy="19202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6" name="Rectangle 5"/>
          <p:cNvSpPr/>
          <p:nvPr userDrawn="1"/>
        </p:nvSpPr>
        <p:spPr>
          <a:xfrm>
            <a:off x="6187444" y="384424"/>
            <a:ext cx="2880360" cy="1920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789" y="87124"/>
            <a:ext cx="3353129" cy="2514845"/>
          </a:xfrm>
          <a:prstGeom prst="rect">
            <a:avLst/>
          </a:prstGeom>
          <a:ln>
            <a:noFill/>
          </a:ln>
        </p:spPr>
      </p:pic>
      <p:pic>
        <p:nvPicPr>
          <p:cNvPr id="12" name="Picture 11"/>
          <p:cNvPicPr>
            <a:picLocks noChangeAspect="1"/>
          </p:cNvPicPr>
          <p:nvPr userDrawn="1"/>
        </p:nvPicPr>
        <p:blipFill rotWithShape="1">
          <a:blip r:embed="rId3" cstate="email">
            <a:extLst>
              <a:ext uri="{28A0092B-C50C-407E-A947-70E740481C1C}">
                <a14:useLocalDpi xmlns:a14="http://schemas.microsoft.com/office/drawing/2010/main"/>
              </a:ext>
            </a:extLst>
          </a:blip>
          <a:srcRect l="16747" r="17092"/>
          <a:stretch/>
        </p:blipFill>
        <p:spPr>
          <a:xfrm>
            <a:off x="-76198" y="3896869"/>
            <a:ext cx="3529096" cy="2660905"/>
          </a:xfrm>
          <a:prstGeom prst="rect">
            <a:avLst/>
          </a:prstGeom>
        </p:spPr>
      </p:pic>
      <p:pic>
        <p:nvPicPr>
          <p:cNvPr id="13" name="Picture 1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581402" y="228600"/>
            <a:ext cx="5324705" cy="2660905"/>
          </a:xfrm>
          <a:prstGeom prst="rect">
            <a:avLst/>
          </a:prstGeom>
        </p:spPr>
      </p:pic>
      <p:sp>
        <p:nvSpPr>
          <p:cNvPr id="10" name="Rectangle 9"/>
          <p:cNvSpPr/>
          <p:nvPr userDrawn="1"/>
        </p:nvSpPr>
        <p:spPr>
          <a:xfrm>
            <a:off x="3169924" y="2429066"/>
            <a:ext cx="5897880" cy="192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258142" tIns="43024" rIns="86047" bIns="43024" rtlCol="0" anchor="t"/>
          <a:lstStyle/>
          <a:p>
            <a:pPr algn="ctr"/>
            <a:endParaRPr lang="en-US" sz="1647" dirty="0"/>
          </a:p>
        </p:txBody>
      </p:sp>
      <p:sp>
        <p:nvSpPr>
          <p:cNvPr id="15" name="Text Placeholder 2"/>
          <p:cNvSpPr>
            <a:spLocks noGrp="1"/>
          </p:cNvSpPr>
          <p:nvPr>
            <p:ph type="body" idx="10"/>
          </p:nvPr>
        </p:nvSpPr>
        <p:spPr>
          <a:xfrm>
            <a:off x="3169920" y="2612110"/>
            <a:ext cx="5669280" cy="1554162"/>
          </a:xfrm>
          <a:prstGeom prst="rect">
            <a:avLst/>
          </a:prstGeom>
        </p:spPr>
        <p:txBody>
          <a:bodyPr lIns="219421" tIns="36570" rIns="73140" bIns="36570" anchor="t"/>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8" name="Picture 17" descr="City Arts_twilight.jpg"/>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3169920" y="4495800"/>
            <a:ext cx="2896364" cy="1920240"/>
          </a:xfrm>
          <a:prstGeom prst="rect">
            <a:avLst/>
          </a:prstGeom>
        </p:spPr>
      </p:pic>
      <p:pic>
        <p:nvPicPr>
          <p:cNvPr id="14" name="Picture 2" descr="C:\Users\roschj\Documents\TRF Templates\Reinvestment Fund Full-color_on_light_stacked.pn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6855675" y="4707775"/>
            <a:ext cx="1543898" cy="14962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descr="image001"/>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r="-384"/>
          <a:stretch/>
        </p:blipFill>
        <p:spPr bwMode="auto">
          <a:xfrm>
            <a:off x="153745" y="2429066"/>
            <a:ext cx="2883049"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CH-interior_1.jpg"/>
          <p:cNvPicPr>
            <a:picLocks noChangeAspect="1"/>
          </p:cNvPicPr>
          <p:nvPr userDrawn="1"/>
        </p:nvPicPr>
        <p:blipFill rotWithShape="1">
          <a:blip r:embed="rId8" cstate="email">
            <a:extLst>
              <a:ext uri="{28A0092B-C50C-407E-A947-70E740481C1C}">
                <a14:useLocalDpi xmlns:a14="http://schemas.microsoft.com/office/drawing/2010/main"/>
              </a:ext>
            </a:extLst>
          </a:blip>
          <a:srcRect/>
          <a:stretch/>
        </p:blipFill>
        <p:spPr>
          <a:xfrm>
            <a:off x="3169920" y="384424"/>
            <a:ext cx="2883049" cy="1920240"/>
          </a:xfrm>
          <a:prstGeom prst="rect">
            <a:avLst/>
          </a:prstGeom>
        </p:spPr>
      </p:pic>
    </p:spTree>
    <p:extLst>
      <p:ext uri="{BB962C8B-B14F-4D97-AF65-F5344CB8AC3E}">
        <p14:creationId xmlns:p14="http://schemas.microsoft.com/office/powerpoint/2010/main" val="161597928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multi-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sp>
        <p:nvSpPr>
          <p:cNvPr id="8" name="Rectangle 7"/>
          <p:cNvSpPr/>
          <p:nvPr userDrawn="1"/>
        </p:nvSpPr>
        <p:spPr>
          <a:xfrm>
            <a:off x="576072" y="5029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6" name="Text Placeholder 2"/>
          <p:cNvSpPr>
            <a:spLocks noGrp="1"/>
          </p:cNvSpPr>
          <p:nvPr>
            <p:ph type="body" idx="11"/>
          </p:nvPr>
        </p:nvSpPr>
        <p:spPr>
          <a:xfrm>
            <a:off x="457200" y="5257805"/>
            <a:ext cx="8229600" cy="1554162"/>
          </a:xfrm>
          <a:prstGeom prst="rect">
            <a:avLst/>
          </a:prstGeom>
        </p:spPr>
        <p:txBody>
          <a:bodyPr lIns="73140" tIns="36570" rIns="73140" bIns="36570" anchor="t"/>
          <a:lstStyle>
            <a:lvl1pPr marL="0" indent="0">
              <a:buNone/>
              <a:defRPr sz="2118" b="0">
                <a:solidFill>
                  <a:srgbClr val="4E4E4E"/>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9" name="Text Placeholder 2"/>
          <p:cNvSpPr>
            <a:spLocks noGrp="1"/>
          </p:cNvSpPr>
          <p:nvPr>
            <p:ph type="body" idx="10"/>
          </p:nvPr>
        </p:nvSpPr>
        <p:spPr>
          <a:xfrm>
            <a:off x="457200" y="3352805"/>
            <a:ext cx="8229600" cy="1554162"/>
          </a:xfrm>
          <a:prstGeom prst="rect">
            <a:avLst/>
          </a:prstGeom>
        </p:spPr>
        <p:txBody>
          <a:bodyPr lIns="73140" tIns="36570" rIns="73140" bIns="36570" anchor="b"/>
          <a:lstStyle>
            <a:lvl1pPr marL="0" indent="0">
              <a:buNone/>
              <a:defRPr sz="3176" b="1">
                <a:solidFill>
                  <a:srgbClr val="4E4E4E"/>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57200" y="372341"/>
            <a:ext cx="2354026" cy="687532"/>
          </a:xfrm>
          <a:prstGeom prst="rect">
            <a:avLst/>
          </a:prstGeom>
        </p:spPr>
      </p:pic>
      <p:pic>
        <p:nvPicPr>
          <p:cNvPr id="13" name="Picture 12" descr="cover-image-1.jp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210" y="1350817"/>
            <a:ext cx="3044995" cy="2369127"/>
          </a:xfrm>
          <a:prstGeom prst="rect">
            <a:avLst/>
          </a:prstGeom>
        </p:spPr>
      </p:pic>
      <p:pic>
        <p:nvPicPr>
          <p:cNvPr id="14" name="Picture 13"/>
          <p:cNvPicPr>
            <a:picLocks noChangeAspect="1"/>
          </p:cNvPicPr>
          <p:nvPr userDrawn="1"/>
        </p:nvPicPr>
        <p:blipFill rotWithShape="1">
          <a:blip r:embed="rId5" cstate="email">
            <a:extLst>
              <a:ext uri="{28A0092B-C50C-407E-A947-70E740481C1C}">
                <a14:useLocalDpi xmlns:a14="http://schemas.microsoft.com/office/drawing/2010/main"/>
              </a:ext>
            </a:extLst>
          </a:blip>
          <a:srcRect l="-376"/>
          <a:stretch/>
        </p:blipFill>
        <p:spPr>
          <a:xfrm>
            <a:off x="3038427" y="1350817"/>
            <a:ext cx="3044996" cy="2369127"/>
          </a:xfrm>
          <a:prstGeom prst="rect">
            <a:avLst/>
          </a:prstGeom>
        </p:spPr>
      </p:pic>
      <p:pic>
        <p:nvPicPr>
          <p:cNvPr id="15" name="Picture 14" descr="cover-image-3.jpg"/>
          <p:cNvPicPr>
            <a:picLocks noChangeAspect="1"/>
          </p:cNvPicPr>
          <p:nvPr userDrawn="1"/>
        </p:nvPicPr>
        <p:blipFill rotWithShape="1">
          <a:blip r:embed="rId6" cstate="email">
            <a:extLst>
              <a:ext uri="{28A0092B-C50C-407E-A947-70E740481C1C}">
                <a14:useLocalDpi xmlns:a14="http://schemas.microsoft.com/office/drawing/2010/main"/>
              </a:ext>
            </a:extLst>
          </a:blip>
          <a:srcRect r="-353"/>
          <a:stretch/>
        </p:blipFill>
        <p:spPr>
          <a:xfrm>
            <a:off x="6099006" y="1350817"/>
            <a:ext cx="3044996" cy="2369127"/>
          </a:xfrm>
          <a:prstGeom prst="rect">
            <a:avLst/>
          </a:prstGeom>
        </p:spPr>
      </p:pic>
      <p:cxnSp>
        <p:nvCxnSpPr>
          <p:cNvPr id="4" name="Straight Connector 3"/>
          <p:cNvCxnSpPr/>
          <p:nvPr userDrawn="1"/>
        </p:nvCxnSpPr>
        <p:spPr>
          <a:xfrm>
            <a:off x="3038104" y="1246909"/>
            <a:ext cx="0" cy="270163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6091212" y="1350817"/>
            <a:ext cx="0" cy="270163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2768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Slide (orange)">
    <p:spTree>
      <p:nvGrpSpPr>
        <p:cNvPr id="1" name=""/>
        <p:cNvGrpSpPr/>
        <p:nvPr/>
      </p:nvGrpSpPr>
      <p:grpSpPr>
        <a:xfrm>
          <a:off x="0" y="0"/>
          <a:ext cx="0" cy="0"/>
          <a:chOff x="0" y="0"/>
          <a:chExt cx="0" cy="0"/>
        </a:xfrm>
      </p:grpSpPr>
      <p:sp>
        <p:nvSpPr>
          <p:cNvPr id="9" name="Rectangle 8"/>
          <p:cNvSpPr/>
          <p:nvPr userDrawn="1"/>
        </p:nvSpPr>
        <p:spPr>
          <a:xfrm>
            <a:off x="-1369"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10"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1028122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orange - PH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69" y="0"/>
            <a:ext cx="9144000" cy="6858000"/>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9"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40605432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Slide (orange - BA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l="16747" r="17092"/>
          <a:stretch/>
        </p:blipFill>
        <p:spPr>
          <a:xfrm>
            <a:off x="0" y="3"/>
            <a:ext cx="9144000" cy="6894485"/>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9"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2786529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_Title Slide (orange - ATL)">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9397" y="-757854"/>
            <a:ext cx="15240001" cy="7615854"/>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0850884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Slide (orange - ATL)">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19400" y="-757852"/>
            <a:ext cx="15240000" cy="7615855"/>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9"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37148103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10"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170586331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10"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8" y="519546"/>
            <a:ext cx="2354029" cy="748145"/>
          </a:xfrm>
          <a:prstGeom prst="rect">
            <a:avLst/>
          </a:prstGeom>
        </p:spPr>
      </p:pic>
    </p:spTree>
    <p:extLst>
      <p:ext uri="{BB962C8B-B14F-4D97-AF65-F5344CB8AC3E}">
        <p14:creationId xmlns:p14="http://schemas.microsoft.com/office/powerpoint/2010/main" val="5834885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Slide (image)">
    <p:spTree>
      <p:nvGrpSpPr>
        <p:cNvPr id="1" name=""/>
        <p:cNvGrpSpPr/>
        <p:nvPr/>
      </p:nvGrpSpPr>
      <p:grpSpPr>
        <a:xfrm>
          <a:off x="0" y="0"/>
          <a:ext cx="0" cy="0"/>
          <a:chOff x="0" y="0"/>
          <a:chExt cx="0" cy="0"/>
        </a:xfrm>
      </p:grpSpPr>
      <p:pic>
        <p:nvPicPr>
          <p:cNvPr id="9" name="Picture 8" descr="image.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79858" cy="7980218"/>
          </a:xfrm>
          <a:prstGeom prst="rect">
            <a:avLst/>
          </a:prstGeom>
        </p:spPr>
      </p:pic>
      <p:sp>
        <p:nvSpPr>
          <p:cNvPr id="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sp>
        <p:nvSpPr>
          <p:cNvPr id="8" name="Rectangle 7"/>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sp>
        <p:nvSpPr>
          <p:cNvPr id="6" name="Text Placeholder 2"/>
          <p:cNvSpPr>
            <a:spLocks noGrp="1"/>
          </p:cNvSpPr>
          <p:nvPr>
            <p:ph type="body" idx="11"/>
          </p:nvPr>
        </p:nvSpPr>
        <p:spPr>
          <a:xfrm>
            <a:off x="457200" y="3733801"/>
            <a:ext cx="8229600" cy="1554162"/>
          </a:xfrm>
          <a:prstGeom prst="rect">
            <a:avLst/>
          </a:prstGeom>
        </p:spPr>
        <p:txBody>
          <a:bodyPr lIns="73140" tIns="36570" rIns="73140" bIns="36570" anchor="t"/>
          <a:lstStyle>
            <a:lvl1pPr marL="0" indent="0">
              <a:buNone/>
              <a:defRPr sz="2118" b="0">
                <a:solidFill>
                  <a:schemeClr val="bg1"/>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5696" y="519546"/>
            <a:ext cx="2746366" cy="872836"/>
          </a:xfrm>
          <a:prstGeom prst="rect">
            <a:avLst/>
          </a:prstGeom>
        </p:spPr>
      </p:pic>
    </p:spTree>
    <p:extLst>
      <p:ext uri="{BB962C8B-B14F-4D97-AF65-F5344CB8AC3E}">
        <p14:creationId xmlns:p14="http://schemas.microsoft.com/office/powerpoint/2010/main" val="2544063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Divider (light gray)">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3176" dirty="0"/>
          </a:p>
        </p:txBody>
      </p:sp>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sp>
        <p:nvSpPr>
          <p:cNvPr id="15" name="Rectangle 14"/>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3176" dirty="0"/>
          </a:p>
        </p:txBody>
      </p:sp>
      <p:sp>
        <p:nvSpPr>
          <p:cNvPr id="1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rgbClr val="4E4E4E"/>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92473" y="6026727"/>
            <a:ext cx="1961688" cy="623455"/>
          </a:xfrm>
          <a:prstGeom prst="rect">
            <a:avLst/>
          </a:prstGeom>
        </p:spPr>
      </p:pic>
    </p:spTree>
    <p:extLst>
      <p:ext uri="{BB962C8B-B14F-4D97-AF65-F5344CB8AC3E}">
        <p14:creationId xmlns:p14="http://schemas.microsoft.com/office/powerpoint/2010/main" val="23662556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Divider (white)">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t="18750" r="15000"/>
          <a:stretch/>
        </p:blipFill>
        <p:spPr>
          <a:xfrm>
            <a:off x="3962400" y="0"/>
            <a:ext cx="5181600" cy="4953000"/>
          </a:xfrm>
          <a:prstGeom prst="rect">
            <a:avLst/>
          </a:prstGeom>
        </p:spPr>
      </p:pic>
      <p:sp>
        <p:nvSpPr>
          <p:cNvPr id="15" name="Rectangle 14"/>
          <p:cNvSpPr/>
          <p:nvPr userDrawn="1"/>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3176" dirty="0"/>
          </a:p>
        </p:txBody>
      </p:sp>
      <p:sp>
        <p:nvSpPr>
          <p:cNvPr id="17" name="Text Placeholder 2"/>
          <p:cNvSpPr>
            <a:spLocks noGrp="1"/>
          </p:cNvSpPr>
          <p:nvPr>
            <p:ph type="body" idx="10"/>
          </p:nvPr>
        </p:nvSpPr>
        <p:spPr>
          <a:xfrm>
            <a:off x="457200" y="1828805"/>
            <a:ext cx="8229600" cy="1554162"/>
          </a:xfrm>
          <a:prstGeom prst="rect">
            <a:avLst/>
          </a:prstGeom>
        </p:spPr>
        <p:txBody>
          <a:bodyPr lIns="73140" tIns="36570" rIns="73140" bIns="36570" anchor="b"/>
          <a:lstStyle>
            <a:lvl1pPr marL="0" indent="0">
              <a:buNone/>
              <a:defRPr sz="3176" b="1">
                <a:solidFill>
                  <a:srgbClr val="4E4E4E"/>
                </a:solidFill>
              </a:defRPr>
            </a:lvl1pPr>
            <a:lvl2pPr marL="430202" indent="0">
              <a:buNone/>
              <a:defRPr sz="1882" b="1"/>
            </a:lvl2pPr>
            <a:lvl3pPr marL="860406" indent="0">
              <a:buNone/>
              <a:defRPr sz="1647" b="1"/>
            </a:lvl3pPr>
            <a:lvl4pPr marL="1290611" indent="0">
              <a:buNone/>
              <a:defRPr sz="1530" b="1"/>
            </a:lvl4pPr>
            <a:lvl5pPr marL="1720814" indent="0">
              <a:buNone/>
              <a:defRPr sz="1530" b="1"/>
            </a:lvl5pPr>
            <a:lvl6pPr marL="2151018" indent="0">
              <a:buNone/>
              <a:defRPr sz="1530" b="1"/>
            </a:lvl6pPr>
            <a:lvl7pPr marL="2581220" indent="0">
              <a:buNone/>
              <a:defRPr sz="1530" b="1"/>
            </a:lvl7pPr>
            <a:lvl8pPr marL="3011425" indent="0">
              <a:buNone/>
              <a:defRPr sz="1530" b="1"/>
            </a:lvl8pPr>
            <a:lvl9pPr marL="3441627" indent="0">
              <a:buNone/>
              <a:defRPr sz="1530" b="1"/>
            </a:lvl9pPr>
          </a:lstStyle>
          <a:p>
            <a:pPr lvl="0"/>
            <a:r>
              <a:rPr lang="en-US"/>
              <a:t>Click to edit Master text styles</a:t>
            </a:r>
          </a:p>
        </p:txBody>
      </p:sp>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95357" y="6151418"/>
            <a:ext cx="1569350" cy="498764"/>
          </a:xfrm>
          <a:prstGeom prst="rect">
            <a:avLst/>
          </a:prstGeom>
        </p:spPr>
      </p:pic>
    </p:spTree>
    <p:extLst>
      <p:ext uri="{BB962C8B-B14F-4D97-AF65-F5344CB8AC3E}">
        <p14:creationId xmlns:p14="http://schemas.microsoft.com/office/powerpoint/2010/main" val="15837582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383AA4-DD1E-4196-B6CE-8EA56F82481D}" type="datetimeFigureOut">
              <a:rPr lang="en-US" smtClean="0"/>
              <a:t>7/28/2026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E2956A7-9DE9-4FA0-940D-24E99590F3C6}" type="slidenum">
              <a:rPr lang="en-US" smtClean="0"/>
              <a:t>‹#›</a:t>
            </a:fld>
            <a:endParaRPr lang="en-US" dirty="0"/>
          </a:p>
        </p:txBody>
      </p:sp>
    </p:spTree>
    <p:extLst>
      <p:ext uri="{BB962C8B-B14F-4D97-AF65-F5344CB8AC3E}">
        <p14:creationId xmlns:p14="http://schemas.microsoft.com/office/powerpoint/2010/main" val="4018017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1"/>
          <p:cNvSpPr txBox="1">
            <a:spLocks/>
          </p:cNvSpPr>
          <p:nvPr userDrawn="1"/>
        </p:nvSpPr>
        <p:spPr>
          <a:xfrm>
            <a:off x="609600" y="228604"/>
            <a:ext cx="8229600" cy="715962"/>
          </a:xfrm>
          <a:prstGeom prst="rect">
            <a:avLst/>
          </a:prstGeom>
        </p:spPr>
        <p:txBody>
          <a:bodyPr vert="horz" lIns="86047" tIns="43024" rIns="86047" bIns="43024" rtlCol="0" anchor="ctr">
            <a:normAutofit/>
          </a:bodyPr>
          <a:lstStyle/>
          <a:p>
            <a:pPr marL="0" marR="0" lvl="0" indent="0" algn="r" defTabSz="860406" rtl="0" eaLnBrk="1" fontAlgn="auto" latinLnBrk="0" hangingPunct="1">
              <a:lnSpc>
                <a:spcPct val="100000"/>
              </a:lnSpc>
              <a:spcBef>
                <a:spcPct val="0"/>
              </a:spcBef>
              <a:spcAft>
                <a:spcPts val="0"/>
              </a:spcAft>
              <a:buClrTx/>
              <a:buSzTx/>
              <a:buFontTx/>
              <a:buNone/>
              <a:tabLst/>
              <a:defRPr/>
            </a:pPr>
            <a:endParaRPr kumimoji="0" lang="en-US" sz="3882" b="0" i="0" u="none" strike="noStrike" kern="1200" cap="none" spc="0" normalizeH="0" baseline="0" noProof="0" dirty="0">
              <a:ln>
                <a:noFill/>
              </a:ln>
              <a:solidFill>
                <a:schemeClr val="bg1"/>
              </a:solidFill>
              <a:effectLst/>
              <a:uLnTx/>
              <a:uFillTx/>
              <a:latin typeface="+mj-lt"/>
              <a:ea typeface="+mj-ea"/>
              <a:cs typeface="+mj-cs"/>
            </a:endParaRPr>
          </a:p>
        </p:txBody>
      </p:sp>
      <p:sp>
        <p:nvSpPr>
          <p:cNvPr id="9" name="Slide Number Placeholder 5"/>
          <p:cNvSpPr>
            <a:spLocks noGrp="1"/>
          </p:cNvSpPr>
          <p:nvPr>
            <p:ph type="sldNum" sz="quarter" idx="4"/>
          </p:nvPr>
        </p:nvSpPr>
        <p:spPr>
          <a:xfrm>
            <a:off x="457200" y="6356351"/>
            <a:ext cx="2133600" cy="365125"/>
          </a:xfrm>
          <a:prstGeom prst="rect">
            <a:avLst/>
          </a:prstGeom>
        </p:spPr>
        <p:txBody>
          <a:bodyPr vert="horz" lIns="73140" tIns="36570" rIns="73140" bIns="36570" rtlCol="0" anchor="ctr"/>
          <a:lstStyle>
            <a:lvl1pPr algn="l">
              <a:defRPr sz="1058">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28916972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re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3736229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E4E4E"/>
                </a:solidFill>
              </a:defRPr>
            </a:lvl1pPr>
          </a:lstStyle>
          <a:p>
            <a:r>
              <a:rPr lang="en-US" dirty="0"/>
              <a:t>Click to edit Master title style</a:t>
            </a:r>
          </a:p>
        </p:txBody>
      </p:sp>
      <p:sp>
        <p:nvSpPr>
          <p:cNvPr id="3" name="Content Placeholder 2"/>
          <p:cNvSpPr>
            <a:spLocks noGrp="1"/>
          </p:cNvSpPr>
          <p:nvPr>
            <p:ph sz="half" idx="1"/>
          </p:nvPr>
        </p:nvSpPr>
        <p:spPr>
          <a:xfrm>
            <a:off x="457204" y="1143006"/>
            <a:ext cx="4038600" cy="4525962"/>
          </a:xfrm>
        </p:spPr>
        <p:txBody>
          <a:bodyPr/>
          <a:lstStyle>
            <a:lvl1pPr>
              <a:defRPr sz="2471"/>
            </a:lvl1pPr>
            <a:lvl2pPr>
              <a:defRPr sz="2352"/>
            </a:lvl2pPr>
            <a:lvl3pPr>
              <a:defRPr sz="2118"/>
            </a:lvl3pPr>
            <a:lvl4pPr>
              <a:defRPr sz="1882"/>
            </a:lvl4pPr>
            <a:lvl5pPr>
              <a:defRPr sz="1647"/>
            </a:lvl5pPr>
            <a:lvl6pPr>
              <a:defRPr sz="1647"/>
            </a:lvl6pPr>
            <a:lvl7pPr>
              <a:defRPr sz="1647"/>
            </a:lvl7pPr>
            <a:lvl8pPr>
              <a:defRPr sz="1647"/>
            </a:lvl8pPr>
            <a:lvl9pPr>
              <a:defRPr sz="164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4" y="1143006"/>
            <a:ext cx="4038600" cy="4525962"/>
          </a:xfrm>
        </p:spPr>
        <p:txBody>
          <a:bodyPr/>
          <a:lstStyle>
            <a:lvl1pPr>
              <a:defRPr sz="2471"/>
            </a:lvl1pPr>
            <a:lvl2pPr>
              <a:defRPr sz="2352"/>
            </a:lvl2pPr>
            <a:lvl3pPr>
              <a:defRPr sz="1882"/>
            </a:lvl3pPr>
            <a:lvl4pPr>
              <a:defRPr sz="1882"/>
            </a:lvl4pPr>
            <a:lvl5pPr>
              <a:defRPr sz="1647"/>
            </a:lvl5pPr>
            <a:lvl6pPr>
              <a:defRPr sz="1647"/>
            </a:lvl6pPr>
            <a:lvl7pPr>
              <a:defRPr sz="1647"/>
            </a:lvl7pPr>
            <a:lvl8pPr>
              <a:defRPr sz="1647"/>
            </a:lvl8pPr>
            <a:lvl9pPr>
              <a:defRPr sz="164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p:cNvSpPr txBox="1">
            <a:spLocks/>
          </p:cNvSpPr>
          <p:nvPr userDrawn="1"/>
        </p:nvSpPr>
        <p:spPr>
          <a:xfrm>
            <a:off x="609600" y="228604"/>
            <a:ext cx="8229600" cy="715962"/>
          </a:xfrm>
          <a:prstGeom prst="rect">
            <a:avLst/>
          </a:prstGeom>
        </p:spPr>
        <p:txBody>
          <a:bodyPr vert="horz" lIns="86047" tIns="43024" rIns="86047" bIns="43024" rtlCol="0" anchor="ctr">
            <a:normAutofit/>
          </a:bodyPr>
          <a:lstStyle/>
          <a:p>
            <a:pPr marL="0" marR="0" lvl="0" indent="0" algn="r" defTabSz="860406" rtl="0" eaLnBrk="1" fontAlgn="auto" latinLnBrk="0" hangingPunct="1">
              <a:lnSpc>
                <a:spcPct val="100000"/>
              </a:lnSpc>
              <a:spcBef>
                <a:spcPct val="0"/>
              </a:spcBef>
              <a:spcAft>
                <a:spcPts val="0"/>
              </a:spcAft>
              <a:buClrTx/>
              <a:buSzTx/>
              <a:buFontTx/>
              <a:buNone/>
              <a:tabLst/>
              <a:defRPr/>
            </a:pPr>
            <a:endParaRPr kumimoji="0" lang="en-US" sz="3882" b="0" i="0" u="none" strike="noStrike" kern="1200" cap="none" spc="0" normalizeH="0" baseline="0" noProof="0" dirty="0">
              <a:ln>
                <a:noFill/>
              </a:ln>
              <a:solidFill>
                <a:schemeClr val="bg1"/>
              </a:solidFill>
              <a:effectLst/>
              <a:uLnTx/>
              <a:uFillTx/>
              <a:latin typeface="+mj-lt"/>
              <a:ea typeface="+mj-ea"/>
              <a:cs typeface="+mj-cs"/>
            </a:endParaRP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73140" tIns="36570" rIns="73140" bIns="36570" rtlCol="0" anchor="ctr"/>
          <a:lstStyle>
            <a:lvl1pPr algn="l">
              <a:defRPr sz="1058">
                <a:solidFill>
                  <a:schemeClr val="tx1">
                    <a:tint val="75000"/>
                  </a:schemeClr>
                </a:solidFill>
              </a:defRPr>
            </a:lvl1pPr>
          </a:lstStyle>
          <a:p>
            <a:fld id="{6B9398D6-9C74-4A1D-98D2-7B58A2AA6CBD}" type="slidenum">
              <a:rPr lang="en-US" smtClean="0"/>
              <a:pPr/>
              <a:t>‹#›</a:t>
            </a:fld>
            <a:endParaRPr lang="en-US" dirty="0"/>
          </a:p>
        </p:txBody>
      </p:sp>
    </p:spTree>
    <p:extLst>
      <p:ext uri="{BB962C8B-B14F-4D97-AF65-F5344CB8AC3E}">
        <p14:creationId xmlns:p14="http://schemas.microsoft.com/office/powerpoint/2010/main" val="317365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re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rgbClr val="DE6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2851165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04595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E2E6C4-0A5E-5C4C-9151-300640E8901C}"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485AF-C6ED-7D41-8CE2-C62BAF922232}"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24947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E2E6C4-0A5E-5C4C-9151-300640E8901C}"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485AF-C6ED-7D41-8CE2-C62BAF922232}" type="slidenum">
              <a:rPr lang="en-US" smtClean="0"/>
              <a:t>‹#›</a:t>
            </a:fld>
            <a:endParaRPr lang="en-US" dirty="0"/>
          </a:p>
        </p:txBody>
      </p:sp>
    </p:spTree>
    <p:extLst>
      <p:ext uri="{BB962C8B-B14F-4D97-AF65-F5344CB8AC3E}">
        <p14:creationId xmlns:p14="http://schemas.microsoft.com/office/powerpoint/2010/main" val="7372709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9F5C4-7959-9A41-BA17-D06B3C2403FD}"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992958"/>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3114215844"/>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305000671"/>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421240057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696207496"/>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F1E4CD2-85B6-5E4D-B70B-385269D12246}" type="datetimeFigureOut">
              <a:rPr lang="en-US" smtClean="0"/>
              <a:t>7/28/2026</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D89F5C4-7959-9A41-BA17-D06B3C2403FD}" type="slidenum">
              <a:rPr lang="en-US" smtClean="0"/>
              <a:t>‹#›</a:t>
            </a:fld>
            <a:endParaRPr lang="en-US" dirty="0"/>
          </a:p>
        </p:txBody>
      </p:sp>
    </p:spTree>
    <p:extLst>
      <p:ext uri="{BB962C8B-B14F-4D97-AF65-F5344CB8AC3E}">
        <p14:creationId xmlns:p14="http://schemas.microsoft.com/office/powerpoint/2010/main" val="2724580555"/>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2655809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005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62400" y="0"/>
            <a:ext cx="5181600" cy="4953000"/>
          </a:xfrm>
          <a:prstGeom prst="rect">
            <a:avLst/>
          </a:prstGeom>
        </p:spPr>
      </p:pic>
      <p:sp>
        <p:nvSpPr>
          <p:cNvPr id="7" name="Text Placeholder 2"/>
          <p:cNvSpPr>
            <a:spLocks noGrp="1"/>
          </p:cNvSpPr>
          <p:nvPr>
            <p:ph type="body" idx="10"/>
          </p:nvPr>
        </p:nvSpPr>
        <p:spPr>
          <a:xfrm>
            <a:off x="457200" y="1828800"/>
            <a:ext cx="8229600" cy="1554162"/>
          </a:xfrm>
          <a:prstGeom prst="rect">
            <a:avLst/>
          </a:prstGeom>
        </p:spPr>
        <p:txBody>
          <a:bodyPr anchor="b"/>
          <a:lstStyle>
            <a:lvl1pPr marL="0" indent="0">
              <a:buNone/>
              <a:defRPr sz="2550" b="1">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8" name="Rectangle 7"/>
          <p:cNvSpPr/>
          <p:nvPr/>
        </p:nvSpPr>
        <p:spPr>
          <a:xfrm>
            <a:off x="576072" y="3505200"/>
            <a:ext cx="18288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Text Placeholder 2"/>
          <p:cNvSpPr>
            <a:spLocks noGrp="1"/>
          </p:cNvSpPr>
          <p:nvPr>
            <p:ph type="body" idx="11"/>
          </p:nvPr>
        </p:nvSpPr>
        <p:spPr>
          <a:xfrm>
            <a:off x="457200" y="3733800"/>
            <a:ext cx="8229600" cy="1554162"/>
          </a:xfrm>
          <a:prstGeom prst="rect">
            <a:avLst/>
          </a:prstGeom>
        </p:spPr>
        <p:txBody>
          <a:bodyPr anchor="t"/>
          <a:lstStyle>
            <a:lvl1pPr marL="0" indent="0">
              <a:buNone/>
              <a:defRPr sz="1650" b="0">
                <a:solidFill>
                  <a:schemeClr val="bg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342" y="381006"/>
            <a:ext cx="2779058" cy="761999"/>
          </a:xfrm>
          <a:prstGeom prst="rect">
            <a:avLst/>
          </a:prstGeom>
        </p:spPr>
      </p:pic>
    </p:spTree>
    <p:extLst>
      <p:ext uri="{BB962C8B-B14F-4D97-AF65-F5344CB8AC3E}">
        <p14:creationId xmlns:p14="http://schemas.microsoft.com/office/powerpoint/2010/main" val="13012867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15538643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1E4CD2-85B6-5E4D-B70B-385269D12246}" type="datetimeFigureOut">
              <a:rPr lang="en-US" smtClean="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9F5C4-7959-9A41-BA17-D06B3C2403FD}" type="slidenum">
              <a:rPr lang="en-US" smtClean="0"/>
              <a:t>‹#›</a:t>
            </a:fld>
            <a:endParaRPr lang="en-US" dirty="0"/>
          </a:p>
        </p:txBody>
      </p:sp>
    </p:spTree>
    <p:extLst>
      <p:ext uri="{BB962C8B-B14F-4D97-AF65-F5344CB8AC3E}">
        <p14:creationId xmlns:p14="http://schemas.microsoft.com/office/powerpoint/2010/main" val="2780831140"/>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4" name="Rectangle 2"/>
          <p:cNvSpPr>
            <a:spLocks noGrp="1"/>
          </p:cNvSpPr>
          <p:nvPr>
            <p:ph type="title" hasCustomPrompt="1"/>
          </p:nvPr>
        </p:nvSpPr>
        <p:spPr/>
        <p:txBody>
          <a:bodyPr/>
          <a:lstStyle>
            <a:lvl1pPr>
              <a:defRPr baseline="0">
                <a:solidFill>
                  <a:srgbClr val="3E003E"/>
                </a:solidFill>
              </a:defRPr>
            </a:lvl1pPr>
          </a:lstStyle>
          <a:p>
            <a:r>
              <a:rPr lang="en-US" noProof="1"/>
              <a:t>Click to edit Master title style</a:t>
            </a:r>
            <a:endParaRPr lang="en-US" dirty="0"/>
          </a:p>
        </p:txBody>
      </p:sp>
      <p:sp>
        <p:nvSpPr>
          <p:cNvPr id="12" name="Rectangle 3"/>
          <p:cNvSpPr>
            <a:spLocks noGrp="1"/>
          </p:cNvSpPr>
          <p:nvPr>
            <p:ph type="body" idx="1"/>
          </p:nvPr>
        </p:nvSpPr>
        <p:spPr/>
        <p:txBody>
          <a:bodyPr/>
          <a:lstStyle/>
          <a:p>
            <a:pPr lvl="0"/>
            <a:r>
              <a:rPr lang="en-US" noProof="1"/>
              <a:t>Click to edit Master text styles</a:t>
            </a:r>
            <a:endParaRPr lang="en-US" dirty="0"/>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5" name="Rectangle 4"/>
          <p:cNvSpPr>
            <a:spLocks noGrp="1"/>
          </p:cNvSpPr>
          <p:nvPr>
            <p:ph type="dt" sz="half" idx="10"/>
          </p:nvPr>
        </p:nvSpPr>
        <p:spPr/>
        <p:txBody>
          <a:bodyPr/>
          <a:lstStyle/>
          <a:p>
            <a:fld id="{E79ED321-9F44-44D4-8CBF-4CE7905E32FB}" type="datetime1">
              <a:rPr lang="en-US" smtClean="0"/>
              <a:t>7/28/2026</a:t>
            </a:fld>
            <a:endParaRPr lang="en-US" dirty="0"/>
          </a:p>
        </p:txBody>
      </p:sp>
      <p:sp>
        <p:nvSpPr>
          <p:cNvPr id="28" name="Rectangle 5"/>
          <p:cNvSpPr>
            <a:spLocks noGrp="1"/>
          </p:cNvSpPr>
          <p:nvPr>
            <p:ph type="ftr" sz="quarter" idx="11"/>
          </p:nvPr>
        </p:nvSpPr>
        <p:spPr/>
        <p:txBody>
          <a:bodyPr/>
          <a:lstStyle/>
          <a:p>
            <a:endParaRPr lang="en-US" dirty="0"/>
          </a:p>
        </p:txBody>
      </p:sp>
      <p:sp>
        <p:nvSpPr>
          <p:cNvPr id="19" name="Rectangle 6"/>
          <p:cNvSpPr>
            <a:spLocks noGrp="1"/>
          </p:cNvSpPr>
          <p:nvPr>
            <p:ph type="sldNum" sz="quarter" idx="12"/>
          </p:nvPr>
        </p:nvSpPr>
        <p:spPr/>
        <p:txBody>
          <a:bodyPr/>
          <a:lstStyle/>
          <a:p>
            <a:fld id="{50935222-B196-4F9B-9AEC-1292459A754A}" type="slidenum">
              <a:rPr lang="en-US" smtClean="0"/>
              <a:pPr/>
              <a:t>‹#›</a:t>
            </a:fld>
            <a:endParaRPr lang="en-US" dirty="0"/>
          </a:p>
        </p:txBody>
      </p:sp>
    </p:spTree>
    <p:extLst>
      <p:ext uri="{BB962C8B-B14F-4D97-AF65-F5344CB8AC3E}">
        <p14:creationId xmlns:p14="http://schemas.microsoft.com/office/powerpoint/2010/main" val="33406895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vider 2 - Long title">
    <p:bg>
      <p:bgPr>
        <a:solidFill>
          <a:schemeClr val="bg2"/>
        </a:solidFill>
        <a:effectLst/>
      </p:bgPr>
    </p:bg>
    <p:spTree>
      <p:nvGrpSpPr>
        <p:cNvPr id="1" name=""/>
        <p:cNvGrpSpPr/>
        <p:nvPr/>
      </p:nvGrpSpPr>
      <p:grpSpPr>
        <a:xfrm>
          <a:off x="0" y="0"/>
          <a:ext cx="0" cy="0"/>
          <a:chOff x="0" y="0"/>
          <a:chExt cx="0" cy="0"/>
        </a:xfrm>
      </p:grpSpPr>
      <p:pic>
        <p:nvPicPr>
          <p:cNvPr id="6" name="Picture 5" descr="A blue wavy lines on a black background&#10;&#10;Description automatically generated">
            <a:extLst>
              <a:ext uri="{FF2B5EF4-FFF2-40B4-BE49-F238E27FC236}">
                <a16:creationId xmlns:a16="http://schemas.microsoft.com/office/drawing/2014/main" id="{836C1EA9-D1CD-4494-05CB-C8B04EE427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hidden">
          <a:xfrm>
            <a:off x="4762" y="-1"/>
            <a:ext cx="9134477" cy="6858000"/>
          </a:xfrm>
          <a:prstGeom prst="rect">
            <a:avLst/>
          </a:prstGeom>
        </p:spPr>
      </p:pic>
      <p:sp>
        <p:nvSpPr>
          <p:cNvPr id="10" name="Text Placeholder 9">
            <a:extLst>
              <a:ext uri="{FF2B5EF4-FFF2-40B4-BE49-F238E27FC236}">
                <a16:creationId xmlns:a16="http://schemas.microsoft.com/office/drawing/2014/main" id="{8C93360C-A88B-AFBB-E304-93661B37F38F}"/>
              </a:ext>
            </a:extLst>
          </p:cNvPr>
          <p:cNvSpPr>
            <a:spLocks noGrp="1"/>
          </p:cNvSpPr>
          <p:nvPr>
            <p:ph type="body" sz="quarter" idx="11" hasCustomPrompt="1"/>
          </p:nvPr>
        </p:nvSpPr>
        <p:spPr>
          <a:xfrm>
            <a:off x="381001" y="2417276"/>
            <a:ext cx="6232922" cy="2843245"/>
          </a:xfrm>
          <a:prstGeom prst="rect">
            <a:avLst/>
          </a:prstGeom>
        </p:spPr>
        <p:txBody>
          <a:bodyPr lIns="0" tIns="0" rIns="0" bIns="0" anchor="b" anchorCtr="0"/>
          <a:lstStyle>
            <a:lvl1pPr marL="0" indent="0">
              <a:buNone/>
              <a:defRPr sz="3600">
                <a:latin typeface="+mj-lt"/>
              </a:defRPr>
            </a:lvl1pPr>
            <a:lvl2pPr marL="228623" indent="0">
              <a:buNone/>
              <a:defRPr/>
            </a:lvl2pPr>
            <a:lvl3pPr marL="457246" indent="0">
              <a:buNone/>
              <a:defRPr/>
            </a:lvl3pPr>
            <a:lvl4pPr marL="685869" indent="0">
              <a:buNone/>
              <a:defRPr/>
            </a:lvl4pPr>
            <a:lvl5pPr marL="914492" indent="0">
              <a:buNone/>
              <a:defRPr/>
            </a:lvl5pPr>
          </a:lstStyle>
          <a:p>
            <a:pPr lvl="0"/>
            <a:r>
              <a:rPr lang="en-US" dirty="0"/>
              <a:t>Section Title</a:t>
            </a:r>
          </a:p>
        </p:txBody>
      </p:sp>
    </p:spTree>
    <p:extLst>
      <p:ext uri="{BB962C8B-B14F-4D97-AF65-F5344CB8AC3E}">
        <p14:creationId xmlns:p14="http://schemas.microsoft.com/office/powerpoint/2010/main" val="3422398771"/>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PA_Economics_Charts">
    <p:bg>
      <p:bgPr>
        <a:solidFill>
          <a:schemeClr val="bg1"/>
        </a:solidFill>
        <a:effectLst/>
      </p:bgPr>
    </p:bg>
    <p:spTree>
      <p:nvGrpSpPr>
        <p:cNvPr id="1" name=""/>
        <p:cNvGrpSpPr/>
        <p:nvPr/>
      </p:nvGrpSpPr>
      <p:grpSpPr>
        <a:xfrm>
          <a:off x="0" y="0"/>
          <a:ext cx="0" cy="0"/>
          <a:chOff x="0" y="0"/>
          <a:chExt cx="0" cy="0"/>
        </a:xfrm>
      </p:grpSpPr>
      <p:sp>
        <p:nvSpPr>
          <p:cNvPr id="12" name="Текст 25">
            <a:extLst>
              <a:ext uri="{FF2B5EF4-FFF2-40B4-BE49-F238E27FC236}">
                <a16:creationId xmlns:a16="http://schemas.microsoft.com/office/drawing/2014/main" id="{FED4BE0E-6D33-4D44-B6CD-89AC5C9FA61D}"/>
              </a:ext>
            </a:extLst>
          </p:cNvPr>
          <p:cNvSpPr>
            <a:spLocks noGrp="1"/>
          </p:cNvSpPr>
          <p:nvPr>
            <p:ph type="body" sz="quarter" idx="31" hasCustomPrompt="1"/>
          </p:nvPr>
        </p:nvSpPr>
        <p:spPr>
          <a:xfrm>
            <a:off x="388144" y="1209675"/>
            <a:ext cx="8377238" cy="530352"/>
          </a:xfrm>
          <a:prstGeom prst="rect">
            <a:avLst/>
          </a:prstGeom>
        </p:spPr>
        <p:txBody>
          <a:bodyPr lIns="0" anchor="ctr" anchorCtr="0"/>
          <a:lstStyle>
            <a:lvl1pPr marL="0" indent="0" algn="l">
              <a:buNone/>
              <a:defRPr sz="1275" b="0" i="0">
                <a:solidFill>
                  <a:schemeClr val="tx1"/>
                </a:solidFill>
                <a:latin typeface="+mn-lt"/>
                <a:ea typeface="GT America Regular" pitchFamily="2" charset="0"/>
                <a:cs typeface="GT America Regular" pitchFamily="2" charset="0"/>
              </a:defRPr>
            </a:lvl1pPr>
            <a:lvl2pPr marL="228623" indent="0">
              <a:buNone/>
              <a:defRPr sz="900">
                <a:latin typeface="+mn-lt"/>
              </a:defRPr>
            </a:lvl2pPr>
            <a:lvl3pPr marL="457246" indent="0">
              <a:buNone/>
              <a:defRPr sz="900">
                <a:latin typeface="+mn-lt"/>
              </a:defRPr>
            </a:lvl3pPr>
            <a:lvl4pPr marL="685869" indent="0">
              <a:buNone/>
              <a:defRPr sz="900">
                <a:latin typeface="+mn-lt"/>
              </a:defRPr>
            </a:lvl4pPr>
            <a:lvl5pPr marL="914492" indent="0">
              <a:buNone/>
              <a:defRPr sz="900">
                <a:latin typeface="+mn-lt"/>
              </a:defRPr>
            </a:lvl5pPr>
          </a:lstStyle>
          <a:p>
            <a:pPr lvl="0"/>
            <a:r>
              <a:rPr lang="en-US" dirty="0"/>
              <a:t>Unit line goes here</a:t>
            </a:r>
            <a:endParaRPr lang="ru-RU" dirty="0"/>
          </a:p>
        </p:txBody>
      </p:sp>
      <p:sp>
        <p:nvSpPr>
          <p:cNvPr id="11" name="Текст 25">
            <a:extLst>
              <a:ext uri="{FF2B5EF4-FFF2-40B4-BE49-F238E27FC236}">
                <a16:creationId xmlns:a16="http://schemas.microsoft.com/office/drawing/2014/main" id="{A214921C-BB4A-4BB3-9F2D-A11D37919888}"/>
              </a:ext>
            </a:extLst>
          </p:cNvPr>
          <p:cNvSpPr>
            <a:spLocks noGrp="1"/>
          </p:cNvSpPr>
          <p:nvPr>
            <p:ph type="body" sz="quarter" idx="32" hasCustomPrompt="1"/>
          </p:nvPr>
        </p:nvSpPr>
        <p:spPr>
          <a:xfrm>
            <a:off x="387470" y="732350"/>
            <a:ext cx="8386535" cy="449473"/>
          </a:xfrm>
          <a:prstGeom prst="rect">
            <a:avLst/>
          </a:prstGeom>
        </p:spPr>
        <p:txBody>
          <a:bodyPr lIns="0" anchor="ctr" anchorCtr="0"/>
          <a:lstStyle>
            <a:lvl1pPr marL="0" indent="0" algn="l">
              <a:buNone/>
              <a:defRPr sz="2100" b="0" i="0">
                <a:solidFill>
                  <a:schemeClr val="tx2"/>
                </a:solidFill>
                <a:latin typeface="+mj-lt"/>
              </a:defRPr>
            </a:lvl1pPr>
            <a:lvl2pPr marL="228623" indent="0">
              <a:buNone/>
              <a:defRPr sz="900">
                <a:latin typeface="+mn-lt"/>
              </a:defRPr>
            </a:lvl2pPr>
            <a:lvl3pPr marL="457246" indent="0">
              <a:buNone/>
              <a:defRPr sz="900">
                <a:latin typeface="+mn-lt"/>
              </a:defRPr>
            </a:lvl3pPr>
            <a:lvl4pPr marL="685869" indent="0">
              <a:buNone/>
              <a:defRPr sz="900">
                <a:latin typeface="+mn-lt"/>
              </a:defRPr>
            </a:lvl4pPr>
            <a:lvl5pPr marL="914492" indent="0">
              <a:buNone/>
              <a:defRPr sz="900">
                <a:latin typeface="+mn-lt"/>
              </a:defRPr>
            </a:lvl5pPr>
          </a:lstStyle>
          <a:p>
            <a:pPr lvl="0"/>
            <a:r>
              <a:rPr lang="en-US" dirty="0"/>
              <a:t>Title Here One Line Only, Title Case</a:t>
            </a:r>
            <a:endParaRPr lang="ru-RU" dirty="0"/>
          </a:p>
        </p:txBody>
      </p:sp>
    </p:spTree>
    <p:extLst>
      <p:ext uri="{BB962C8B-B14F-4D97-AF65-F5344CB8AC3E}">
        <p14:creationId xmlns:p14="http://schemas.microsoft.com/office/powerpoint/2010/main" val="34504562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A_Economics_Charts">
    <p:bg>
      <p:bgPr>
        <a:solidFill>
          <a:schemeClr val="bg1"/>
        </a:solidFill>
        <a:effectLst/>
      </p:bgPr>
    </p:bg>
    <p:spTree>
      <p:nvGrpSpPr>
        <p:cNvPr id="1" name=""/>
        <p:cNvGrpSpPr/>
        <p:nvPr/>
      </p:nvGrpSpPr>
      <p:grpSpPr>
        <a:xfrm>
          <a:off x="0" y="0"/>
          <a:ext cx="0" cy="0"/>
          <a:chOff x="0" y="0"/>
          <a:chExt cx="0" cy="0"/>
        </a:xfrm>
      </p:grpSpPr>
      <p:sp>
        <p:nvSpPr>
          <p:cNvPr id="12" name="Текст 25">
            <a:extLst>
              <a:ext uri="{FF2B5EF4-FFF2-40B4-BE49-F238E27FC236}">
                <a16:creationId xmlns:a16="http://schemas.microsoft.com/office/drawing/2014/main" id="{FED4BE0E-6D33-4D44-B6CD-89AC5C9FA61D}"/>
              </a:ext>
            </a:extLst>
          </p:cNvPr>
          <p:cNvSpPr>
            <a:spLocks noGrp="1"/>
          </p:cNvSpPr>
          <p:nvPr>
            <p:ph type="body" sz="quarter" idx="31" hasCustomPrompt="1"/>
          </p:nvPr>
        </p:nvSpPr>
        <p:spPr>
          <a:xfrm>
            <a:off x="388144" y="1209675"/>
            <a:ext cx="8377238" cy="530352"/>
          </a:xfrm>
          <a:prstGeom prst="rect">
            <a:avLst/>
          </a:prstGeom>
        </p:spPr>
        <p:txBody>
          <a:bodyPr lIns="0" anchor="ctr" anchorCtr="0"/>
          <a:lstStyle>
            <a:lvl1pPr marL="0" indent="0" algn="l">
              <a:buNone/>
              <a:defRPr sz="1275" b="0" i="0">
                <a:solidFill>
                  <a:schemeClr val="tx1"/>
                </a:solidFill>
                <a:latin typeface="+mn-lt"/>
                <a:ea typeface="GT America Regular" pitchFamily="2" charset="0"/>
                <a:cs typeface="GT America Regular" pitchFamily="2" charset="0"/>
              </a:defRPr>
            </a:lvl1pPr>
            <a:lvl2pPr marL="228623" indent="0">
              <a:buNone/>
              <a:defRPr sz="900">
                <a:latin typeface="+mn-lt"/>
              </a:defRPr>
            </a:lvl2pPr>
            <a:lvl3pPr marL="457246" indent="0">
              <a:buNone/>
              <a:defRPr sz="900">
                <a:latin typeface="+mn-lt"/>
              </a:defRPr>
            </a:lvl3pPr>
            <a:lvl4pPr marL="685869" indent="0">
              <a:buNone/>
              <a:defRPr sz="900">
                <a:latin typeface="+mn-lt"/>
              </a:defRPr>
            </a:lvl4pPr>
            <a:lvl5pPr marL="914492" indent="0">
              <a:buNone/>
              <a:defRPr sz="900">
                <a:latin typeface="+mn-lt"/>
              </a:defRPr>
            </a:lvl5pPr>
          </a:lstStyle>
          <a:p>
            <a:pPr lvl="0"/>
            <a:r>
              <a:rPr lang="en-US"/>
              <a:t>Unit line goes here</a:t>
            </a:r>
            <a:endParaRPr lang="ru-RU"/>
          </a:p>
        </p:txBody>
      </p:sp>
      <p:sp>
        <p:nvSpPr>
          <p:cNvPr id="11" name="Текст 25">
            <a:extLst>
              <a:ext uri="{FF2B5EF4-FFF2-40B4-BE49-F238E27FC236}">
                <a16:creationId xmlns:a16="http://schemas.microsoft.com/office/drawing/2014/main" id="{A214921C-BB4A-4BB3-9F2D-A11D37919888}"/>
              </a:ext>
            </a:extLst>
          </p:cNvPr>
          <p:cNvSpPr>
            <a:spLocks noGrp="1"/>
          </p:cNvSpPr>
          <p:nvPr>
            <p:ph type="body" sz="quarter" idx="32" hasCustomPrompt="1"/>
          </p:nvPr>
        </p:nvSpPr>
        <p:spPr>
          <a:xfrm>
            <a:off x="387470" y="732350"/>
            <a:ext cx="8386535" cy="449473"/>
          </a:xfrm>
          <a:prstGeom prst="rect">
            <a:avLst/>
          </a:prstGeom>
        </p:spPr>
        <p:txBody>
          <a:bodyPr lIns="0" anchor="ctr" anchorCtr="0"/>
          <a:lstStyle>
            <a:lvl1pPr marL="0" indent="0" algn="l">
              <a:buNone/>
              <a:defRPr sz="2100" b="0" i="0">
                <a:solidFill>
                  <a:schemeClr val="tx2"/>
                </a:solidFill>
                <a:latin typeface="+mj-lt"/>
              </a:defRPr>
            </a:lvl1pPr>
            <a:lvl2pPr marL="228623" indent="0">
              <a:buNone/>
              <a:defRPr sz="900">
                <a:latin typeface="+mn-lt"/>
              </a:defRPr>
            </a:lvl2pPr>
            <a:lvl3pPr marL="457246" indent="0">
              <a:buNone/>
              <a:defRPr sz="900">
                <a:latin typeface="+mn-lt"/>
              </a:defRPr>
            </a:lvl3pPr>
            <a:lvl4pPr marL="685869" indent="0">
              <a:buNone/>
              <a:defRPr sz="900">
                <a:latin typeface="+mn-lt"/>
              </a:defRPr>
            </a:lvl4pPr>
            <a:lvl5pPr marL="914492" indent="0">
              <a:buNone/>
              <a:defRPr sz="900">
                <a:latin typeface="+mn-lt"/>
              </a:defRPr>
            </a:lvl5pPr>
          </a:lstStyle>
          <a:p>
            <a:pPr lvl="0"/>
            <a:r>
              <a:rPr lang="en-US"/>
              <a:t>Title Here One Line Only, Title Case</a:t>
            </a:r>
            <a:endParaRPr lang="ru-RU"/>
          </a:p>
        </p:txBody>
      </p:sp>
    </p:spTree>
    <p:extLst>
      <p:ext uri="{BB962C8B-B14F-4D97-AF65-F5344CB8AC3E}">
        <p14:creationId xmlns:p14="http://schemas.microsoft.com/office/powerpoint/2010/main" val="35650147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Divider 2 - Long title">
    <p:bg>
      <p:bgPr>
        <a:solidFill>
          <a:schemeClr val="bg2"/>
        </a:solidFill>
        <a:effectLst/>
      </p:bgPr>
    </p:bg>
    <p:spTree>
      <p:nvGrpSpPr>
        <p:cNvPr id="1" name=""/>
        <p:cNvGrpSpPr/>
        <p:nvPr/>
      </p:nvGrpSpPr>
      <p:grpSpPr>
        <a:xfrm>
          <a:off x="0" y="0"/>
          <a:ext cx="0" cy="0"/>
          <a:chOff x="0" y="0"/>
          <a:chExt cx="0" cy="0"/>
        </a:xfrm>
      </p:grpSpPr>
      <p:pic>
        <p:nvPicPr>
          <p:cNvPr id="6" name="Picture 5" descr="A blue wavy lines on a black background&#10;&#10;Description automatically generated">
            <a:extLst>
              <a:ext uri="{FF2B5EF4-FFF2-40B4-BE49-F238E27FC236}">
                <a16:creationId xmlns:a16="http://schemas.microsoft.com/office/drawing/2014/main" id="{836C1EA9-D1CD-4494-05CB-C8B04EE427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hidden">
          <a:xfrm>
            <a:off x="4762" y="-1"/>
            <a:ext cx="9134477" cy="6858000"/>
          </a:xfrm>
          <a:prstGeom prst="rect">
            <a:avLst/>
          </a:prstGeom>
        </p:spPr>
      </p:pic>
      <p:sp>
        <p:nvSpPr>
          <p:cNvPr id="10" name="Text Placeholder 9">
            <a:extLst>
              <a:ext uri="{FF2B5EF4-FFF2-40B4-BE49-F238E27FC236}">
                <a16:creationId xmlns:a16="http://schemas.microsoft.com/office/drawing/2014/main" id="{8C93360C-A88B-AFBB-E304-93661B37F38F}"/>
              </a:ext>
            </a:extLst>
          </p:cNvPr>
          <p:cNvSpPr>
            <a:spLocks noGrp="1"/>
          </p:cNvSpPr>
          <p:nvPr>
            <p:ph type="body" sz="quarter" idx="11" hasCustomPrompt="1"/>
          </p:nvPr>
        </p:nvSpPr>
        <p:spPr>
          <a:xfrm>
            <a:off x="381001" y="2417276"/>
            <a:ext cx="6232922" cy="2843245"/>
          </a:xfrm>
          <a:prstGeom prst="rect">
            <a:avLst/>
          </a:prstGeom>
        </p:spPr>
        <p:txBody>
          <a:bodyPr lIns="0" tIns="0" rIns="0" bIns="0" anchor="b" anchorCtr="0"/>
          <a:lstStyle>
            <a:lvl1pPr marL="0" indent="0">
              <a:buNone/>
              <a:defRPr sz="3600">
                <a:latin typeface="+mj-lt"/>
              </a:defRPr>
            </a:lvl1pPr>
            <a:lvl2pPr marL="228623" indent="0">
              <a:buNone/>
              <a:defRPr/>
            </a:lvl2pPr>
            <a:lvl3pPr marL="457246" indent="0">
              <a:buNone/>
              <a:defRPr/>
            </a:lvl3pPr>
            <a:lvl4pPr marL="685869" indent="0">
              <a:buNone/>
              <a:defRPr/>
            </a:lvl4pPr>
            <a:lvl5pPr marL="914492" indent="0">
              <a:buNone/>
              <a:defRPr/>
            </a:lvl5pPr>
          </a:lstStyle>
          <a:p>
            <a:pPr lvl="0"/>
            <a:r>
              <a:rPr lang="en-US"/>
              <a:t>Section Title</a:t>
            </a:r>
          </a:p>
        </p:txBody>
      </p:sp>
    </p:spTree>
    <p:extLst>
      <p:ext uri="{BB962C8B-B14F-4D97-AF65-F5344CB8AC3E}">
        <p14:creationId xmlns:p14="http://schemas.microsoft.com/office/powerpoint/2010/main" val="3822918960"/>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Back Cover 1">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1EEAED-6518-D31F-3554-6E3C5EAEE9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hidden">
          <a:xfrm>
            <a:off x="5218" y="0"/>
            <a:ext cx="9141714" cy="6858000"/>
          </a:xfrm>
          <a:prstGeom prst="rect">
            <a:avLst/>
          </a:prstGeom>
        </p:spPr>
      </p:pic>
      <p:sp>
        <p:nvSpPr>
          <p:cNvPr id="2" name="Title 1">
            <a:extLst>
              <a:ext uri="{FF2B5EF4-FFF2-40B4-BE49-F238E27FC236}">
                <a16:creationId xmlns:a16="http://schemas.microsoft.com/office/drawing/2014/main" id="{33F04150-992C-F011-69D3-7F4A3F6FF433}"/>
              </a:ext>
            </a:extLst>
          </p:cNvPr>
          <p:cNvSpPr>
            <a:spLocks noGrp="1"/>
          </p:cNvSpPr>
          <p:nvPr>
            <p:ph type="title"/>
          </p:nvPr>
        </p:nvSpPr>
        <p:spPr>
          <a:xfrm>
            <a:off x="404813" y="4567238"/>
            <a:ext cx="4081463" cy="1165225"/>
          </a:xfrm>
          <a:prstGeom prst="rect">
            <a:avLst/>
          </a:prstGeom>
        </p:spPr>
        <p:txBody>
          <a:bodyPr anchor="b"/>
          <a:lstStyle>
            <a:lvl1pPr>
              <a:defRPr>
                <a:solidFill>
                  <a:schemeClr val="tx1"/>
                </a:solidFill>
              </a:defRPr>
            </a:lvl1pPr>
          </a:lstStyle>
          <a:p>
            <a:r>
              <a:rPr lang="en-US"/>
              <a:t>Click to edit Master title style</a:t>
            </a:r>
          </a:p>
        </p:txBody>
      </p:sp>
      <p:sp>
        <p:nvSpPr>
          <p:cNvPr id="5" name="Text Placeholder 9">
            <a:extLst>
              <a:ext uri="{FF2B5EF4-FFF2-40B4-BE49-F238E27FC236}">
                <a16:creationId xmlns:a16="http://schemas.microsoft.com/office/drawing/2014/main" id="{5FB2903F-88A1-83A6-3840-2C6F40ADA372}"/>
              </a:ext>
            </a:extLst>
          </p:cNvPr>
          <p:cNvSpPr>
            <a:spLocks noGrp="1"/>
          </p:cNvSpPr>
          <p:nvPr>
            <p:ph type="body" sz="quarter" idx="15" hasCustomPrompt="1"/>
          </p:nvPr>
        </p:nvSpPr>
        <p:spPr>
          <a:xfrm>
            <a:off x="7812881" y="6308726"/>
            <a:ext cx="920354" cy="282575"/>
          </a:xfrm>
        </p:spPr>
        <p:txBody>
          <a:bodyPr anchor="b">
            <a:noAutofit/>
          </a:bodyPr>
          <a:lstStyle>
            <a:lvl1pPr marL="3572" indent="0" algn="r">
              <a:buFont typeface="Arial" panose="020B0604020202020204" pitchFamily="34" charset="0"/>
              <a:buNone/>
              <a:tabLst/>
              <a:defRPr sz="750">
                <a:solidFill>
                  <a:schemeClr val="tx1"/>
                </a:solidFill>
              </a:defRPr>
            </a:lvl1pPr>
            <a:lvl2pPr marL="3572" indent="0" algn="r">
              <a:buNone/>
              <a:tabLst/>
              <a:defRPr sz="750">
                <a:solidFill>
                  <a:schemeClr val="tx1"/>
                </a:solidFill>
              </a:defRPr>
            </a:lvl2pPr>
            <a:lvl3pPr marL="3572" indent="0" algn="r">
              <a:buNone/>
              <a:tabLst/>
              <a:defRPr sz="750">
                <a:solidFill>
                  <a:schemeClr val="tx1"/>
                </a:solidFill>
              </a:defRPr>
            </a:lvl3pPr>
            <a:lvl4pPr marL="3572" indent="0" algn="r">
              <a:buNone/>
              <a:tabLst/>
              <a:defRPr sz="750">
                <a:solidFill>
                  <a:schemeClr val="tx1"/>
                </a:solidFill>
              </a:defRPr>
            </a:lvl4pPr>
            <a:lvl5pPr marL="3572" indent="0" algn="r">
              <a:buNone/>
              <a:tabLst/>
              <a:defRPr sz="750">
                <a:solidFill>
                  <a:schemeClr val="tx1"/>
                </a:solidFill>
              </a:defRPr>
            </a:lvl5pPr>
            <a:lvl6pPr marL="3572" indent="0" algn="r">
              <a:buNone/>
              <a:tabLst/>
              <a:defRPr sz="750">
                <a:solidFill>
                  <a:schemeClr val="tx1"/>
                </a:solidFill>
              </a:defRPr>
            </a:lvl6pPr>
            <a:lvl7pPr marL="3572" indent="0" algn="r">
              <a:buNone/>
              <a:tabLst/>
              <a:defRPr sz="750">
                <a:solidFill>
                  <a:schemeClr val="tx1"/>
                </a:solidFill>
              </a:defRPr>
            </a:lvl7pPr>
            <a:lvl8pPr marL="3572" indent="0" algn="r">
              <a:buNone/>
              <a:tabLst/>
              <a:defRPr sz="750">
                <a:solidFill>
                  <a:schemeClr val="tx1"/>
                </a:solidFill>
              </a:defRPr>
            </a:lvl8pPr>
            <a:lvl9pPr marL="3572" indent="0" algn="r">
              <a:buNone/>
              <a:tabLst/>
              <a:defRPr sz="750">
                <a:solidFill>
                  <a:schemeClr val="tx1"/>
                </a:solidFill>
              </a:defRPr>
            </a:lvl9pPr>
          </a:lstStyle>
          <a:p>
            <a:pPr lvl="0"/>
            <a:r>
              <a:rPr lang="en-US"/>
              <a:t>BX Number</a:t>
            </a:r>
          </a:p>
        </p:txBody>
      </p:sp>
      <p:sp>
        <p:nvSpPr>
          <p:cNvPr id="6" name="Freeform 5">
            <a:extLst>
              <a:ext uri="{FF2B5EF4-FFF2-40B4-BE49-F238E27FC236}">
                <a16:creationId xmlns:a16="http://schemas.microsoft.com/office/drawing/2014/main" id="{C7F3FFE2-5563-0A05-1D46-1E3B18F97229}"/>
              </a:ext>
            </a:extLst>
          </p:cNvPr>
          <p:cNvSpPr/>
          <p:nvPr userDrawn="1"/>
        </p:nvSpPr>
        <p:spPr bwMode="black">
          <a:xfrm>
            <a:off x="404812" y="545106"/>
            <a:ext cx="1976438" cy="436702"/>
          </a:xfrm>
          <a:custGeom>
            <a:avLst/>
            <a:gdLst>
              <a:gd name="connsiteX0" fmla="*/ 7774508 w 7774508"/>
              <a:gd name="connsiteY0" fmla="*/ 879070 h 1288357"/>
              <a:gd name="connsiteX1" fmla="*/ 7774508 w 7774508"/>
              <a:gd name="connsiteY1" fmla="*/ 879071 h 1288357"/>
              <a:gd name="connsiteX2" fmla="*/ 7774508 w 7774508"/>
              <a:gd name="connsiteY2" fmla="*/ 879071 h 1288357"/>
              <a:gd name="connsiteX3" fmla="*/ 4430897 w 7774508"/>
              <a:gd name="connsiteY3" fmla="*/ 300733 h 1288357"/>
              <a:gd name="connsiteX4" fmla="*/ 4430897 w 7774508"/>
              <a:gd name="connsiteY4" fmla="*/ 987622 h 1288357"/>
              <a:gd name="connsiteX5" fmla="*/ 4594611 w 7774508"/>
              <a:gd name="connsiteY5" fmla="*/ 987622 h 1288357"/>
              <a:gd name="connsiteX6" fmla="*/ 4856195 w 7774508"/>
              <a:gd name="connsiteY6" fmla="*/ 726031 h 1288357"/>
              <a:gd name="connsiteX7" fmla="*/ 4856195 w 7774508"/>
              <a:gd name="connsiteY7" fmla="*/ 562323 h 1288357"/>
              <a:gd name="connsiteX8" fmla="*/ 4594611 w 7774508"/>
              <a:gd name="connsiteY8" fmla="*/ 300733 h 1288357"/>
              <a:gd name="connsiteX9" fmla="*/ 3381010 w 7774508"/>
              <a:gd name="connsiteY9" fmla="*/ 275825 h 1288357"/>
              <a:gd name="connsiteX10" fmla="*/ 3137223 w 7774508"/>
              <a:gd name="connsiteY10" fmla="*/ 501815 h 1288357"/>
              <a:gd name="connsiteX11" fmla="*/ 3137223 w 7774508"/>
              <a:gd name="connsiteY11" fmla="*/ 786537 h 1288357"/>
              <a:gd name="connsiteX12" fmla="*/ 3381010 w 7774508"/>
              <a:gd name="connsiteY12" fmla="*/ 1012534 h 1288357"/>
              <a:gd name="connsiteX13" fmla="*/ 3624804 w 7774508"/>
              <a:gd name="connsiteY13" fmla="*/ 786537 h 1288357"/>
              <a:gd name="connsiteX14" fmla="*/ 3624804 w 7774508"/>
              <a:gd name="connsiteY14" fmla="*/ 501815 h 1288357"/>
              <a:gd name="connsiteX15" fmla="*/ 3381010 w 7774508"/>
              <a:gd name="connsiteY15" fmla="*/ 275825 h 1288357"/>
              <a:gd name="connsiteX16" fmla="*/ 2090894 w 7774508"/>
              <a:gd name="connsiteY16" fmla="*/ 275825 h 1288357"/>
              <a:gd name="connsiteX17" fmla="*/ 1847107 w 7774508"/>
              <a:gd name="connsiteY17" fmla="*/ 501815 h 1288357"/>
              <a:gd name="connsiteX18" fmla="*/ 1847107 w 7774508"/>
              <a:gd name="connsiteY18" fmla="*/ 786537 h 1288357"/>
              <a:gd name="connsiteX19" fmla="*/ 2090894 w 7774508"/>
              <a:gd name="connsiteY19" fmla="*/ 1012534 h 1288357"/>
              <a:gd name="connsiteX20" fmla="*/ 2334688 w 7774508"/>
              <a:gd name="connsiteY20" fmla="*/ 786537 h 1288357"/>
              <a:gd name="connsiteX21" fmla="*/ 2334688 w 7774508"/>
              <a:gd name="connsiteY21" fmla="*/ 501815 h 1288357"/>
              <a:gd name="connsiteX22" fmla="*/ 2090894 w 7774508"/>
              <a:gd name="connsiteY22" fmla="*/ 275825 h 1288357"/>
              <a:gd name="connsiteX23" fmla="*/ 4092790 w 7774508"/>
              <a:gd name="connsiteY23" fmla="*/ 21359 h 1288357"/>
              <a:gd name="connsiteX24" fmla="*/ 4594611 w 7774508"/>
              <a:gd name="connsiteY24" fmla="*/ 21359 h 1288357"/>
              <a:gd name="connsiteX25" fmla="*/ 5197858 w 7774508"/>
              <a:gd name="connsiteY25" fmla="*/ 567658 h 1288357"/>
              <a:gd name="connsiteX26" fmla="*/ 5197858 w 7774508"/>
              <a:gd name="connsiteY26" fmla="*/ 720696 h 1288357"/>
              <a:gd name="connsiteX27" fmla="*/ 4594611 w 7774508"/>
              <a:gd name="connsiteY27" fmla="*/ 1267002 h 1288357"/>
              <a:gd name="connsiteX28" fmla="*/ 4092790 w 7774508"/>
              <a:gd name="connsiteY28" fmla="*/ 1267002 h 1288357"/>
              <a:gd name="connsiteX29" fmla="*/ 5094618 w 7774508"/>
              <a:gd name="connsiteY29" fmla="*/ 21356 h 1288357"/>
              <a:gd name="connsiteX30" fmla="*/ 5477210 w 7774508"/>
              <a:gd name="connsiteY30" fmla="*/ 21356 h 1288357"/>
              <a:gd name="connsiteX31" fmla="*/ 5717446 w 7774508"/>
              <a:gd name="connsiteY31" fmla="*/ 412839 h 1288357"/>
              <a:gd name="connsiteX32" fmla="*/ 5955898 w 7774508"/>
              <a:gd name="connsiteY32" fmla="*/ 21356 h 1288357"/>
              <a:gd name="connsiteX33" fmla="*/ 6322472 w 7774508"/>
              <a:gd name="connsiteY33" fmla="*/ 21356 h 1288357"/>
              <a:gd name="connsiteX34" fmla="*/ 5868700 w 7774508"/>
              <a:gd name="connsiteY34" fmla="*/ 718915 h 1288357"/>
              <a:gd name="connsiteX35" fmla="*/ 5868700 w 7774508"/>
              <a:gd name="connsiteY35" fmla="*/ 1267000 h 1288357"/>
              <a:gd name="connsiteX36" fmla="*/ 5548390 w 7774508"/>
              <a:gd name="connsiteY36" fmla="*/ 1267000 h 1288357"/>
              <a:gd name="connsiteX37" fmla="*/ 5548390 w 7774508"/>
              <a:gd name="connsiteY37" fmla="*/ 718915 h 1288357"/>
              <a:gd name="connsiteX38" fmla="*/ 6356277 w 7774508"/>
              <a:gd name="connsiteY38" fmla="*/ 21355 h 1288357"/>
              <a:gd name="connsiteX39" fmla="*/ 6694384 w 7774508"/>
              <a:gd name="connsiteY39" fmla="*/ 21355 h 1288357"/>
              <a:gd name="connsiteX40" fmla="*/ 6694384 w 7774508"/>
              <a:gd name="connsiteY40" fmla="*/ 332766 h 1288357"/>
              <a:gd name="connsiteX41" fmla="*/ 6477285 w 7774508"/>
              <a:gd name="connsiteY41" fmla="*/ 624602 h 1288357"/>
              <a:gd name="connsiteX42" fmla="*/ 6404326 w 7774508"/>
              <a:gd name="connsiteY42" fmla="*/ 624602 h 1288357"/>
              <a:gd name="connsiteX43" fmla="*/ 6500417 w 7774508"/>
              <a:gd name="connsiteY43" fmla="*/ 359454 h 1288357"/>
              <a:gd name="connsiteX44" fmla="*/ 6356277 w 7774508"/>
              <a:gd name="connsiteY44" fmla="*/ 359454 h 1288357"/>
              <a:gd name="connsiteX45" fmla="*/ 0 w 7774508"/>
              <a:gd name="connsiteY45" fmla="*/ 21355 h 1288357"/>
              <a:gd name="connsiteX46" fmla="*/ 496479 w 7774508"/>
              <a:gd name="connsiteY46" fmla="*/ 21355 h 1288357"/>
              <a:gd name="connsiteX47" fmla="*/ 651295 w 7774508"/>
              <a:gd name="connsiteY47" fmla="*/ 661974 h 1288357"/>
              <a:gd name="connsiteX48" fmla="*/ 688668 w 7774508"/>
              <a:gd name="connsiteY48" fmla="*/ 839922 h 1288357"/>
              <a:gd name="connsiteX49" fmla="*/ 726033 w 7774508"/>
              <a:gd name="connsiteY49" fmla="*/ 661974 h 1288357"/>
              <a:gd name="connsiteX50" fmla="*/ 880849 w 7774508"/>
              <a:gd name="connsiteY50" fmla="*/ 21355 h 1288357"/>
              <a:gd name="connsiteX51" fmla="*/ 1377328 w 7774508"/>
              <a:gd name="connsiteY51" fmla="*/ 21355 h 1288357"/>
              <a:gd name="connsiteX52" fmla="*/ 1377328 w 7774508"/>
              <a:gd name="connsiteY52" fmla="*/ 1266998 h 1288357"/>
              <a:gd name="connsiteX53" fmla="*/ 1058804 w 7774508"/>
              <a:gd name="connsiteY53" fmla="*/ 1266998 h 1288357"/>
              <a:gd name="connsiteX54" fmla="*/ 1058804 w 7774508"/>
              <a:gd name="connsiteY54" fmla="*/ 459108 h 1288357"/>
              <a:gd name="connsiteX55" fmla="*/ 1014312 w 7774508"/>
              <a:gd name="connsiteY55" fmla="*/ 644177 h 1288357"/>
              <a:gd name="connsiteX56" fmla="*/ 848819 w 7774508"/>
              <a:gd name="connsiteY56" fmla="*/ 1266998 h 1288357"/>
              <a:gd name="connsiteX57" fmla="*/ 521396 w 7774508"/>
              <a:gd name="connsiteY57" fmla="*/ 1266998 h 1288357"/>
              <a:gd name="connsiteX58" fmla="*/ 355896 w 7774508"/>
              <a:gd name="connsiteY58" fmla="*/ 644177 h 1288357"/>
              <a:gd name="connsiteX59" fmla="*/ 311412 w 7774508"/>
              <a:gd name="connsiteY59" fmla="*/ 459108 h 1288357"/>
              <a:gd name="connsiteX60" fmla="*/ 311412 w 7774508"/>
              <a:gd name="connsiteY60" fmla="*/ 1266998 h 1288357"/>
              <a:gd name="connsiteX61" fmla="*/ 0 w 7774508"/>
              <a:gd name="connsiteY61" fmla="*/ 1266998 h 1288357"/>
              <a:gd name="connsiteX62" fmla="*/ 3381010 w 7774508"/>
              <a:gd name="connsiteY62" fmla="*/ 1 h 1288357"/>
              <a:gd name="connsiteX63" fmla="*/ 3966467 w 7774508"/>
              <a:gd name="connsiteY63" fmla="*/ 532067 h 1288357"/>
              <a:gd name="connsiteX64" fmla="*/ 3966467 w 7774508"/>
              <a:gd name="connsiteY64" fmla="*/ 756285 h 1288357"/>
              <a:gd name="connsiteX65" fmla="*/ 3381010 w 7774508"/>
              <a:gd name="connsiteY65" fmla="*/ 1288351 h 1288357"/>
              <a:gd name="connsiteX66" fmla="*/ 2795560 w 7774508"/>
              <a:gd name="connsiteY66" fmla="*/ 756285 h 1288357"/>
              <a:gd name="connsiteX67" fmla="*/ 2795560 w 7774508"/>
              <a:gd name="connsiteY67" fmla="*/ 532067 h 1288357"/>
              <a:gd name="connsiteX68" fmla="*/ 3381010 w 7774508"/>
              <a:gd name="connsiteY68" fmla="*/ 1 h 1288357"/>
              <a:gd name="connsiteX69" fmla="*/ 2090894 w 7774508"/>
              <a:gd name="connsiteY69" fmla="*/ 1 h 1288357"/>
              <a:gd name="connsiteX70" fmla="*/ 2676351 w 7774508"/>
              <a:gd name="connsiteY70" fmla="*/ 532067 h 1288357"/>
              <a:gd name="connsiteX71" fmla="*/ 2676351 w 7774508"/>
              <a:gd name="connsiteY71" fmla="*/ 756285 h 1288357"/>
              <a:gd name="connsiteX72" fmla="*/ 2090894 w 7774508"/>
              <a:gd name="connsiteY72" fmla="*/ 1288351 h 1288357"/>
              <a:gd name="connsiteX73" fmla="*/ 1505444 w 7774508"/>
              <a:gd name="connsiteY73" fmla="*/ 756285 h 1288357"/>
              <a:gd name="connsiteX74" fmla="*/ 1505444 w 7774508"/>
              <a:gd name="connsiteY74" fmla="*/ 532067 h 1288357"/>
              <a:gd name="connsiteX75" fmla="*/ 2090894 w 7774508"/>
              <a:gd name="connsiteY75" fmla="*/ 1 h 1288357"/>
              <a:gd name="connsiteX76" fmla="*/ 7258454 w 7774508"/>
              <a:gd name="connsiteY76" fmla="*/ 0 h 1288357"/>
              <a:gd name="connsiteX77" fmla="*/ 7760275 w 7774508"/>
              <a:gd name="connsiteY77" fmla="*/ 391490 h 1288357"/>
              <a:gd name="connsiteX78" fmla="*/ 7760275 w 7774508"/>
              <a:gd name="connsiteY78" fmla="*/ 439539 h 1288357"/>
              <a:gd name="connsiteX79" fmla="*/ 7431067 w 7774508"/>
              <a:gd name="connsiteY79" fmla="*/ 439539 h 1288357"/>
              <a:gd name="connsiteX80" fmla="*/ 7431067 w 7774508"/>
              <a:gd name="connsiteY80" fmla="*/ 398610 h 1288357"/>
              <a:gd name="connsiteX81" fmla="*/ 7258454 w 7774508"/>
              <a:gd name="connsiteY81" fmla="*/ 277603 h 1288357"/>
              <a:gd name="connsiteX82" fmla="*/ 7085848 w 7774508"/>
              <a:gd name="connsiteY82" fmla="*/ 377257 h 1288357"/>
              <a:gd name="connsiteX83" fmla="*/ 7206848 w 7774508"/>
              <a:gd name="connsiteY83" fmla="*/ 476904 h 1288357"/>
              <a:gd name="connsiteX84" fmla="*/ 7429289 w 7774508"/>
              <a:gd name="connsiteY84" fmla="*/ 510719 h 1288357"/>
              <a:gd name="connsiteX85" fmla="*/ 7766024 w 7774508"/>
              <a:gd name="connsiteY85" fmla="*/ 786534 h 1288357"/>
              <a:gd name="connsiteX86" fmla="*/ 7774508 w 7774508"/>
              <a:gd name="connsiteY86" fmla="*/ 879071 h 1288357"/>
              <a:gd name="connsiteX87" fmla="*/ 7765691 w 7774508"/>
              <a:gd name="connsiteY87" fmla="*/ 970739 h 1288357"/>
              <a:gd name="connsiteX88" fmla="*/ 7258454 w 7774508"/>
              <a:gd name="connsiteY88" fmla="*/ 1288357 h 1288357"/>
              <a:gd name="connsiteX89" fmla="*/ 6744184 w 7774508"/>
              <a:gd name="connsiteY89" fmla="*/ 893304 h 1288357"/>
              <a:gd name="connsiteX90" fmla="*/ 6744184 w 7774508"/>
              <a:gd name="connsiteY90" fmla="*/ 838142 h 1288357"/>
              <a:gd name="connsiteX91" fmla="*/ 7073386 w 7774508"/>
              <a:gd name="connsiteY91" fmla="*/ 838142 h 1288357"/>
              <a:gd name="connsiteX92" fmla="*/ 7073386 w 7774508"/>
              <a:gd name="connsiteY92" fmla="*/ 886190 h 1288357"/>
              <a:gd name="connsiteX93" fmla="*/ 7258454 w 7774508"/>
              <a:gd name="connsiteY93" fmla="*/ 1010755 h 1288357"/>
              <a:gd name="connsiteX94" fmla="*/ 7439966 w 7774508"/>
              <a:gd name="connsiteY94" fmla="*/ 907544 h 1288357"/>
              <a:gd name="connsiteX95" fmla="*/ 7311838 w 7774508"/>
              <a:gd name="connsiteY95" fmla="*/ 804333 h 1288357"/>
              <a:gd name="connsiteX96" fmla="*/ 7087626 w 7774508"/>
              <a:gd name="connsiteY96" fmla="*/ 770518 h 1288357"/>
              <a:gd name="connsiteX97" fmla="*/ 6751297 w 7774508"/>
              <a:gd name="connsiteY97" fmla="*/ 405723 h 1288357"/>
              <a:gd name="connsiteX98" fmla="*/ 7258454 w 7774508"/>
              <a:gd name="connsiteY98" fmla="*/ 0 h 1288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774508" h="1288357">
                <a:moveTo>
                  <a:pt x="7774508" y="879070"/>
                </a:moveTo>
                <a:lnTo>
                  <a:pt x="7774508" y="879071"/>
                </a:lnTo>
                <a:lnTo>
                  <a:pt x="7774508" y="879071"/>
                </a:lnTo>
                <a:close/>
                <a:moveTo>
                  <a:pt x="4430897" y="300733"/>
                </a:moveTo>
                <a:lnTo>
                  <a:pt x="4430897" y="987622"/>
                </a:lnTo>
                <a:lnTo>
                  <a:pt x="4594611" y="987622"/>
                </a:lnTo>
                <a:cubicBezTo>
                  <a:pt x="4769003" y="987622"/>
                  <a:pt x="4856195" y="898644"/>
                  <a:pt x="4856195" y="726031"/>
                </a:cubicBezTo>
                <a:lnTo>
                  <a:pt x="4856195" y="562323"/>
                </a:lnTo>
                <a:cubicBezTo>
                  <a:pt x="4856195" y="387932"/>
                  <a:pt x="4769003" y="300733"/>
                  <a:pt x="4594611" y="300733"/>
                </a:cubicBezTo>
                <a:close/>
                <a:moveTo>
                  <a:pt x="3381010" y="275825"/>
                </a:moveTo>
                <a:cubicBezTo>
                  <a:pt x="3229757" y="275825"/>
                  <a:pt x="3137223" y="361239"/>
                  <a:pt x="3137223" y="501815"/>
                </a:cubicBezTo>
                <a:lnTo>
                  <a:pt x="3137223" y="786537"/>
                </a:lnTo>
                <a:cubicBezTo>
                  <a:pt x="3137223" y="925335"/>
                  <a:pt x="3229757" y="1012534"/>
                  <a:pt x="3381010" y="1012534"/>
                </a:cubicBezTo>
                <a:cubicBezTo>
                  <a:pt x="3532264" y="1012534"/>
                  <a:pt x="3624804" y="925335"/>
                  <a:pt x="3624804" y="786537"/>
                </a:cubicBezTo>
                <a:lnTo>
                  <a:pt x="3624804" y="501815"/>
                </a:lnTo>
                <a:cubicBezTo>
                  <a:pt x="3624804" y="361239"/>
                  <a:pt x="3532270" y="275825"/>
                  <a:pt x="3381010" y="275825"/>
                </a:cubicBezTo>
                <a:close/>
                <a:moveTo>
                  <a:pt x="2090894" y="275825"/>
                </a:moveTo>
                <a:cubicBezTo>
                  <a:pt x="1939641" y="275825"/>
                  <a:pt x="1847107" y="361239"/>
                  <a:pt x="1847107" y="501815"/>
                </a:cubicBezTo>
                <a:lnTo>
                  <a:pt x="1847107" y="786537"/>
                </a:lnTo>
                <a:cubicBezTo>
                  <a:pt x="1847107" y="925335"/>
                  <a:pt x="1939641" y="1012534"/>
                  <a:pt x="2090894" y="1012534"/>
                </a:cubicBezTo>
                <a:cubicBezTo>
                  <a:pt x="2242147" y="1012534"/>
                  <a:pt x="2334688" y="925335"/>
                  <a:pt x="2334688" y="786537"/>
                </a:cubicBezTo>
                <a:lnTo>
                  <a:pt x="2334688" y="501815"/>
                </a:lnTo>
                <a:cubicBezTo>
                  <a:pt x="2334688" y="361239"/>
                  <a:pt x="2242154" y="275825"/>
                  <a:pt x="2090894" y="275825"/>
                </a:cubicBezTo>
                <a:close/>
                <a:moveTo>
                  <a:pt x="4092790" y="21359"/>
                </a:moveTo>
                <a:lnTo>
                  <a:pt x="4594611" y="21359"/>
                </a:lnTo>
                <a:cubicBezTo>
                  <a:pt x="4977203" y="21359"/>
                  <a:pt x="5197858" y="222439"/>
                  <a:pt x="5197858" y="567658"/>
                </a:cubicBezTo>
                <a:lnTo>
                  <a:pt x="5197858" y="720696"/>
                </a:lnTo>
                <a:cubicBezTo>
                  <a:pt x="5197858" y="1065916"/>
                  <a:pt x="4977203" y="1267002"/>
                  <a:pt x="4594611" y="1267002"/>
                </a:cubicBezTo>
                <a:lnTo>
                  <a:pt x="4092790" y="1267002"/>
                </a:lnTo>
                <a:close/>
                <a:moveTo>
                  <a:pt x="5094618" y="21356"/>
                </a:moveTo>
                <a:lnTo>
                  <a:pt x="5477210" y="21356"/>
                </a:lnTo>
                <a:lnTo>
                  <a:pt x="5717446" y="412839"/>
                </a:lnTo>
                <a:lnTo>
                  <a:pt x="5955898" y="21356"/>
                </a:lnTo>
                <a:lnTo>
                  <a:pt x="6322472" y="21356"/>
                </a:lnTo>
                <a:lnTo>
                  <a:pt x="5868700" y="718915"/>
                </a:lnTo>
                <a:lnTo>
                  <a:pt x="5868700" y="1267000"/>
                </a:lnTo>
                <a:lnTo>
                  <a:pt x="5548390" y="1267000"/>
                </a:lnTo>
                <a:lnTo>
                  <a:pt x="5548390" y="718915"/>
                </a:lnTo>
                <a:close/>
                <a:moveTo>
                  <a:pt x="6356277" y="21355"/>
                </a:moveTo>
                <a:lnTo>
                  <a:pt x="6694384" y="21355"/>
                </a:lnTo>
                <a:lnTo>
                  <a:pt x="6694384" y="332766"/>
                </a:lnTo>
                <a:lnTo>
                  <a:pt x="6477285" y="624602"/>
                </a:lnTo>
                <a:lnTo>
                  <a:pt x="6404326" y="624602"/>
                </a:lnTo>
                <a:lnTo>
                  <a:pt x="6500417" y="359454"/>
                </a:lnTo>
                <a:lnTo>
                  <a:pt x="6356277" y="359454"/>
                </a:lnTo>
                <a:close/>
                <a:moveTo>
                  <a:pt x="0" y="21355"/>
                </a:moveTo>
                <a:lnTo>
                  <a:pt x="496479" y="21355"/>
                </a:lnTo>
                <a:lnTo>
                  <a:pt x="651295" y="661974"/>
                </a:lnTo>
                <a:lnTo>
                  <a:pt x="688668" y="839922"/>
                </a:lnTo>
                <a:lnTo>
                  <a:pt x="726033" y="661974"/>
                </a:lnTo>
                <a:lnTo>
                  <a:pt x="880849" y="21355"/>
                </a:lnTo>
                <a:lnTo>
                  <a:pt x="1377328" y="21355"/>
                </a:lnTo>
                <a:lnTo>
                  <a:pt x="1377328" y="1266998"/>
                </a:lnTo>
                <a:lnTo>
                  <a:pt x="1058804" y="1266998"/>
                </a:lnTo>
                <a:lnTo>
                  <a:pt x="1058804" y="459108"/>
                </a:lnTo>
                <a:lnTo>
                  <a:pt x="1014312" y="644177"/>
                </a:lnTo>
                <a:lnTo>
                  <a:pt x="848819" y="1266998"/>
                </a:lnTo>
                <a:lnTo>
                  <a:pt x="521396" y="1266998"/>
                </a:lnTo>
                <a:lnTo>
                  <a:pt x="355896" y="644177"/>
                </a:lnTo>
                <a:lnTo>
                  <a:pt x="311412" y="459108"/>
                </a:lnTo>
                <a:lnTo>
                  <a:pt x="311412" y="1266998"/>
                </a:lnTo>
                <a:lnTo>
                  <a:pt x="0" y="1266998"/>
                </a:lnTo>
                <a:close/>
                <a:moveTo>
                  <a:pt x="3381010" y="1"/>
                </a:moveTo>
                <a:cubicBezTo>
                  <a:pt x="3749368" y="1"/>
                  <a:pt x="3966467" y="197524"/>
                  <a:pt x="3966467" y="532067"/>
                </a:cubicBezTo>
                <a:lnTo>
                  <a:pt x="3966467" y="756285"/>
                </a:lnTo>
                <a:cubicBezTo>
                  <a:pt x="3966467" y="1089050"/>
                  <a:pt x="3747590" y="1288351"/>
                  <a:pt x="3381010" y="1288351"/>
                </a:cubicBezTo>
                <a:cubicBezTo>
                  <a:pt x="3012659" y="1288351"/>
                  <a:pt x="2795560" y="1090828"/>
                  <a:pt x="2795560" y="756285"/>
                </a:cubicBezTo>
                <a:lnTo>
                  <a:pt x="2795560" y="532067"/>
                </a:lnTo>
                <a:cubicBezTo>
                  <a:pt x="2795560" y="199302"/>
                  <a:pt x="3014437" y="1"/>
                  <a:pt x="3381010" y="1"/>
                </a:cubicBezTo>
                <a:close/>
                <a:moveTo>
                  <a:pt x="2090894" y="1"/>
                </a:moveTo>
                <a:cubicBezTo>
                  <a:pt x="2459252" y="1"/>
                  <a:pt x="2676351" y="197524"/>
                  <a:pt x="2676351" y="532067"/>
                </a:cubicBezTo>
                <a:lnTo>
                  <a:pt x="2676351" y="756285"/>
                </a:lnTo>
                <a:cubicBezTo>
                  <a:pt x="2676351" y="1089050"/>
                  <a:pt x="2457474" y="1288351"/>
                  <a:pt x="2090894" y="1288351"/>
                </a:cubicBezTo>
                <a:cubicBezTo>
                  <a:pt x="1722543" y="1288351"/>
                  <a:pt x="1505444" y="1090828"/>
                  <a:pt x="1505444" y="756285"/>
                </a:cubicBezTo>
                <a:lnTo>
                  <a:pt x="1505444" y="532067"/>
                </a:lnTo>
                <a:cubicBezTo>
                  <a:pt x="1505444" y="199302"/>
                  <a:pt x="1724321" y="1"/>
                  <a:pt x="2090894" y="1"/>
                </a:cubicBezTo>
                <a:close/>
                <a:moveTo>
                  <a:pt x="7258454" y="0"/>
                </a:moveTo>
                <a:cubicBezTo>
                  <a:pt x="7573428" y="0"/>
                  <a:pt x="7760275" y="145918"/>
                  <a:pt x="7760275" y="391490"/>
                </a:cubicBezTo>
                <a:lnTo>
                  <a:pt x="7760275" y="439539"/>
                </a:lnTo>
                <a:lnTo>
                  <a:pt x="7431067" y="439539"/>
                </a:lnTo>
                <a:lnTo>
                  <a:pt x="7431067" y="398610"/>
                </a:lnTo>
                <a:cubicBezTo>
                  <a:pt x="7431067" y="313189"/>
                  <a:pt x="7379462" y="277603"/>
                  <a:pt x="7258454" y="277603"/>
                </a:cubicBezTo>
                <a:cubicBezTo>
                  <a:pt x="7144567" y="277603"/>
                  <a:pt x="7085848" y="311411"/>
                  <a:pt x="7085848" y="377257"/>
                </a:cubicBezTo>
                <a:cubicBezTo>
                  <a:pt x="7085848" y="450215"/>
                  <a:pt x="7135675" y="466227"/>
                  <a:pt x="7206848" y="476904"/>
                </a:cubicBezTo>
                <a:lnTo>
                  <a:pt x="7429289" y="510719"/>
                </a:lnTo>
                <a:cubicBezTo>
                  <a:pt x="7564754" y="530960"/>
                  <a:pt x="7727463" y="590711"/>
                  <a:pt x="7766024" y="786534"/>
                </a:cubicBezTo>
                <a:lnTo>
                  <a:pt x="7774508" y="879071"/>
                </a:lnTo>
                <a:lnTo>
                  <a:pt x="7765691" y="970739"/>
                </a:lnTo>
                <a:cubicBezTo>
                  <a:pt x="7724794" y="1172549"/>
                  <a:pt x="7543399" y="1288357"/>
                  <a:pt x="7258454" y="1288357"/>
                </a:cubicBezTo>
                <a:cubicBezTo>
                  <a:pt x="6934588" y="1288357"/>
                  <a:pt x="6744184" y="1140654"/>
                  <a:pt x="6744184" y="893304"/>
                </a:cubicBezTo>
                <a:lnTo>
                  <a:pt x="6744184" y="838142"/>
                </a:lnTo>
                <a:lnTo>
                  <a:pt x="7073386" y="838142"/>
                </a:lnTo>
                <a:lnTo>
                  <a:pt x="7073386" y="886190"/>
                </a:lnTo>
                <a:cubicBezTo>
                  <a:pt x="7073386" y="973383"/>
                  <a:pt x="7128555" y="1010755"/>
                  <a:pt x="7258454" y="1010755"/>
                </a:cubicBezTo>
                <a:cubicBezTo>
                  <a:pt x="7377683" y="1010755"/>
                  <a:pt x="7439966" y="975161"/>
                  <a:pt x="7439966" y="907544"/>
                </a:cubicBezTo>
                <a:cubicBezTo>
                  <a:pt x="7439966" y="831022"/>
                  <a:pt x="7388360" y="815010"/>
                  <a:pt x="7311838" y="804333"/>
                </a:cubicBezTo>
                <a:lnTo>
                  <a:pt x="7087626" y="770518"/>
                </a:lnTo>
                <a:cubicBezTo>
                  <a:pt x="6941708" y="749171"/>
                  <a:pt x="6751297" y="674427"/>
                  <a:pt x="6751297" y="405723"/>
                </a:cubicBezTo>
                <a:cubicBezTo>
                  <a:pt x="6751297" y="149481"/>
                  <a:pt x="6938144" y="0"/>
                  <a:pt x="7258454" y="0"/>
                </a:cubicBezTo>
                <a:close/>
              </a:path>
            </a:pathLst>
          </a:custGeom>
          <a:solidFill>
            <a:schemeClr val="tx1"/>
          </a:solidFill>
          <a:ln w="0" cap="flat">
            <a:noFill/>
            <a:prstDash val="solid"/>
            <a:miter/>
          </a:ln>
        </p:spPr>
        <p:txBody>
          <a:bodyPr rtlCol="0" anchor="ctr"/>
          <a:lstStyle/>
          <a:p>
            <a:endParaRPr lang="en-US" sz="1350">
              <a:solidFill>
                <a:schemeClr val="tx1"/>
              </a:solidFill>
            </a:endParaRPr>
          </a:p>
        </p:txBody>
      </p:sp>
      <p:sp>
        <p:nvSpPr>
          <p:cNvPr id="8" name="TextBox 7">
            <a:extLst>
              <a:ext uri="{FF2B5EF4-FFF2-40B4-BE49-F238E27FC236}">
                <a16:creationId xmlns:a16="http://schemas.microsoft.com/office/drawing/2014/main" id="{1CEF67ED-ED2E-CDF7-1EAE-D52C36E824CD}"/>
              </a:ext>
            </a:extLst>
          </p:cNvPr>
          <p:cNvSpPr txBox="1"/>
          <p:nvPr userDrawn="1"/>
        </p:nvSpPr>
        <p:spPr>
          <a:xfrm>
            <a:off x="6293644" y="4781551"/>
            <a:ext cx="2478881" cy="894625"/>
          </a:xfrm>
          <a:prstGeom prst="rect">
            <a:avLst/>
          </a:prstGeom>
          <a:noFill/>
        </p:spPr>
        <p:txBody>
          <a:bodyPr wrap="square" rIns="0" rtlCol="0" anchor="ctr" anchorCtr="0">
            <a:noAutofit/>
          </a:bodyPr>
          <a:lstStyle/>
          <a:p>
            <a:pPr algn="l"/>
            <a:r>
              <a:rPr lang="en-US" sz="750">
                <a:solidFill>
                  <a:schemeClr val="tx1"/>
                </a:solidFill>
                <a:effectLst/>
                <a:latin typeface="+mn-lt"/>
                <a:ea typeface="Calibri" panose="020F0502020204030204" pitchFamily="34" charset="0"/>
              </a:rPr>
              <a:t>Please attribute information in this document to </a:t>
            </a:r>
            <a:br>
              <a:rPr lang="en-US" sz="750">
                <a:solidFill>
                  <a:schemeClr val="tx1"/>
                </a:solidFill>
                <a:effectLst/>
                <a:latin typeface="+mn-lt"/>
                <a:ea typeface="Calibri" panose="020F0502020204030204" pitchFamily="34" charset="0"/>
              </a:rPr>
            </a:br>
            <a:r>
              <a:rPr lang="en-US" sz="750">
                <a:solidFill>
                  <a:schemeClr val="tx1"/>
                </a:solidFill>
                <a:effectLst/>
                <a:latin typeface="+mn-lt"/>
                <a:ea typeface="Calibri" panose="020F0502020204030204" pitchFamily="34" charset="0"/>
              </a:rPr>
              <a:t>Moody’s Analytics, which is a division within Moody’s that is separate from Moody’s Ratings. Accordingly, the viewpoints expressed herein do not reflect those of Moody’s Ratings.</a:t>
            </a:r>
            <a:endParaRPr lang="en-US" sz="750">
              <a:solidFill>
                <a:schemeClr val="tx1"/>
              </a:solidFill>
              <a:latin typeface="+mn-lt"/>
            </a:endParaRPr>
          </a:p>
        </p:txBody>
      </p:sp>
    </p:spTree>
    <p:extLst>
      <p:ext uri="{BB962C8B-B14F-4D97-AF65-F5344CB8AC3E}">
        <p14:creationId xmlns:p14="http://schemas.microsoft.com/office/powerpoint/2010/main" val="1285845976"/>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Disclaimer">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E8F0C73-A398-6456-DB05-CBC41E2EBB3E}"/>
              </a:ext>
            </a:extLst>
          </p:cNvPr>
          <p:cNvSpPr txBox="1"/>
          <p:nvPr userDrawn="1"/>
        </p:nvSpPr>
        <p:spPr>
          <a:xfrm>
            <a:off x="381001" y="574676"/>
            <a:ext cx="8316992" cy="5597525"/>
          </a:xfrm>
          <a:prstGeom prst="rect">
            <a:avLst/>
          </a:prstGeom>
          <a:noFill/>
        </p:spPr>
        <p:txBody>
          <a:bodyPr wrap="square" lIns="0" tIns="0" rIns="0" bIns="0" numCol="2">
            <a:noAutofit/>
          </a:bodyPr>
          <a:lstStyle/>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2024 Moody’s Corporation, Moody’s Investors Service, Inc., Moody’s Analytics, Inc. and/or their licensors and affiliates (collectively, “MOODY’S”). All rights reserved.</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106680">
              <a:spcBef>
                <a:spcPts val="0"/>
              </a:spcBef>
              <a:spcAft>
                <a:spcPts val="0"/>
              </a:spcAft>
            </a:pPr>
            <a:r>
              <a:rPr lang="en-US" sz="525" u="none" strike="noStrike">
                <a:solidFill>
                  <a:schemeClr val="tx1"/>
                </a:solidFill>
                <a:effectLst/>
                <a:latin typeface="+mn-lt"/>
                <a:ea typeface="GT America Regular" pitchFamily="2" charset="77"/>
                <a:cs typeface="GT America Regular" pitchFamily="2" charset="77"/>
              </a:rPr>
              <a:t>CREDIT RATINGS ISSUED BY MOODY'S CREDIT RATINGS AFFILIATES ARE THEIR CURRENT OPINIONS OF THE RELATIVE FUTURE CREDIT RISK OF ENTITIES, CREDIT COMMITMENTS, OR DEBT OR DEBT-LIKE SECURITIES, AND MATERIALS, PRODUCTS, SERVICES AND INFORMATION PUBLISHED OR OTHERWISE MADE AVAILABLE BY MOODY’S (COLLECTIVELY, “MATERIALS”) MAY INCLUDE SUCH CURRENT OPINIONS. MOODY’S DEFINES CREDIT RISK AS THE RISK THAT AN ENTITY MAY NOT MEET ITS CONTRACTUAL FINANCIAL OBLIGATIONS AS THEY COME DUE AND ANY ESTIMATED FINANCIAL LOSS IN THE EVENT OF DEFAULT OR IMPAIRMENT. SEE APPLICABLE MOODY’S RATING SYMBOLS AND DEFINITIONS PUBLICATION FOR INFORMATION ON THE TYPES OF CONTRACTUAL FINANCIAL OBLIGATIONS ADDRESSED BY MOODY’S CREDIT RATINGS. CREDIT RATINGS DO NOT ADDRESS ANY OTHER RISK, INCLUDING BUT NOT LIMITED TO: LIQUIDITY RISK, MARKET VALUE RISK, OR PRICE VOLATILITY. CREDIT RATINGS, NON-CREDIT ASSESSMENTS (“ASSESSMENTS”), AND OTHER OPINIONS INCLUDED IN MOODY’S MATERIALS ARE NOT STATEMENTS OF CURRENT OR HISTORICAL FACT. MOODY’S MATERIALS MAY ALSO INCLUDE QUANTITATIVE MODEL-BASED ESTIMATES OF CREDIT RISK AND RELATED OPINIONS OR COMMENTARY PUBLISHED BY MOODY’S ANALYTICS, INC. AND/OR ITS AFFILIATES. MOODY’S CREDIT RATINGS, ASSESSMENTS, OTHER OPINIONS AND MATERIALS DO NOT CONSTITUTE OR PROVIDE INVESTMENT OR FINANCIAL ADVICE, AND MOODY’S CREDIT RATINGS, ASSESSMENTS, OTHER OPINIONS AND MATERIALS ARE NOT AND DO NOT PROVIDE RECOMMENDATIONS TO PURCHASE, SELL, OR HOLD PARTICULAR SECURITIES. MOODY’S CREDIT RATINGS, ASSESSMENTS, OTHER OPINIONS AND MATERIALS DO NOT COMMENT ON THE SUITABILITY OF AN INVESTMENT FOR ANY PARTICULAR INVESTOR. MOODY’S ISSUES ITS CREDIT RATINGS, ASSESSMENTS AND OTHER OPINIONS AND PUBLISHES OR OTHERWISE MAKES AVAILABLE ITS MATERIALS WITH THE EXPECTATION AND UNDERSTANDING THAT EACH INVESTOR WILL, WITH DUE CARE, MAKE ITS OWN STUDY AND EVALUATION OF EACH SECURITY THAT IS UNDER CONSIDERATION FOR PURCHASE, HOLDING, OR SALE. </a:t>
            </a:r>
            <a:endParaRPr lang="en-US" sz="525" u="sng">
              <a:solidFill>
                <a:schemeClr val="tx1"/>
              </a:solidFill>
              <a:effectLst/>
              <a:latin typeface="+mn-lt"/>
              <a:ea typeface="GT America Regular" pitchFamily="2" charset="77"/>
              <a:cs typeface="GT America Regular" pitchFamily="2" charset="77"/>
            </a:endParaRP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MOODY’S CREDIT RATINGS</a:t>
            </a:r>
            <a:r>
              <a:rPr lang="en-US" sz="525" b="1">
                <a:solidFill>
                  <a:schemeClr val="tx1"/>
                </a:solidFill>
                <a:effectLst/>
                <a:latin typeface="+mn-lt"/>
                <a:ea typeface="GT America Regular" pitchFamily="2" charset="77"/>
                <a:cs typeface="GT America Regular" pitchFamily="2" charset="77"/>
              </a:rPr>
              <a:t>, </a:t>
            </a:r>
            <a:r>
              <a:rPr lang="en-US" sz="525">
                <a:solidFill>
                  <a:schemeClr val="tx1"/>
                </a:solidFill>
                <a:effectLst/>
                <a:latin typeface="+mn-lt"/>
                <a:ea typeface="GT America Regular" pitchFamily="2" charset="77"/>
                <a:cs typeface="GT America Regular" pitchFamily="2" charset="77"/>
              </a:rPr>
              <a:t>ASSESSMENTS, OTHER OPINIONS, AND MATERIALS ARE NOT INTENDED FOR USE BY RETAIL INVESTORS AND IT WOULD BE RECKLESS AND INAPPROPRIATE FOR RETAIL INVESTORS TO USE MOODY’S CREDIT RATINGS, ASSESSMENTS, OTHER OPINIONS OR MATERIALS WHEN MAKING AN INVESTMENT DECISION. IF IN DOUBT YOU SHOULD CONTACT YOUR FINANCIAL OR OTHER PROFESSIONAL ADVISER.</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ALL INFORMATION CONTAINED HEREIN IS PROTECTED BY LAW, INCLUDING BUT NOT LIMITED TO, COPYRIGHT LAW, AND NONE OF SUCH INFORMATION MAY BE COPIED OR OTHERWISE REPRODUCED, REPACKAGED, FURTHER TRANSMITTED, TRANSFERRED, DISSEMINATED, REDISTRIBUTED OR RESOLD, OR STORED FOR SUBSEQUENT USE FOR ANY SUCH PURPOSE, IN WHOLE OR IN PART, IN ANY FORM OR MANNER OR BY ANY MEANS WHATSOEVER, BY ANY PERSON WITHOUT MOODY’S PRIOR WRITTEN CONSENT.  FOR CLARITY, NO INFORMATION CONTAINED HEREIN MAY BE USED TO DEVELOP, IMPROVE, TRAIN OR RETRAIN ANY SOFTWARE PROGRAM OR DATABASE, INCLUDING, BUT NOT LIMITED TO, FOR ANY ARTIFICIAL INTELLIGENCE, MACHINE LEARNING OR NATURAL LANGUAGE PROCESSING SOFTWARE, ALGORITHM, METHODOLOGY AND/OR MODEL.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MOODY’S CREDIT RATINGS</a:t>
            </a:r>
            <a:r>
              <a:rPr lang="en-US" sz="525" b="1">
                <a:solidFill>
                  <a:schemeClr val="tx1"/>
                </a:solidFill>
                <a:effectLst/>
                <a:latin typeface="+mn-lt"/>
                <a:ea typeface="GT America Regular" pitchFamily="2" charset="77"/>
                <a:cs typeface="GT America Regular" pitchFamily="2" charset="77"/>
              </a:rPr>
              <a:t>, </a:t>
            </a:r>
            <a:r>
              <a:rPr lang="en-US" sz="525">
                <a:solidFill>
                  <a:schemeClr val="tx1"/>
                </a:solidFill>
                <a:effectLst/>
                <a:latin typeface="+mn-lt"/>
                <a:ea typeface="GT America Regular" pitchFamily="2" charset="77"/>
                <a:cs typeface="GT America Regular" pitchFamily="2" charset="77"/>
              </a:rPr>
              <a:t>ASSESSMENTS, OTHER OPINIONS AND MATERIALS ARE NOT INTENDED FOR USE BY ANY PERSON AS A BENCHMARK AS THAT TERM IS DEFINED FOR REGULATORY PURPOSES AND MUST NOT BE USED IN ANY WAY THAT COULD RESULT IN THEM BEING CONSIDERED A BENCHMARK.</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All information contained herein is obtained by MOODY’S from sources believed by it to be accurate and reliable. Because of the possibility of human or mechanical error as well as other factors, however, all information contained herein is provided “AS IS” without warranty of any kind. MOODY'S adopts all necessary measures so that the information it uses in assigning a credit rating is of sufficient quality and from sources MOODY'S considers to be reliable including, when appropriate, independent third-party sources. However, MOODY’S is not an auditor and cannot in every instance independently verify or validate information received in the credit rating process or in preparing its Materials.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To the extent permitted by law, MOODY’S and its directors, officers, employees, agents, representatives, licensors and suppliers disclaim liability to any person or entity for any indirect, special, consequential, or incidental losses or damages whatsoever arising from or in connection with the information contained herein or the use of or inability to use any such information, even if MOODY’S or any of its directors, officers, employees, agents, representatives, licensors or suppliers is advised in advance of the possibility of such losses or damages, including but not limited to: (a) any loss of present or prospective profits or (b) any loss or damage arising where the relevant financial instrument is not the subject of a particular credit rating assigned by MOODY’S.</a:t>
            </a:r>
          </a:p>
          <a:p>
            <a:pPr marL="0" marR="0">
              <a:lnSpc>
                <a:spcPct val="95000"/>
              </a:lnSpc>
              <a:spcBef>
                <a:spcPts val="0"/>
              </a:spcBef>
              <a:spcAft>
                <a:spcPts val="0"/>
              </a:spcAf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To the extent permitted by law, MOODY’S and its directors, officers, employees, agents, representatives, licensors and suppliers disclaim liability for any direct or compensatory losses or damages caused to any person or entity, including but not limited to by any negligence (but excluding fraud, willful misconduct or any other type of liability that, for the avoidance of doubt, by law cannot be excluded) on the part of, or any contingency within or beyond the control of, MOODY’S or any of its directors, officers, employees, agents, representatives, licensors or suppliers, arising from or in connection with the information contained herein or the use of or inability to use any such information.</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NO WARRANTY, EXPRESS OR IMPLIED, AS TO THE ACCURACY, TIMELINESS, COMPLETENESS, MERCHANTABILITY OR FITNESS FOR ANY PARTICULAR PURPOSE OF ANY CREDIT RATING, ASSESSMENT, OTHER OPINION OR INFORMATION IS GIVEN OR MADE BY MOODY’S IN ANY FORM OR MANNER WHATSOEVER.</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Moody’s Investors Service, Inc., a wholly-owned credit rating agency subsidiary of Moody’s Corporation (“MCO”), hereby discloses that most issuers of debt securities (including corporate and municipal bonds, debentures, notes and commercial paper) and preferred stock rated by Moody’s Investors Service, Inc. have, prior to assignment of any credit rating, agreed to pay to Moody’s Investors Service, Inc. for credit ratings opinions and services rendered by it. MCO and Moody’s Investors Service also maintain policies and procedures to address the independence of Moody’s Investors Service credit ratings and credit rating processes. Information regarding certain affiliations that may exist between directors of MCO and rated entities, and between entities who hold credit ratings from Moody’s Investors Service, Inc. and have also publicly reported to the SEC an ownership interest in MCO of more than 5%, is posted annually at </a:t>
            </a:r>
            <a:r>
              <a:rPr lang="en-US" sz="525" u="sng">
                <a:solidFill>
                  <a:schemeClr val="accent1"/>
                </a:solidFill>
                <a:effectLst/>
                <a:latin typeface="+mn-lt"/>
                <a:ea typeface="GT America Regular" pitchFamily="2" charset="77"/>
                <a:cs typeface="GT America Regular" pitchFamily="2" charset="77"/>
                <a:hlinkClick r:id="rId2">
                  <a:extLst>
                    <a:ext uri="{A12FA001-AC4F-418D-AE19-62706E023703}">
                      <ahyp:hlinkClr xmlns:ahyp="http://schemas.microsoft.com/office/drawing/2018/hyperlinkcolor" val="tx"/>
                    </a:ext>
                  </a:extLst>
                </a:hlinkClick>
              </a:rPr>
              <a:t>www.moodys.com</a:t>
            </a:r>
            <a:r>
              <a:rPr lang="en-US" sz="525">
                <a:solidFill>
                  <a:schemeClr val="accent1"/>
                </a:solidFill>
                <a:effectLst/>
                <a:latin typeface="+mn-lt"/>
                <a:ea typeface="GT America Regular" pitchFamily="2" charset="77"/>
                <a:cs typeface="GT America Regular" pitchFamily="2" charset="77"/>
              </a:rPr>
              <a:t> </a:t>
            </a:r>
            <a:r>
              <a:rPr lang="en-US" sz="525">
                <a:solidFill>
                  <a:schemeClr val="tx1"/>
                </a:solidFill>
                <a:effectLst/>
                <a:latin typeface="+mn-lt"/>
                <a:ea typeface="GT America Regular" pitchFamily="2" charset="77"/>
                <a:cs typeface="GT America Regular" pitchFamily="2" charset="77"/>
              </a:rPr>
              <a:t>under the heading “Investor Relations — Corporate Governance — Charter Documents - Director and Shareholder Affiliation Policy.”  </a:t>
            </a:r>
          </a:p>
          <a:p>
            <a:pPr marL="85725" marR="0" indent="0">
              <a:spcBef>
                <a:spcPts val="0"/>
              </a:spcBef>
              <a:spcAft>
                <a:spcPts val="0"/>
              </a:spcAft>
              <a:tabLst/>
            </a:pPr>
            <a:r>
              <a:rPr lang="en-US" sz="525" b="1" i="1">
                <a:solidFill>
                  <a:schemeClr val="tx1"/>
                </a:solidFill>
                <a:effectLst/>
                <a:latin typeface="+mn-lt"/>
                <a:ea typeface="GT America Regular" pitchFamily="2" charset="77"/>
                <a:cs typeface="GT America Regular" pitchFamily="2" charset="77"/>
              </a:rPr>
              <a:t> </a:t>
            </a:r>
            <a:endParaRPr lang="en-US" sz="525">
              <a:solidFill>
                <a:schemeClr val="tx1"/>
              </a:solidFill>
              <a:effectLst/>
              <a:latin typeface="+mn-lt"/>
              <a:ea typeface="GT America Regular" pitchFamily="2" charset="77"/>
              <a:cs typeface="GT America Regular" pitchFamily="2" charset="77"/>
            </a:endParaRPr>
          </a:p>
          <a:p>
            <a:pPr marL="85725" marR="0" indent="0">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Moody's SF Japan K.K., Moody's Local AR </a:t>
            </a:r>
            <a:r>
              <a:rPr lang="en-US" sz="525" err="1">
                <a:solidFill>
                  <a:schemeClr val="tx1"/>
                </a:solidFill>
                <a:effectLst/>
                <a:latin typeface="+mn-lt"/>
                <a:ea typeface="GT America Regular" pitchFamily="2" charset="77"/>
                <a:cs typeface="GT America Regular" pitchFamily="2" charset="77"/>
              </a:rPr>
              <a:t>Agente</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Calificación</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Riesgo</a:t>
            </a:r>
            <a:r>
              <a:rPr lang="en-US" sz="525">
                <a:solidFill>
                  <a:schemeClr val="tx1"/>
                </a:solidFill>
                <a:effectLst/>
                <a:latin typeface="+mn-lt"/>
                <a:ea typeface="GT America Regular" pitchFamily="2" charset="77"/>
                <a:cs typeface="GT America Regular" pitchFamily="2" charset="77"/>
              </a:rPr>
              <a:t> S.A., Moody’s Local BR </a:t>
            </a:r>
            <a:r>
              <a:rPr lang="en-US" sz="525" err="1">
                <a:solidFill>
                  <a:schemeClr val="tx1"/>
                </a:solidFill>
                <a:effectLst/>
                <a:latin typeface="+mn-lt"/>
                <a:ea typeface="GT America Regular" pitchFamily="2" charset="77"/>
                <a:cs typeface="GT America Regular" pitchFamily="2" charset="77"/>
              </a:rPr>
              <a:t>Agência</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Classificação</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Risco</a:t>
            </a:r>
            <a:r>
              <a:rPr lang="en-US" sz="525">
                <a:solidFill>
                  <a:schemeClr val="tx1"/>
                </a:solidFill>
                <a:effectLst/>
                <a:latin typeface="+mn-lt"/>
                <a:ea typeface="GT America Regular" pitchFamily="2" charset="77"/>
                <a:cs typeface="GT America Regular" pitchFamily="2" charset="77"/>
              </a:rPr>
              <a:t> LTDA, Moody’s Local MX S.A. de C.V, I.C.V., Moody's Local PE </a:t>
            </a:r>
            <a:r>
              <a:rPr lang="en-US" sz="525" err="1">
                <a:solidFill>
                  <a:schemeClr val="tx1"/>
                </a:solidFill>
                <a:effectLst/>
                <a:latin typeface="+mn-lt"/>
                <a:ea typeface="GT America Regular" pitchFamily="2" charset="77"/>
                <a:cs typeface="GT America Regular" pitchFamily="2" charset="77"/>
              </a:rPr>
              <a:t>Clasificadora</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Riesgo</a:t>
            </a:r>
            <a:r>
              <a:rPr lang="en-US" sz="525">
                <a:solidFill>
                  <a:schemeClr val="tx1"/>
                </a:solidFill>
                <a:effectLst/>
                <a:latin typeface="+mn-lt"/>
                <a:ea typeface="GT America Regular" pitchFamily="2" charset="77"/>
                <a:cs typeface="GT America Regular" pitchFamily="2" charset="77"/>
              </a:rPr>
              <a:t> S.A., and Moody's Local PA </a:t>
            </a:r>
            <a:r>
              <a:rPr lang="en-US" sz="525" err="1">
                <a:solidFill>
                  <a:schemeClr val="tx1"/>
                </a:solidFill>
                <a:effectLst/>
                <a:latin typeface="+mn-lt"/>
                <a:ea typeface="GT America Regular" pitchFamily="2" charset="77"/>
                <a:cs typeface="GT America Regular" pitchFamily="2" charset="77"/>
              </a:rPr>
              <a:t>Calificadora</a:t>
            </a:r>
            <a:r>
              <a:rPr lang="en-US" sz="525">
                <a:solidFill>
                  <a:schemeClr val="tx1"/>
                </a:solidFill>
                <a:effectLst/>
                <a:latin typeface="+mn-lt"/>
                <a:ea typeface="GT America Regular" pitchFamily="2" charset="77"/>
                <a:cs typeface="GT America Regular" pitchFamily="2" charset="77"/>
              </a:rPr>
              <a:t> de </a:t>
            </a:r>
            <a:r>
              <a:rPr lang="en-US" sz="525" err="1">
                <a:solidFill>
                  <a:schemeClr val="tx1"/>
                </a:solidFill>
                <a:effectLst/>
                <a:latin typeface="+mn-lt"/>
                <a:ea typeface="GT America Regular" pitchFamily="2" charset="77"/>
                <a:cs typeface="GT America Regular" pitchFamily="2" charset="77"/>
              </a:rPr>
              <a:t>Riesgo</a:t>
            </a:r>
            <a:r>
              <a:rPr lang="en-US" sz="525">
                <a:solidFill>
                  <a:schemeClr val="tx1"/>
                </a:solidFill>
                <a:effectLst/>
                <a:latin typeface="+mn-lt"/>
                <a:ea typeface="GT America Regular" pitchFamily="2" charset="77"/>
                <a:cs typeface="GT America Regular" pitchFamily="2" charset="77"/>
              </a:rPr>
              <a:t> S.A. (collectively, the “Moody’s Non-NRSRO CRAs”) are all indirectly wholly-owned credit rating agency subsidiaries of MCO. None of the Moody’s Non-NRSRO CRAs is a Nationally Recognized Statistical Rating Organization.</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Additional terms for Australia only: Any publication into Australia of this document is pursuant to the Australian Financial Services License of MOODY’S affiliate, Moody’s Investors Service Pty Limited ABN 61 003 399 657AFSL 336969 and/or Moody’s Analytics Australia Pty Ltd ABN 94 105 136 972 AFSL 383569 (as applicable). This document is intended to be provided only to “wholesale clients” within the meaning of section 761G of the Corporations Act 2001. By continuing to access this document from within Australia, you represent to MOODY’S that you are, or are accessing the document as a representative of, a “wholesale client” and that neither you nor the entity you represent will directly or indirectly disseminate this document or its contents to “retail clients” within the meaning of section 761G of the Corporations Act 2001. MOODY’S credit rating is an opinion as to the creditworthiness of a debt obligation of the issuer, not on the equity securities of the issuer or any form of security that is available to retail investors.</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Additional terms for India only:  Moody’s credit ratings, Assessments, other opinions and Materials are not intended to be and shall not be relied upon or used by any users located in India in relation to securities listed or proposed to be listed on Indian stock exchanges.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Additional terms with respect to Second Party Opinions (as defined in Moody’s Investors Service Rating Symbols and Definitions): Please note that a Second Party Opinion (“SPO”) is not a “credit rating”. The issuance of SPOs is not a regulated activity in many jurisdictions, including Singapore. JAPAN: In Japan, development and provision of SPOs fall under the category of “Ancillary Businesses”, not “Credit Rating Business”, and are not subject to the regulations applicable to “Credit Rating Business” under the Financial Instruments and Exchange Act of Japan and its relevant regulation. PRC: Any SPO: (1) does not constitute a PRC Green Bond Assessment as defined under any relevant PRC laws or regulations; (2) cannot be included in any registration statement, offering circular, prospectus or any other documents submitted to the PRC regulatory authorities or otherwise used to satisfy any PRC regulatory disclosure requirement; and (3) cannot be used within the PRC for any regulatory purpose or for any other purpose which is not permitted under relevant PRC laws or regulations.  For the purposes of this disclaimer, “PRC” refers to the mainland of the People’s Republic of China, excluding Hong Kong, Macau and Taiwan.</a:t>
            </a:r>
          </a:p>
          <a:p>
            <a:pPr marL="85725" marR="0" indent="0">
              <a:lnSpc>
                <a:spcPct val="95000"/>
              </a:lnSpc>
              <a:spcBef>
                <a:spcPts val="0"/>
              </a:spcBef>
              <a:spcAft>
                <a:spcPts val="0"/>
              </a:spcAft>
              <a:tabLst/>
            </a:pPr>
            <a:r>
              <a:rPr lang="en-US" sz="525">
                <a:solidFill>
                  <a:schemeClr val="tx1"/>
                </a:solidFill>
                <a:effectLst/>
                <a:latin typeface="+mn-lt"/>
                <a:ea typeface="GT America Regular" pitchFamily="2" charset="77"/>
                <a:cs typeface="GT America Regular" pitchFamily="2" charset="77"/>
              </a:rPr>
              <a:t> </a:t>
            </a:r>
          </a:p>
        </p:txBody>
      </p:sp>
    </p:spTree>
    <p:extLst>
      <p:ext uri="{BB962C8B-B14F-4D97-AF65-F5344CB8AC3E}">
        <p14:creationId xmlns:p14="http://schemas.microsoft.com/office/powerpoint/2010/main" val="20784261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2_Title Layout">
    <p:bg>
      <p:bgPr>
        <a:solidFill>
          <a:srgbClr val="0A1264"/>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B2B4D3A-80F8-2AB3-D13D-B791F10FFA4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hidden">
          <a:xfrm>
            <a:off x="5218" y="0"/>
            <a:ext cx="9141714" cy="6858000"/>
          </a:xfrm>
          <a:prstGeom prst="rect">
            <a:avLst/>
          </a:prstGeom>
        </p:spPr>
      </p:pic>
      <p:sp>
        <p:nvSpPr>
          <p:cNvPr id="4" name="Title 1">
            <a:extLst>
              <a:ext uri="{FF2B5EF4-FFF2-40B4-BE49-F238E27FC236}">
                <a16:creationId xmlns:a16="http://schemas.microsoft.com/office/drawing/2014/main" id="{B65639E5-143A-31EA-A669-483C94FCEF9C}"/>
              </a:ext>
            </a:extLst>
          </p:cNvPr>
          <p:cNvSpPr>
            <a:spLocks noGrp="1"/>
          </p:cNvSpPr>
          <p:nvPr>
            <p:ph type="title"/>
          </p:nvPr>
        </p:nvSpPr>
        <p:spPr>
          <a:xfrm>
            <a:off x="384444" y="3552825"/>
            <a:ext cx="4081463" cy="2179638"/>
          </a:xfrm>
          <a:prstGeom prst="rect">
            <a:avLst/>
          </a:prstGeom>
        </p:spPr>
        <p:txBody>
          <a:bodyPr lIns="0" tIns="0" rIns="0" bIns="0" anchor="b"/>
          <a:lstStyle>
            <a:lvl1pPr>
              <a:defRPr baseline="0">
                <a:solidFill>
                  <a:schemeClr val="bg1"/>
                </a:solidFill>
                <a:latin typeface="Financier Display Semibold" panose="02020703070506060203" pitchFamily="18" charset="0"/>
              </a:defRPr>
            </a:lvl1pPr>
          </a:lstStyle>
          <a:p>
            <a:r>
              <a:rPr lang="en-US"/>
              <a:t>Click to edit Master title style</a:t>
            </a:r>
            <a:endParaRPr lang="en-US" dirty="0"/>
          </a:p>
        </p:txBody>
      </p:sp>
      <p:sp>
        <p:nvSpPr>
          <p:cNvPr id="5" name="Text Placeholder 11">
            <a:extLst>
              <a:ext uri="{FF2B5EF4-FFF2-40B4-BE49-F238E27FC236}">
                <a16:creationId xmlns:a16="http://schemas.microsoft.com/office/drawing/2014/main" id="{A559D87C-9A18-648C-07A9-22ABAE9727B3}"/>
              </a:ext>
            </a:extLst>
          </p:cNvPr>
          <p:cNvSpPr>
            <a:spLocks noGrp="1"/>
          </p:cNvSpPr>
          <p:nvPr>
            <p:ph type="body" sz="quarter" idx="11" hasCustomPrompt="1"/>
          </p:nvPr>
        </p:nvSpPr>
        <p:spPr>
          <a:xfrm>
            <a:off x="2525317" y="6311901"/>
            <a:ext cx="4083845" cy="269875"/>
          </a:xfrm>
          <a:prstGeom prst="rect">
            <a:avLst/>
          </a:prstGeom>
        </p:spPr>
        <p:txBody>
          <a:bodyPr lIns="0" tIns="0" rIns="0" bIns="0" anchor="b">
            <a:noAutofit/>
          </a:bodyPr>
          <a:lstStyle>
            <a:lvl1pPr marL="0" indent="0" algn="l" defTabSz="685800" rtl="0" eaLnBrk="1" latinLnBrk="0" hangingPunct="1">
              <a:buFontTx/>
              <a:buNone/>
              <a:defRPr lang="en-US" sz="1500" b="0" i="0" kern="1200" dirty="0" smtClean="0">
                <a:solidFill>
                  <a:schemeClr val="bg1"/>
                </a:solidFill>
                <a:latin typeface="+mn-lt"/>
                <a:ea typeface="GT America Regular" pitchFamily="2" charset="77"/>
                <a:cs typeface="GT America Regular" pitchFamily="2" charset="77"/>
              </a:defRPr>
            </a:lvl1pPr>
            <a:lvl2pPr>
              <a:defRPr sz="750"/>
            </a:lvl2pPr>
            <a:lvl3pPr marL="0" indent="0">
              <a:buNone/>
              <a:defRPr sz="750"/>
            </a:lvl3pPr>
            <a:lvl4pPr marL="0" indent="0">
              <a:defRPr sz="750"/>
            </a:lvl4pPr>
            <a:lvl5pPr marL="0" indent="0">
              <a:buNone/>
              <a:defRPr sz="750"/>
            </a:lvl5pPr>
            <a:lvl6pPr marL="0" indent="0">
              <a:defRPr sz="750"/>
            </a:lvl6pPr>
            <a:lvl7pPr marL="0" indent="0">
              <a:buNone/>
              <a:defRPr sz="750"/>
            </a:lvl7pPr>
            <a:lvl8pPr marL="0" indent="0">
              <a:defRPr sz="750"/>
            </a:lvl8pPr>
            <a:lvl9pPr marL="0" indent="0">
              <a:buNone/>
              <a:defRPr sz="750"/>
            </a:lvl9pPr>
          </a:lstStyle>
          <a:p>
            <a:pPr lvl="0"/>
            <a:r>
              <a:rPr lang="en-US" dirty="0"/>
              <a:t>Title, Moody’s Analytics</a:t>
            </a:r>
          </a:p>
        </p:txBody>
      </p:sp>
      <p:sp>
        <p:nvSpPr>
          <p:cNvPr id="7" name="Text Placeholder 12">
            <a:extLst>
              <a:ext uri="{FF2B5EF4-FFF2-40B4-BE49-F238E27FC236}">
                <a16:creationId xmlns:a16="http://schemas.microsoft.com/office/drawing/2014/main" id="{29F994E5-89AD-58F4-EDAF-9FDB5E0BE4B3}"/>
              </a:ext>
            </a:extLst>
          </p:cNvPr>
          <p:cNvSpPr>
            <a:spLocks noGrp="1"/>
          </p:cNvSpPr>
          <p:nvPr>
            <p:ph type="body" sz="quarter" idx="99" hasCustomPrompt="1"/>
          </p:nvPr>
        </p:nvSpPr>
        <p:spPr>
          <a:xfrm>
            <a:off x="391234" y="6311901"/>
            <a:ext cx="1964531" cy="269875"/>
          </a:xfrm>
          <a:prstGeom prst="rect">
            <a:avLst/>
          </a:prstGeom>
        </p:spPr>
        <p:txBody>
          <a:bodyPr lIns="0" tIns="0" rIns="0" bIns="0" anchor="b">
            <a:noAutofit/>
          </a:bodyPr>
          <a:lstStyle>
            <a:lvl1pPr marL="0" indent="0">
              <a:buFontTx/>
              <a:buNone/>
              <a:defRPr sz="1500" b="0">
                <a:solidFill>
                  <a:schemeClr val="bg1"/>
                </a:solidFill>
                <a:latin typeface="+mn-lt"/>
              </a:defRPr>
            </a:lvl1pPr>
            <a:lvl2pPr>
              <a:defRPr sz="750"/>
            </a:lvl2pPr>
            <a:lvl3pPr marL="0" indent="0">
              <a:buClrTx/>
              <a:buFont typeface="GT America" charset="0"/>
              <a:buNone/>
              <a:defRPr sz="750"/>
            </a:lvl3pPr>
            <a:lvl4pPr marL="213122" indent="-213122">
              <a:buClrTx/>
              <a:buFont typeface="GT America" charset="0"/>
              <a:buChar char="→"/>
              <a:defRPr sz="750"/>
            </a:lvl4pPr>
            <a:lvl5pPr marL="213122" indent="-213122">
              <a:buClrTx/>
              <a:buFont typeface="GT America" charset="0"/>
              <a:buChar char="→"/>
              <a:defRPr sz="750"/>
            </a:lvl5pPr>
            <a:lvl6pPr marL="213122" indent="-213122">
              <a:buClrTx/>
              <a:buFont typeface="GT America" charset="0"/>
              <a:buChar char="→"/>
              <a:defRPr sz="750"/>
            </a:lvl6pPr>
            <a:lvl7pPr marL="213122" indent="-213122">
              <a:buClrTx/>
              <a:buFont typeface="GT America" charset="0"/>
              <a:buChar char="→"/>
              <a:defRPr sz="750"/>
            </a:lvl7pPr>
            <a:lvl8pPr marL="213122" indent="-213122">
              <a:buClrTx/>
              <a:buFont typeface="GT America" charset="0"/>
              <a:buChar char="→"/>
              <a:defRPr sz="750"/>
            </a:lvl8pPr>
            <a:lvl9pPr marL="213122" indent="-213122">
              <a:buClrTx/>
              <a:buFont typeface="GT America" charset="0"/>
              <a:buChar char="→"/>
              <a:defRPr sz="750"/>
            </a:lvl9pPr>
          </a:lstStyle>
          <a:p>
            <a:pPr lvl="0"/>
            <a:r>
              <a:rPr lang="en-US" dirty="0"/>
              <a:t>Single presenter</a:t>
            </a:r>
          </a:p>
        </p:txBody>
      </p:sp>
      <p:sp>
        <p:nvSpPr>
          <p:cNvPr id="8" name="Text Placeholder 15">
            <a:extLst>
              <a:ext uri="{FF2B5EF4-FFF2-40B4-BE49-F238E27FC236}">
                <a16:creationId xmlns:a16="http://schemas.microsoft.com/office/drawing/2014/main" id="{45C455C1-1A06-87B2-D130-EFAB61BAA3D8}"/>
              </a:ext>
            </a:extLst>
          </p:cNvPr>
          <p:cNvSpPr>
            <a:spLocks noGrp="1"/>
          </p:cNvSpPr>
          <p:nvPr>
            <p:ph type="body" sz="quarter" idx="100" hasCustomPrompt="1"/>
          </p:nvPr>
        </p:nvSpPr>
        <p:spPr>
          <a:xfrm>
            <a:off x="389213" y="2617644"/>
            <a:ext cx="2218121" cy="281478"/>
          </a:xfrm>
          <a:prstGeom prst="rect">
            <a:avLst/>
          </a:prstGeom>
        </p:spPr>
        <p:txBody>
          <a:bodyPr lIns="0" tIns="0" rIns="0" bIns="0">
            <a:noAutofit/>
          </a:bodyPr>
          <a:lstStyle>
            <a:lvl1pPr marL="0" indent="0">
              <a:buFontTx/>
              <a:buNone/>
              <a:defRPr sz="1200">
                <a:solidFill>
                  <a:schemeClr val="bg1"/>
                </a:solidFill>
                <a:latin typeface="GT America Regular" pitchFamily="2" charset="0"/>
                <a:ea typeface="GT America Regular" pitchFamily="2" charset="0"/>
                <a:cs typeface="GT America Regular" pitchFamily="2" charset="0"/>
              </a:defRPr>
            </a:lvl1pPr>
            <a:lvl2pPr marL="214313" indent="-214313">
              <a:buClrTx/>
              <a:buFont typeface="GT America" charset="0"/>
              <a:buChar char="→"/>
              <a:defRPr sz="750"/>
            </a:lvl2pPr>
            <a:lvl3pPr marL="0" indent="0">
              <a:buClrTx/>
              <a:buFont typeface="GT America" charset="0"/>
              <a:buNone/>
              <a:defRPr sz="750"/>
            </a:lvl3pPr>
            <a:lvl4pPr marL="213122" indent="-213122">
              <a:buClrTx/>
              <a:buFont typeface="GT America" charset="0"/>
              <a:buChar char="→"/>
              <a:defRPr sz="750"/>
            </a:lvl4pPr>
            <a:lvl5pPr marL="213122" indent="-213122">
              <a:buClrTx/>
              <a:buFont typeface="GT America" charset="0"/>
              <a:buChar char="→"/>
              <a:defRPr sz="750"/>
            </a:lvl5pPr>
            <a:lvl6pPr marL="213122" indent="-213122">
              <a:buClrTx/>
              <a:buFont typeface="GT America" charset="0"/>
              <a:buChar char="→"/>
              <a:defRPr sz="750"/>
            </a:lvl6pPr>
            <a:lvl7pPr marL="213122" indent="-213122">
              <a:buClrTx/>
              <a:buFont typeface="GT America" charset="0"/>
              <a:buChar char="→"/>
              <a:defRPr sz="750"/>
            </a:lvl7pPr>
            <a:lvl8pPr marL="213122" indent="-213122">
              <a:buClrTx/>
              <a:buFont typeface="GT America" charset="0"/>
              <a:buChar char="→"/>
              <a:defRPr sz="750"/>
            </a:lvl8pPr>
            <a:lvl9pPr marL="213122" indent="-213122">
              <a:buClrTx/>
              <a:buFont typeface="GT America" charset="0"/>
              <a:buChar char="→"/>
              <a:defRPr sz="750"/>
            </a:lvl9pPr>
          </a:lstStyle>
          <a:p>
            <a:pPr lvl="0"/>
            <a:r>
              <a:rPr lang="en-US" dirty="0"/>
              <a:t>Multiple presenter 1</a:t>
            </a:r>
          </a:p>
        </p:txBody>
      </p:sp>
      <p:sp>
        <p:nvSpPr>
          <p:cNvPr id="9" name="Text Placeholder 17">
            <a:extLst>
              <a:ext uri="{FF2B5EF4-FFF2-40B4-BE49-F238E27FC236}">
                <a16:creationId xmlns:a16="http://schemas.microsoft.com/office/drawing/2014/main" id="{4851E424-8C0F-F6FE-15A8-D90E0FF96485}"/>
              </a:ext>
            </a:extLst>
          </p:cNvPr>
          <p:cNvSpPr>
            <a:spLocks noGrp="1"/>
          </p:cNvSpPr>
          <p:nvPr>
            <p:ph type="body" sz="quarter" idx="101" hasCustomPrompt="1"/>
          </p:nvPr>
        </p:nvSpPr>
        <p:spPr>
          <a:xfrm>
            <a:off x="2911979" y="2621721"/>
            <a:ext cx="2215134" cy="286028"/>
          </a:xfrm>
          <a:prstGeom prst="rect">
            <a:avLst/>
          </a:prstGeom>
        </p:spPr>
        <p:txBody>
          <a:bodyPr lIns="0" tIns="0" rIns="0" bIns="0">
            <a:noAutofit/>
          </a:bodyPr>
          <a:lstStyle>
            <a:lvl1pPr marL="0" indent="0">
              <a:buFontTx/>
              <a:buNone/>
              <a:defRPr sz="1200">
                <a:solidFill>
                  <a:schemeClr val="bg1"/>
                </a:solidFill>
                <a:latin typeface="+mn-lt"/>
              </a:defRPr>
            </a:lvl1pPr>
            <a:lvl2pPr marL="213122" indent="-213122">
              <a:buClrTx/>
              <a:buFont typeface="GT America" charset="0"/>
              <a:buChar char="→"/>
              <a:defRPr sz="750"/>
            </a:lvl2pPr>
            <a:lvl3pPr marL="0" indent="0">
              <a:buClrTx/>
              <a:buFont typeface="GT America" charset="0"/>
              <a:buNone/>
              <a:defRPr sz="750"/>
            </a:lvl3pPr>
            <a:lvl4pPr marL="213122" indent="-213122">
              <a:buClrTx/>
              <a:buFont typeface="GT America" charset="0"/>
              <a:buChar char="→"/>
              <a:defRPr sz="750"/>
            </a:lvl4pPr>
            <a:lvl5pPr marL="213122" indent="-213122">
              <a:buClrTx/>
              <a:buFont typeface="GT America" charset="0"/>
              <a:buChar char="→"/>
              <a:defRPr sz="750"/>
            </a:lvl5pPr>
            <a:lvl6pPr marL="213122" indent="-213122">
              <a:buClrTx/>
              <a:buFont typeface="GT America" charset="0"/>
              <a:buChar char="→"/>
              <a:defRPr sz="750"/>
            </a:lvl6pPr>
            <a:lvl7pPr marL="213122" indent="-213122">
              <a:buClrTx/>
              <a:buFont typeface="GT America" charset="0"/>
              <a:buChar char="→"/>
              <a:defRPr sz="750"/>
            </a:lvl7pPr>
            <a:lvl8pPr marL="213122" indent="-213122">
              <a:buClrTx/>
              <a:buFont typeface="GT America" charset="0"/>
              <a:buChar char="→"/>
              <a:defRPr sz="750"/>
            </a:lvl8pPr>
            <a:lvl9pPr marL="213122" indent="-213122">
              <a:buClrTx/>
              <a:buFont typeface="GT America" charset="0"/>
              <a:buChar char="→"/>
              <a:defRPr sz="750"/>
            </a:lvl9pPr>
          </a:lstStyle>
          <a:p>
            <a:pPr lvl="0"/>
            <a:r>
              <a:rPr lang="en-US" dirty="0"/>
              <a:t>Multiple presenter 2</a:t>
            </a:r>
          </a:p>
        </p:txBody>
      </p:sp>
      <p:sp>
        <p:nvSpPr>
          <p:cNvPr id="10" name="Text Placeholder 19">
            <a:extLst>
              <a:ext uri="{FF2B5EF4-FFF2-40B4-BE49-F238E27FC236}">
                <a16:creationId xmlns:a16="http://schemas.microsoft.com/office/drawing/2014/main" id="{D4944C87-E9A4-34D9-8DBE-52BD03784331}"/>
              </a:ext>
            </a:extLst>
          </p:cNvPr>
          <p:cNvSpPr>
            <a:spLocks noGrp="1"/>
          </p:cNvSpPr>
          <p:nvPr>
            <p:ph type="body" sz="quarter" idx="102" hasCustomPrompt="1"/>
          </p:nvPr>
        </p:nvSpPr>
        <p:spPr>
          <a:xfrm>
            <a:off x="5416938" y="2619375"/>
            <a:ext cx="2215134" cy="286028"/>
          </a:xfrm>
          <a:prstGeom prst="rect">
            <a:avLst/>
          </a:prstGeom>
        </p:spPr>
        <p:txBody>
          <a:bodyPr lIns="0" tIns="0" rIns="0" bIns="0">
            <a:noAutofit/>
          </a:bodyPr>
          <a:lstStyle>
            <a:lvl1pPr marL="0" indent="0">
              <a:buFontTx/>
              <a:buNone/>
              <a:defRPr sz="1200" baseline="0">
                <a:solidFill>
                  <a:schemeClr val="bg1"/>
                </a:solidFill>
                <a:latin typeface="+mn-lt"/>
              </a:defRPr>
            </a:lvl1pPr>
            <a:lvl2pPr marL="213122" indent="-213122">
              <a:defRPr sz="750"/>
            </a:lvl2pPr>
            <a:lvl3pPr marL="0" indent="0">
              <a:buClrTx/>
              <a:buFont typeface="GT America" charset="0"/>
              <a:buNone/>
              <a:defRPr sz="750"/>
            </a:lvl3pPr>
            <a:lvl4pPr marL="213122" indent="-213122">
              <a:buClrTx/>
              <a:buFont typeface="GT America" charset="0"/>
              <a:buChar char="→"/>
              <a:defRPr sz="750"/>
            </a:lvl4pPr>
            <a:lvl5pPr marL="213122" indent="-213122">
              <a:buClrTx/>
              <a:buFont typeface="GT America" charset="0"/>
              <a:buChar char="→"/>
              <a:defRPr sz="750"/>
            </a:lvl5pPr>
            <a:lvl6pPr marL="213122" indent="-213122">
              <a:buClrTx/>
              <a:buFont typeface="GT America" charset="0"/>
              <a:buChar char="→"/>
              <a:defRPr sz="750"/>
            </a:lvl6pPr>
            <a:lvl7pPr marL="213122" indent="-213122">
              <a:buClrTx/>
              <a:buFont typeface="GT America" charset="0"/>
              <a:buChar char="→"/>
              <a:defRPr sz="750"/>
            </a:lvl7pPr>
            <a:lvl8pPr marL="213122" indent="-213122">
              <a:buClrTx/>
              <a:buFont typeface="GT America" charset="0"/>
              <a:buChar char="→"/>
              <a:defRPr sz="750"/>
            </a:lvl8pPr>
            <a:lvl9pPr marL="213122" indent="-213122">
              <a:buClrTx/>
              <a:buFont typeface="GT America" charset="0"/>
              <a:buChar char="→"/>
              <a:defRPr sz="750"/>
            </a:lvl9pPr>
          </a:lstStyle>
          <a:p>
            <a:pPr lvl="0"/>
            <a:r>
              <a:rPr lang="en-US" dirty="0"/>
              <a:t>Multiple presenter 3</a:t>
            </a:r>
          </a:p>
        </p:txBody>
      </p:sp>
      <p:sp>
        <p:nvSpPr>
          <p:cNvPr id="11" name="Freeform 5">
            <a:extLst>
              <a:ext uri="{FF2B5EF4-FFF2-40B4-BE49-F238E27FC236}">
                <a16:creationId xmlns:a16="http://schemas.microsoft.com/office/drawing/2014/main" id="{29AD6920-EA99-75FF-0686-B433AF9BE5CF}"/>
              </a:ext>
            </a:extLst>
          </p:cNvPr>
          <p:cNvSpPr/>
          <p:nvPr userDrawn="1"/>
        </p:nvSpPr>
        <p:spPr bwMode="black">
          <a:xfrm>
            <a:off x="404812" y="545106"/>
            <a:ext cx="1976438" cy="436702"/>
          </a:xfrm>
          <a:custGeom>
            <a:avLst/>
            <a:gdLst>
              <a:gd name="connsiteX0" fmla="*/ 7774508 w 7774508"/>
              <a:gd name="connsiteY0" fmla="*/ 879070 h 1288357"/>
              <a:gd name="connsiteX1" fmla="*/ 7774508 w 7774508"/>
              <a:gd name="connsiteY1" fmla="*/ 879071 h 1288357"/>
              <a:gd name="connsiteX2" fmla="*/ 7774508 w 7774508"/>
              <a:gd name="connsiteY2" fmla="*/ 879071 h 1288357"/>
              <a:gd name="connsiteX3" fmla="*/ 4430897 w 7774508"/>
              <a:gd name="connsiteY3" fmla="*/ 300733 h 1288357"/>
              <a:gd name="connsiteX4" fmla="*/ 4430897 w 7774508"/>
              <a:gd name="connsiteY4" fmla="*/ 987622 h 1288357"/>
              <a:gd name="connsiteX5" fmla="*/ 4594611 w 7774508"/>
              <a:gd name="connsiteY5" fmla="*/ 987622 h 1288357"/>
              <a:gd name="connsiteX6" fmla="*/ 4856195 w 7774508"/>
              <a:gd name="connsiteY6" fmla="*/ 726031 h 1288357"/>
              <a:gd name="connsiteX7" fmla="*/ 4856195 w 7774508"/>
              <a:gd name="connsiteY7" fmla="*/ 562323 h 1288357"/>
              <a:gd name="connsiteX8" fmla="*/ 4594611 w 7774508"/>
              <a:gd name="connsiteY8" fmla="*/ 300733 h 1288357"/>
              <a:gd name="connsiteX9" fmla="*/ 3381010 w 7774508"/>
              <a:gd name="connsiteY9" fmla="*/ 275825 h 1288357"/>
              <a:gd name="connsiteX10" fmla="*/ 3137223 w 7774508"/>
              <a:gd name="connsiteY10" fmla="*/ 501815 h 1288357"/>
              <a:gd name="connsiteX11" fmla="*/ 3137223 w 7774508"/>
              <a:gd name="connsiteY11" fmla="*/ 786537 h 1288357"/>
              <a:gd name="connsiteX12" fmla="*/ 3381010 w 7774508"/>
              <a:gd name="connsiteY12" fmla="*/ 1012534 h 1288357"/>
              <a:gd name="connsiteX13" fmla="*/ 3624804 w 7774508"/>
              <a:gd name="connsiteY13" fmla="*/ 786537 h 1288357"/>
              <a:gd name="connsiteX14" fmla="*/ 3624804 w 7774508"/>
              <a:gd name="connsiteY14" fmla="*/ 501815 h 1288357"/>
              <a:gd name="connsiteX15" fmla="*/ 3381010 w 7774508"/>
              <a:gd name="connsiteY15" fmla="*/ 275825 h 1288357"/>
              <a:gd name="connsiteX16" fmla="*/ 2090894 w 7774508"/>
              <a:gd name="connsiteY16" fmla="*/ 275825 h 1288357"/>
              <a:gd name="connsiteX17" fmla="*/ 1847107 w 7774508"/>
              <a:gd name="connsiteY17" fmla="*/ 501815 h 1288357"/>
              <a:gd name="connsiteX18" fmla="*/ 1847107 w 7774508"/>
              <a:gd name="connsiteY18" fmla="*/ 786537 h 1288357"/>
              <a:gd name="connsiteX19" fmla="*/ 2090894 w 7774508"/>
              <a:gd name="connsiteY19" fmla="*/ 1012534 h 1288357"/>
              <a:gd name="connsiteX20" fmla="*/ 2334688 w 7774508"/>
              <a:gd name="connsiteY20" fmla="*/ 786537 h 1288357"/>
              <a:gd name="connsiteX21" fmla="*/ 2334688 w 7774508"/>
              <a:gd name="connsiteY21" fmla="*/ 501815 h 1288357"/>
              <a:gd name="connsiteX22" fmla="*/ 2090894 w 7774508"/>
              <a:gd name="connsiteY22" fmla="*/ 275825 h 1288357"/>
              <a:gd name="connsiteX23" fmla="*/ 4092790 w 7774508"/>
              <a:gd name="connsiteY23" fmla="*/ 21359 h 1288357"/>
              <a:gd name="connsiteX24" fmla="*/ 4594611 w 7774508"/>
              <a:gd name="connsiteY24" fmla="*/ 21359 h 1288357"/>
              <a:gd name="connsiteX25" fmla="*/ 5197858 w 7774508"/>
              <a:gd name="connsiteY25" fmla="*/ 567658 h 1288357"/>
              <a:gd name="connsiteX26" fmla="*/ 5197858 w 7774508"/>
              <a:gd name="connsiteY26" fmla="*/ 720696 h 1288357"/>
              <a:gd name="connsiteX27" fmla="*/ 4594611 w 7774508"/>
              <a:gd name="connsiteY27" fmla="*/ 1267002 h 1288357"/>
              <a:gd name="connsiteX28" fmla="*/ 4092790 w 7774508"/>
              <a:gd name="connsiteY28" fmla="*/ 1267002 h 1288357"/>
              <a:gd name="connsiteX29" fmla="*/ 5094618 w 7774508"/>
              <a:gd name="connsiteY29" fmla="*/ 21356 h 1288357"/>
              <a:gd name="connsiteX30" fmla="*/ 5477210 w 7774508"/>
              <a:gd name="connsiteY30" fmla="*/ 21356 h 1288357"/>
              <a:gd name="connsiteX31" fmla="*/ 5717446 w 7774508"/>
              <a:gd name="connsiteY31" fmla="*/ 412839 h 1288357"/>
              <a:gd name="connsiteX32" fmla="*/ 5955898 w 7774508"/>
              <a:gd name="connsiteY32" fmla="*/ 21356 h 1288357"/>
              <a:gd name="connsiteX33" fmla="*/ 6322472 w 7774508"/>
              <a:gd name="connsiteY33" fmla="*/ 21356 h 1288357"/>
              <a:gd name="connsiteX34" fmla="*/ 5868700 w 7774508"/>
              <a:gd name="connsiteY34" fmla="*/ 718915 h 1288357"/>
              <a:gd name="connsiteX35" fmla="*/ 5868700 w 7774508"/>
              <a:gd name="connsiteY35" fmla="*/ 1267000 h 1288357"/>
              <a:gd name="connsiteX36" fmla="*/ 5548390 w 7774508"/>
              <a:gd name="connsiteY36" fmla="*/ 1267000 h 1288357"/>
              <a:gd name="connsiteX37" fmla="*/ 5548390 w 7774508"/>
              <a:gd name="connsiteY37" fmla="*/ 718915 h 1288357"/>
              <a:gd name="connsiteX38" fmla="*/ 6356277 w 7774508"/>
              <a:gd name="connsiteY38" fmla="*/ 21355 h 1288357"/>
              <a:gd name="connsiteX39" fmla="*/ 6694384 w 7774508"/>
              <a:gd name="connsiteY39" fmla="*/ 21355 h 1288357"/>
              <a:gd name="connsiteX40" fmla="*/ 6694384 w 7774508"/>
              <a:gd name="connsiteY40" fmla="*/ 332766 h 1288357"/>
              <a:gd name="connsiteX41" fmla="*/ 6477285 w 7774508"/>
              <a:gd name="connsiteY41" fmla="*/ 624602 h 1288357"/>
              <a:gd name="connsiteX42" fmla="*/ 6404326 w 7774508"/>
              <a:gd name="connsiteY42" fmla="*/ 624602 h 1288357"/>
              <a:gd name="connsiteX43" fmla="*/ 6500417 w 7774508"/>
              <a:gd name="connsiteY43" fmla="*/ 359454 h 1288357"/>
              <a:gd name="connsiteX44" fmla="*/ 6356277 w 7774508"/>
              <a:gd name="connsiteY44" fmla="*/ 359454 h 1288357"/>
              <a:gd name="connsiteX45" fmla="*/ 0 w 7774508"/>
              <a:gd name="connsiteY45" fmla="*/ 21355 h 1288357"/>
              <a:gd name="connsiteX46" fmla="*/ 496479 w 7774508"/>
              <a:gd name="connsiteY46" fmla="*/ 21355 h 1288357"/>
              <a:gd name="connsiteX47" fmla="*/ 651295 w 7774508"/>
              <a:gd name="connsiteY47" fmla="*/ 661974 h 1288357"/>
              <a:gd name="connsiteX48" fmla="*/ 688668 w 7774508"/>
              <a:gd name="connsiteY48" fmla="*/ 839922 h 1288357"/>
              <a:gd name="connsiteX49" fmla="*/ 726033 w 7774508"/>
              <a:gd name="connsiteY49" fmla="*/ 661974 h 1288357"/>
              <a:gd name="connsiteX50" fmla="*/ 880849 w 7774508"/>
              <a:gd name="connsiteY50" fmla="*/ 21355 h 1288357"/>
              <a:gd name="connsiteX51" fmla="*/ 1377328 w 7774508"/>
              <a:gd name="connsiteY51" fmla="*/ 21355 h 1288357"/>
              <a:gd name="connsiteX52" fmla="*/ 1377328 w 7774508"/>
              <a:gd name="connsiteY52" fmla="*/ 1266998 h 1288357"/>
              <a:gd name="connsiteX53" fmla="*/ 1058804 w 7774508"/>
              <a:gd name="connsiteY53" fmla="*/ 1266998 h 1288357"/>
              <a:gd name="connsiteX54" fmla="*/ 1058804 w 7774508"/>
              <a:gd name="connsiteY54" fmla="*/ 459108 h 1288357"/>
              <a:gd name="connsiteX55" fmla="*/ 1014312 w 7774508"/>
              <a:gd name="connsiteY55" fmla="*/ 644177 h 1288357"/>
              <a:gd name="connsiteX56" fmla="*/ 848819 w 7774508"/>
              <a:gd name="connsiteY56" fmla="*/ 1266998 h 1288357"/>
              <a:gd name="connsiteX57" fmla="*/ 521396 w 7774508"/>
              <a:gd name="connsiteY57" fmla="*/ 1266998 h 1288357"/>
              <a:gd name="connsiteX58" fmla="*/ 355896 w 7774508"/>
              <a:gd name="connsiteY58" fmla="*/ 644177 h 1288357"/>
              <a:gd name="connsiteX59" fmla="*/ 311412 w 7774508"/>
              <a:gd name="connsiteY59" fmla="*/ 459108 h 1288357"/>
              <a:gd name="connsiteX60" fmla="*/ 311412 w 7774508"/>
              <a:gd name="connsiteY60" fmla="*/ 1266998 h 1288357"/>
              <a:gd name="connsiteX61" fmla="*/ 0 w 7774508"/>
              <a:gd name="connsiteY61" fmla="*/ 1266998 h 1288357"/>
              <a:gd name="connsiteX62" fmla="*/ 3381010 w 7774508"/>
              <a:gd name="connsiteY62" fmla="*/ 1 h 1288357"/>
              <a:gd name="connsiteX63" fmla="*/ 3966467 w 7774508"/>
              <a:gd name="connsiteY63" fmla="*/ 532067 h 1288357"/>
              <a:gd name="connsiteX64" fmla="*/ 3966467 w 7774508"/>
              <a:gd name="connsiteY64" fmla="*/ 756285 h 1288357"/>
              <a:gd name="connsiteX65" fmla="*/ 3381010 w 7774508"/>
              <a:gd name="connsiteY65" fmla="*/ 1288351 h 1288357"/>
              <a:gd name="connsiteX66" fmla="*/ 2795560 w 7774508"/>
              <a:gd name="connsiteY66" fmla="*/ 756285 h 1288357"/>
              <a:gd name="connsiteX67" fmla="*/ 2795560 w 7774508"/>
              <a:gd name="connsiteY67" fmla="*/ 532067 h 1288357"/>
              <a:gd name="connsiteX68" fmla="*/ 3381010 w 7774508"/>
              <a:gd name="connsiteY68" fmla="*/ 1 h 1288357"/>
              <a:gd name="connsiteX69" fmla="*/ 2090894 w 7774508"/>
              <a:gd name="connsiteY69" fmla="*/ 1 h 1288357"/>
              <a:gd name="connsiteX70" fmla="*/ 2676351 w 7774508"/>
              <a:gd name="connsiteY70" fmla="*/ 532067 h 1288357"/>
              <a:gd name="connsiteX71" fmla="*/ 2676351 w 7774508"/>
              <a:gd name="connsiteY71" fmla="*/ 756285 h 1288357"/>
              <a:gd name="connsiteX72" fmla="*/ 2090894 w 7774508"/>
              <a:gd name="connsiteY72" fmla="*/ 1288351 h 1288357"/>
              <a:gd name="connsiteX73" fmla="*/ 1505444 w 7774508"/>
              <a:gd name="connsiteY73" fmla="*/ 756285 h 1288357"/>
              <a:gd name="connsiteX74" fmla="*/ 1505444 w 7774508"/>
              <a:gd name="connsiteY74" fmla="*/ 532067 h 1288357"/>
              <a:gd name="connsiteX75" fmla="*/ 2090894 w 7774508"/>
              <a:gd name="connsiteY75" fmla="*/ 1 h 1288357"/>
              <a:gd name="connsiteX76" fmla="*/ 7258454 w 7774508"/>
              <a:gd name="connsiteY76" fmla="*/ 0 h 1288357"/>
              <a:gd name="connsiteX77" fmla="*/ 7760275 w 7774508"/>
              <a:gd name="connsiteY77" fmla="*/ 391490 h 1288357"/>
              <a:gd name="connsiteX78" fmla="*/ 7760275 w 7774508"/>
              <a:gd name="connsiteY78" fmla="*/ 439539 h 1288357"/>
              <a:gd name="connsiteX79" fmla="*/ 7431067 w 7774508"/>
              <a:gd name="connsiteY79" fmla="*/ 439539 h 1288357"/>
              <a:gd name="connsiteX80" fmla="*/ 7431067 w 7774508"/>
              <a:gd name="connsiteY80" fmla="*/ 398610 h 1288357"/>
              <a:gd name="connsiteX81" fmla="*/ 7258454 w 7774508"/>
              <a:gd name="connsiteY81" fmla="*/ 277603 h 1288357"/>
              <a:gd name="connsiteX82" fmla="*/ 7085848 w 7774508"/>
              <a:gd name="connsiteY82" fmla="*/ 377257 h 1288357"/>
              <a:gd name="connsiteX83" fmla="*/ 7206848 w 7774508"/>
              <a:gd name="connsiteY83" fmla="*/ 476904 h 1288357"/>
              <a:gd name="connsiteX84" fmla="*/ 7429289 w 7774508"/>
              <a:gd name="connsiteY84" fmla="*/ 510719 h 1288357"/>
              <a:gd name="connsiteX85" fmla="*/ 7766024 w 7774508"/>
              <a:gd name="connsiteY85" fmla="*/ 786534 h 1288357"/>
              <a:gd name="connsiteX86" fmla="*/ 7774508 w 7774508"/>
              <a:gd name="connsiteY86" fmla="*/ 879071 h 1288357"/>
              <a:gd name="connsiteX87" fmla="*/ 7765691 w 7774508"/>
              <a:gd name="connsiteY87" fmla="*/ 970739 h 1288357"/>
              <a:gd name="connsiteX88" fmla="*/ 7258454 w 7774508"/>
              <a:gd name="connsiteY88" fmla="*/ 1288357 h 1288357"/>
              <a:gd name="connsiteX89" fmla="*/ 6744184 w 7774508"/>
              <a:gd name="connsiteY89" fmla="*/ 893304 h 1288357"/>
              <a:gd name="connsiteX90" fmla="*/ 6744184 w 7774508"/>
              <a:gd name="connsiteY90" fmla="*/ 838142 h 1288357"/>
              <a:gd name="connsiteX91" fmla="*/ 7073386 w 7774508"/>
              <a:gd name="connsiteY91" fmla="*/ 838142 h 1288357"/>
              <a:gd name="connsiteX92" fmla="*/ 7073386 w 7774508"/>
              <a:gd name="connsiteY92" fmla="*/ 886190 h 1288357"/>
              <a:gd name="connsiteX93" fmla="*/ 7258454 w 7774508"/>
              <a:gd name="connsiteY93" fmla="*/ 1010755 h 1288357"/>
              <a:gd name="connsiteX94" fmla="*/ 7439966 w 7774508"/>
              <a:gd name="connsiteY94" fmla="*/ 907544 h 1288357"/>
              <a:gd name="connsiteX95" fmla="*/ 7311838 w 7774508"/>
              <a:gd name="connsiteY95" fmla="*/ 804333 h 1288357"/>
              <a:gd name="connsiteX96" fmla="*/ 7087626 w 7774508"/>
              <a:gd name="connsiteY96" fmla="*/ 770518 h 1288357"/>
              <a:gd name="connsiteX97" fmla="*/ 6751297 w 7774508"/>
              <a:gd name="connsiteY97" fmla="*/ 405723 h 1288357"/>
              <a:gd name="connsiteX98" fmla="*/ 7258454 w 7774508"/>
              <a:gd name="connsiteY98" fmla="*/ 0 h 1288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774508" h="1288357">
                <a:moveTo>
                  <a:pt x="7774508" y="879070"/>
                </a:moveTo>
                <a:lnTo>
                  <a:pt x="7774508" y="879071"/>
                </a:lnTo>
                <a:lnTo>
                  <a:pt x="7774508" y="879071"/>
                </a:lnTo>
                <a:close/>
                <a:moveTo>
                  <a:pt x="4430897" y="300733"/>
                </a:moveTo>
                <a:lnTo>
                  <a:pt x="4430897" y="987622"/>
                </a:lnTo>
                <a:lnTo>
                  <a:pt x="4594611" y="987622"/>
                </a:lnTo>
                <a:cubicBezTo>
                  <a:pt x="4769003" y="987622"/>
                  <a:pt x="4856195" y="898644"/>
                  <a:pt x="4856195" y="726031"/>
                </a:cubicBezTo>
                <a:lnTo>
                  <a:pt x="4856195" y="562323"/>
                </a:lnTo>
                <a:cubicBezTo>
                  <a:pt x="4856195" y="387932"/>
                  <a:pt x="4769003" y="300733"/>
                  <a:pt x="4594611" y="300733"/>
                </a:cubicBezTo>
                <a:close/>
                <a:moveTo>
                  <a:pt x="3381010" y="275825"/>
                </a:moveTo>
                <a:cubicBezTo>
                  <a:pt x="3229757" y="275825"/>
                  <a:pt x="3137223" y="361239"/>
                  <a:pt x="3137223" y="501815"/>
                </a:cubicBezTo>
                <a:lnTo>
                  <a:pt x="3137223" y="786537"/>
                </a:lnTo>
                <a:cubicBezTo>
                  <a:pt x="3137223" y="925335"/>
                  <a:pt x="3229757" y="1012534"/>
                  <a:pt x="3381010" y="1012534"/>
                </a:cubicBezTo>
                <a:cubicBezTo>
                  <a:pt x="3532264" y="1012534"/>
                  <a:pt x="3624804" y="925335"/>
                  <a:pt x="3624804" y="786537"/>
                </a:cubicBezTo>
                <a:lnTo>
                  <a:pt x="3624804" y="501815"/>
                </a:lnTo>
                <a:cubicBezTo>
                  <a:pt x="3624804" y="361239"/>
                  <a:pt x="3532270" y="275825"/>
                  <a:pt x="3381010" y="275825"/>
                </a:cubicBezTo>
                <a:close/>
                <a:moveTo>
                  <a:pt x="2090894" y="275825"/>
                </a:moveTo>
                <a:cubicBezTo>
                  <a:pt x="1939641" y="275825"/>
                  <a:pt x="1847107" y="361239"/>
                  <a:pt x="1847107" y="501815"/>
                </a:cubicBezTo>
                <a:lnTo>
                  <a:pt x="1847107" y="786537"/>
                </a:lnTo>
                <a:cubicBezTo>
                  <a:pt x="1847107" y="925335"/>
                  <a:pt x="1939641" y="1012534"/>
                  <a:pt x="2090894" y="1012534"/>
                </a:cubicBezTo>
                <a:cubicBezTo>
                  <a:pt x="2242147" y="1012534"/>
                  <a:pt x="2334688" y="925335"/>
                  <a:pt x="2334688" y="786537"/>
                </a:cubicBezTo>
                <a:lnTo>
                  <a:pt x="2334688" y="501815"/>
                </a:lnTo>
                <a:cubicBezTo>
                  <a:pt x="2334688" y="361239"/>
                  <a:pt x="2242154" y="275825"/>
                  <a:pt x="2090894" y="275825"/>
                </a:cubicBezTo>
                <a:close/>
                <a:moveTo>
                  <a:pt x="4092790" y="21359"/>
                </a:moveTo>
                <a:lnTo>
                  <a:pt x="4594611" y="21359"/>
                </a:lnTo>
                <a:cubicBezTo>
                  <a:pt x="4977203" y="21359"/>
                  <a:pt x="5197858" y="222439"/>
                  <a:pt x="5197858" y="567658"/>
                </a:cubicBezTo>
                <a:lnTo>
                  <a:pt x="5197858" y="720696"/>
                </a:lnTo>
                <a:cubicBezTo>
                  <a:pt x="5197858" y="1065916"/>
                  <a:pt x="4977203" y="1267002"/>
                  <a:pt x="4594611" y="1267002"/>
                </a:cubicBezTo>
                <a:lnTo>
                  <a:pt x="4092790" y="1267002"/>
                </a:lnTo>
                <a:close/>
                <a:moveTo>
                  <a:pt x="5094618" y="21356"/>
                </a:moveTo>
                <a:lnTo>
                  <a:pt x="5477210" y="21356"/>
                </a:lnTo>
                <a:lnTo>
                  <a:pt x="5717446" y="412839"/>
                </a:lnTo>
                <a:lnTo>
                  <a:pt x="5955898" y="21356"/>
                </a:lnTo>
                <a:lnTo>
                  <a:pt x="6322472" y="21356"/>
                </a:lnTo>
                <a:lnTo>
                  <a:pt x="5868700" y="718915"/>
                </a:lnTo>
                <a:lnTo>
                  <a:pt x="5868700" y="1267000"/>
                </a:lnTo>
                <a:lnTo>
                  <a:pt x="5548390" y="1267000"/>
                </a:lnTo>
                <a:lnTo>
                  <a:pt x="5548390" y="718915"/>
                </a:lnTo>
                <a:close/>
                <a:moveTo>
                  <a:pt x="6356277" y="21355"/>
                </a:moveTo>
                <a:lnTo>
                  <a:pt x="6694384" y="21355"/>
                </a:lnTo>
                <a:lnTo>
                  <a:pt x="6694384" y="332766"/>
                </a:lnTo>
                <a:lnTo>
                  <a:pt x="6477285" y="624602"/>
                </a:lnTo>
                <a:lnTo>
                  <a:pt x="6404326" y="624602"/>
                </a:lnTo>
                <a:lnTo>
                  <a:pt x="6500417" y="359454"/>
                </a:lnTo>
                <a:lnTo>
                  <a:pt x="6356277" y="359454"/>
                </a:lnTo>
                <a:close/>
                <a:moveTo>
                  <a:pt x="0" y="21355"/>
                </a:moveTo>
                <a:lnTo>
                  <a:pt x="496479" y="21355"/>
                </a:lnTo>
                <a:lnTo>
                  <a:pt x="651295" y="661974"/>
                </a:lnTo>
                <a:lnTo>
                  <a:pt x="688668" y="839922"/>
                </a:lnTo>
                <a:lnTo>
                  <a:pt x="726033" y="661974"/>
                </a:lnTo>
                <a:lnTo>
                  <a:pt x="880849" y="21355"/>
                </a:lnTo>
                <a:lnTo>
                  <a:pt x="1377328" y="21355"/>
                </a:lnTo>
                <a:lnTo>
                  <a:pt x="1377328" y="1266998"/>
                </a:lnTo>
                <a:lnTo>
                  <a:pt x="1058804" y="1266998"/>
                </a:lnTo>
                <a:lnTo>
                  <a:pt x="1058804" y="459108"/>
                </a:lnTo>
                <a:lnTo>
                  <a:pt x="1014312" y="644177"/>
                </a:lnTo>
                <a:lnTo>
                  <a:pt x="848819" y="1266998"/>
                </a:lnTo>
                <a:lnTo>
                  <a:pt x="521396" y="1266998"/>
                </a:lnTo>
                <a:lnTo>
                  <a:pt x="355896" y="644177"/>
                </a:lnTo>
                <a:lnTo>
                  <a:pt x="311412" y="459108"/>
                </a:lnTo>
                <a:lnTo>
                  <a:pt x="311412" y="1266998"/>
                </a:lnTo>
                <a:lnTo>
                  <a:pt x="0" y="1266998"/>
                </a:lnTo>
                <a:close/>
                <a:moveTo>
                  <a:pt x="3381010" y="1"/>
                </a:moveTo>
                <a:cubicBezTo>
                  <a:pt x="3749368" y="1"/>
                  <a:pt x="3966467" y="197524"/>
                  <a:pt x="3966467" y="532067"/>
                </a:cubicBezTo>
                <a:lnTo>
                  <a:pt x="3966467" y="756285"/>
                </a:lnTo>
                <a:cubicBezTo>
                  <a:pt x="3966467" y="1089050"/>
                  <a:pt x="3747590" y="1288351"/>
                  <a:pt x="3381010" y="1288351"/>
                </a:cubicBezTo>
                <a:cubicBezTo>
                  <a:pt x="3012659" y="1288351"/>
                  <a:pt x="2795560" y="1090828"/>
                  <a:pt x="2795560" y="756285"/>
                </a:cubicBezTo>
                <a:lnTo>
                  <a:pt x="2795560" y="532067"/>
                </a:lnTo>
                <a:cubicBezTo>
                  <a:pt x="2795560" y="199302"/>
                  <a:pt x="3014437" y="1"/>
                  <a:pt x="3381010" y="1"/>
                </a:cubicBezTo>
                <a:close/>
                <a:moveTo>
                  <a:pt x="2090894" y="1"/>
                </a:moveTo>
                <a:cubicBezTo>
                  <a:pt x="2459252" y="1"/>
                  <a:pt x="2676351" y="197524"/>
                  <a:pt x="2676351" y="532067"/>
                </a:cubicBezTo>
                <a:lnTo>
                  <a:pt x="2676351" y="756285"/>
                </a:lnTo>
                <a:cubicBezTo>
                  <a:pt x="2676351" y="1089050"/>
                  <a:pt x="2457474" y="1288351"/>
                  <a:pt x="2090894" y="1288351"/>
                </a:cubicBezTo>
                <a:cubicBezTo>
                  <a:pt x="1722543" y="1288351"/>
                  <a:pt x="1505444" y="1090828"/>
                  <a:pt x="1505444" y="756285"/>
                </a:cubicBezTo>
                <a:lnTo>
                  <a:pt x="1505444" y="532067"/>
                </a:lnTo>
                <a:cubicBezTo>
                  <a:pt x="1505444" y="199302"/>
                  <a:pt x="1724321" y="1"/>
                  <a:pt x="2090894" y="1"/>
                </a:cubicBezTo>
                <a:close/>
                <a:moveTo>
                  <a:pt x="7258454" y="0"/>
                </a:moveTo>
                <a:cubicBezTo>
                  <a:pt x="7573428" y="0"/>
                  <a:pt x="7760275" y="145918"/>
                  <a:pt x="7760275" y="391490"/>
                </a:cubicBezTo>
                <a:lnTo>
                  <a:pt x="7760275" y="439539"/>
                </a:lnTo>
                <a:lnTo>
                  <a:pt x="7431067" y="439539"/>
                </a:lnTo>
                <a:lnTo>
                  <a:pt x="7431067" y="398610"/>
                </a:lnTo>
                <a:cubicBezTo>
                  <a:pt x="7431067" y="313189"/>
                  <a:pt x="7379462" y="277603"/>
                  <a:pt x="7258454" y="277603"/>
                </a:cubicBezTo>
                <a:cubicBezTo>
                  <a:pt x="7144567" y="277603"/>
                  <a:pt x="7085848" y="311411"/>
                  <a:pt x="7085848" y="377257"/>
                </a:cubicBezTo>
                <a:cubicBezTo>
                  <a:pt x="7085848" y="450215"/>
                  <a:pt x="7135675" y="466227"/>
                  <a:pt x="7206848" y="476904"/>
                </a:cubicBezTo>
                <a:lnTo>
                  <a:pt x="7429289" y="510719"/>
                </a:lnTo>
                <a:cubicBezTo>
                  <a:pt x="7564754" y="530960"/>
                  <a:pt x="7727463" y="590711"/>
                  <a:pt x="7766024" y="786534"/>
                </a:cubicBezTo>
                <a:lnTo>
                  <a:pt x="7774508" y="879071"/>
                </a:lnTo>
                <a:lnTo>
                  <a:pt x="7765691" y="970739"/>
                </a:lnTo>
                <a:cubicBezTo>
                  <a:pt x="7724794" y="1172549"/>
                  <a:pt x="7543399" y="1288357"/>
                  <a:pt x="7258454" y="1288357"/>
                </a:cubicBezTo>
                <a:cubicBezTo>
                  <a:pt x="6934588" y="1288357"/>
                  <a:pt x="6744184" y="1140654"/>
                  <a:pt x="6744184" y="893304"/>
                </a:cubicBezTo>
                <a:lnTo>
                  <a:pt x="6744184" y="838142"/>
                </a:lnTo>
                <a:lnTo>
                  <a:pt x="7073386" y="838142"/>
                </a:lnTo>
                <a:lnTo>
                  <a:pt x="7073386" y="886190"/>
                </a:lnTo>
                <a:cubicBezTo>
                  <a:pt x="7073386" y="973383"/>
                  <a:pt x="7128555" y="1010755"/>
                  <a:pt x="7258454" y="1010755"/>
                </a:cubicBezTo>
                <a:cubicBezTo>
                  <a:pt x="7377683" y="1010755"/>
                  <a:pt x="7439966" y="975161"/>
                  <a:pt x="7439966" y="907544"/>
                </a:cubicBezTo>
                <a:cubicBezTo>
                  <a:pt x="7439966" y="831022"/>
                  <a:pt x="7388360" y="815010"/>
                  <a:pt x="7311838" y="804333"/>
                </a:cubicBezTo>
                <a:lnTo>
                  <a:pt x="7087626" y="770518"/>
                </a:lnTo>
                <a:cubicBezTo>
                  <a:pt x="6941708" y="749171"/>
                  <a:pt x="6751297" y="674427"/>
                  <a:pt x="6751297" y="405723"/>
                </a:cubicBezTo>
                <a:cubicBezTo>
                  <a:pt x="6751297" y="149481"/>
                  <a:pt x="6938144" y="0"/>
                  <a:pt x="7258454" y="0"/>
                </a:cubicBezTo>
                <a:close/>
              </a:path>
            </a:pathLst>
          </a:custGeom>
          <a:solidFill>
            <a:schemeClr val="bg1"/>
          </a:solidFill>
          <a:ln w="0" cap="flat">
            <a:noFill/>
            <a:prstDash val="solid"/>
            <a:miter/>
          </a:ln>
        </p:spPr>
        <p:txBody>
          <a:bodyPr rtlCol="0" anchor="ctr"/>
          <a:lstStyle/>
          <a:p>
            <a:endParaRPr lang="en-US" sz="1350">
              <a:solidFill>
                <a:schemeClr val="tx1"/>
              </a:solidFill>
            </a:endParaRPr>
          </a:p>
        </p:txBody>
      </p:sp>
      <p:sp>
        <p:nvSpPr>
          <p:cNvPr id="14" name="TextBox 13">
            <a:extLst>
              <a:ext uri="{FF2B5EF4-FFF2-40B4-BE49-F238E27FC236}">
                <a16:creationId xmlns:a16="http://schemas.microsoft.com/office/drawing/2014/main" id="{3FDF193F-9447-647A-44ED-315958B2C0C1}"/>
              </a:ext>
            </a:extLst>
          </p:cNvPr>
          <p:cNvSpPr txBox="1"/>
          <p:nvPr userDrawn="1"/>
        </p:nvSpPr>
        <p:spPr>
          <a:xfrm>
            <a:off x="6689785" y="5305245"/>
            <a:ext cx="1792138" cy="534838"/>
          </a:xfrm>
          <a:prstGeom prst="rect">
            <a:avLst/>
          </a:prstGeom>
          <a:noFill/>
        </p:spPr>
        <p:txBody>
          <a:bodyPr wrap="square" rtlCol="0" anchor="ctr" anchorCtr="0">
            <a:noAutofit/>
          </a:bodyPr>
          <a:lstStyle/>
          <a:p>
            <a:pPr algn="ctr"/>
            <a:endParaRPr lang="en-US" sz="1275" dirty="0">
              <a:solidFill>
                <a:schemeClr val="tx2"/>
              </a:solidFill>
            </a:endParaRPr>
          </a:p>
        </p:txBody>
      </p:sp>
      <p:sp>
        <p:nvSpPr>
          <p:cNvPr id="16" name="Text Placeholder 15">
            <a:extLst>
              <a:ext uri="{FF2B5EF4-FFF2-40B4-BE49-F238E27FC236}">
                <a16:creationId xmlns:a16="http://schemas.microsoft.com/office/drawing/2014/main" id="{D0B79CB2-109E-DF0E-D6BF-6D533FF0C520}"/>
              </a:ext>
            </a:extLst>
          </p:cNvPr>
          <p:cNvSpPr>
            <a:spLocks noGrp="1"/>
          </p:cNvSpPr>
          <p:nvPr>
            <p:ph type="body" sz="quarter" idx="103" hasCustomPrompt="1"/>
          </p:nvPr>
        </p:nvSpPr>
        <p:spPr>
          <a:xfrm>
            <a:off x="6688567" y="6293224"/>
            <a:ext cx="2083958" cy="301214"/>
          </a:xfrm>
          <a:prstGeom prst="rect">
            <a:avLst/>
          </a:prstGeom>
        </p:spPr>
        <p:txBody>
          <a:bodyPr lIns="0" tIns="0" rIns="0" bIns="0" anchor="b" anchorCtr="0"/>
          <a:lstStyle>
            <a:lvl1pPr marL="0" indent="0" algn="r">
              <a:buFontTx/>
              <a:buNone/>
              <a:defRPr sz="1500">
                <a:solidFill>
                  <a:schemeClr val="bg1"/>
                </a:solidFill>
                <a:latin typeface="+mn-lt"/>
              </a:defRPr>
            </a:lvl1pPr>
          </a:lstStyle>
          <a:p>
            <a:pPr lvl="0"/>
            <a:r>
              <a:rPr lang="en-US" dirty="0"/>
              <a:t>Date</a:t>
            </a:r>
          </a:p>
        </p:txBody>
      </p:sp>
      <p:sp>
        <p:nvSpPr>
          <p:cNvPr id="12" name="TextBox 11">
            <a:extLst>
              <a:ext uri="{FF2B5EF4-FFF2-40B4-BE49-F238E27FC236}">
                <a16:creationId xmlns:a16="http://schemas.microsoft.com/office/drawing/2014/main" id="{F667E7A4-8DB2-2A0E-C0E4-179F62E46A93}"/>
              </a:ext>
            </a:extLst>
          </p:cNvPr>
          <p:cNvSpPr txBox="1"/>
          <p:nvPr userDrawn="1"/>
        </p:nvSpPr>
        <p:spPr>
          <a:xfrm>
            <a:off x="6269247" y="4856673"/>
            <a:ext cx="2503278" cy="819503"/>
          </a:xfrm>
          <a:prstGeom prst="rect">
            <a:avLst/>
          </a:prstGeom>
          <a:noFill/>
        </p:spPr>
        <p:txBody>
          <a:bodyPr wrap="square" rtlCol="0" anchor="ctr" anchorCtr="0">
            <a:noAutofit/>
          </a:bodyPr>
          <a:lstStyle/>
          <a:p>
            <a:pPr algn="l"/>
            <a:r>
              <a:rPr lang="en-US" sz="750" dirty="0">
                <a:solidFill>
                  <a:schemeClr val="bg1"/>
                </a:solidFill>
                <a:effectLst/>
                <a:latin typeface="+mn-lt"/>
                <a:ea typeface="Calibri" panose="020F0502020204030204" pitchFamily="34" charset="0"/>
              </a:rPr>
              <a:t>Please attribute information in this document to </a:t>
            </a:r>
            <a:br>
              <a:rPr lang="en-US" sz="750" dirty="0">
                <a:solidFill>
                  <a:schemeClr val="bg1"/>
                </a:solidFill>
                <a:effectLst/>
                <a:latin typeface="+mn-lt"/>
                <a:ea typeface="Calibri" panose="020F0502020204030204" pitchFamily="34" charset="0"/>
              </a:rPr>
            </a:br>
            <a:r>
              <a:rPr lang="en-US" sz="750" dirty="0">
                <a:solidFill>
                  <a:schemeClr val="bg1"/>
                </a:solidFill>
                <a:effectLst/>
                <a:latin typeface="+mn-lt"/>
                <a:ea typeface="Calibri" panose="020F0502020204030204" pitchFamily="34" charset="0"/>
              </a:rPr>
              <a:t>Moody’s Analytics, which is a division within Moody’s that is separate from Moody’s Ratings. Accordingly, the viewpoints expressed herein do not reflect those of Moody’s Ratings.</a:t>
            </a:r>
            <a:endParaRPr lang="en-US" sz="750" dirty="0">
              <a:solidFill>
                <a:schemeClr val="bg1"/>
              </a:solidFill>
              <a:latin typeface="+mn-lt"/>
            </a:endParaRPr>
          </a:p>
        </p:txBody>
      </p:sp>
    </p:spTree>
    <p:extLst>
      <p:ext uri="{BB962C8B-B14F-4D97-AF65-F5344CB8AC3E}">
        <p14:creationId xmlns:p14="http://schemas.microsoft.com/office/powerpoint/2010/main" val="116595244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image" Target="../media/image34.png"/><Relationship Id="rId5" Type="http://schemas.openxmlformats.org/officeDocument/2006/relationships/theme" Target="../theme/theme10.xml"/><Relationship Id="rId4" Type="http://schemas.openxmlformats.org/officeDocument/2006/relationships/slideLayout" Target="../slideLayouts/slideLayout6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51.pn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8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theme" Target="../theme/theme14.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94.xml"/><Relationship Id="rId1" Type="http://schemas.openxmlformats.org/officeDocument/2006/relationships/slideLayout" Target="../slideLayouts/slideLayout93.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97.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theme" Target="../theme/theme16.xml"/><Relationship Id="rId5" Type="http://schemas.openxmlformats.org/officeDocument/2006/relationships/slideLayout" Target="../slideLayouts/slideLayout99.xml"/><Relationship Id="rId4" Type="http://schemas.openxmlformats.org/officeDocument/2006/relationships/slideLayout" Target="../slideLayouts/slideLayout9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1.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2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4.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2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7.xml"/><Relationship Id="rId1" Type="http://schemas.openxmlformats.org/officeDocument/2006/relationships/slideLayout" Target="../slideLayouts/slideLayout4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8.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image" Target="../media/image33.png"/><Relationship Id="rId5" Type="http://schemas.openxmlformats.org/officeDocument/2006/relationships/theme" Target="../theme/theme9.xml"/><Relationship Id="rId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49967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975" r:id="rId13"/>
    <p:sldLayoutId id="2147483675" r:id="rId14"/>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9"/>
            <a:ext cx="8229600" cy="563562"/>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00" y="1143000"/>
            <a:ext cx="8229600" cy="48307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
        <p:nvSpPr>
          <p:cNvPr id="7" name="Rectangle 6"/>
          <p:cNvSpPr/>
          <p:nvPr/>
        </p:nvSpPr>
        <p:spPr>
          <a:xfrm>
            <a:off x="0" y="685800"/>
            <a:ext cx="9144000" cy="54865"/>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239000" y="6248400"/>
            <a:ext cx="1667435" cy="457200"/>
          </a:xfrm>
          <a:prstGeom prst="rect">
            <a:avLst/>
          </a:prstGeom>
        </p:spPr>
      </p:pic>
    </p:spTree>
    <p:extLst>
      <p:ext uri="{BB962C8B-B14F-4D97-AF65-F5344CB8AC3E}">
        <p14:creationId xmlns:p14="http://schemas.microsoft.com/office/powerpoint/2010/main" val="3010389240"/>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Lst>
  <p:txStyles>
    <p:titleStyle>
      <a:lvl1pPr algn="l" defTabSz="914335" rtl="0" eaLnBrk="1" latinLnBrk="0" hangingPunct="1">
        <a:spcBef>
          <a:spcPct val="0"/>
        </a:spcBef>
        <a:buNone/>
        <a:defRPr sz="3000" b="1" kern="1200">
          <a:solidFill>
            <a:srgbClr val="4E4E4E"/>
          </a:solidFill>
          <a:latin typeface="+mj-lt"/>
          <a:ea typeface="+mj-ea"/>
          <a:cs typeface="+mj-cs"/>
        </a:defRPr>
      </a:lvl1pPr>
    </p:titleStyle>
    <p:bodyStyle>
      <a:lvl1pPr marL="342876" indent="-342876" algn="l" defTabSz="914335" rtl="0" eaLnBrk="1" latinLnBrk="0" hangingPunct="1">
        <a:spcBef>
          <a:spcPct val="20000"/>
        </a:spcBef>
        <a:buClr>
          <a:srgbClr val="D02526"/>
        </a:buClr>
        <a:buFont typeface="Wingdings" pitchFamily="2" charset="2"/>
        <a:buChar char="§"/>
        <a:defRPr sz="2600" kern="1200">
          <a:solidFill>
            <a:srgbClr val="4E4E4E"/>
          </a:solidFill>
          <a:latin typeface="+mn-lt"/>
          <a:ea typeface="+mn-ea"/>
          <a:cs typeface="+mn-cs"/>
        </a:defRPr>
      </a:lvl1pPr>
      <a:lvl2pPr marL="742896" indent="-285729" algn="l" defTabSz="914335" rtl="0" eaLnBrk="1" latinLnBrk="0" hangingPunct="1">
        <a:spcBef>
          <a:spcPct val="20000"/>
        </a:spcBef>
        <a:buClr>
          <a:srgbClr val="D02526"/>
        </a:buClr>
        <a:buFont typeface="Wingdings" pitchFamily="2" charset="2"/>
        <a:buChar char="§"/>
        <a:defRPr sz="2400" kern="1200">
          <a:solidFill>
            <a:srgbClr val="4E4E4E"/>
          </a:solidFill>
          <a:latin typeface="+mn-lt"/>
          <a:ea typeface="+mn-ea"/>
          <a:cs typeface="+mn-cs"/>
        </a:defRPr>
      </a:lvl2pPr>
      <a:lvl3pPr marL="1142918" indent="-228583" algn="l" defTabSz="914335" rtl="0" eaLnBrk="1" latinLnBrk="0" hangingPunct="1">
        <a:spcBef>
          <a:spcPct val="20000"/>
        </a:spcBef>
        <a:buClr>
          <a:srgbClr val="D02526"/>
        </a:buClr>
        <a:buFont typeface="Wingdings" pitchFamily="2" charset="2"/>
        <a:buChar char="§"/>
        <a:defRPr sz="2199" kern="1200">
          <a:solidFill>
            <a:srgbClr val="4E4E4E"/>
          </a:solidFill>
          <a:latin typeface="+mn-lt"/>
          <a:ea typeface="+mn-ea"/>
          <a:cs typeface="+mn-cs"/>
        </a:defRPr>
      </a:lvl3pPr>
      <a:lvl4pPr marL="1600085" indent="-228583" algn="l" defTabSz="914335" rtl="0" eaLnBrk="1" latinLnBrk="0" hangingPunct="1">
        <a:spcBef>
          <a:spcPct val="20000"/>
        </a:spcBef>
        <a:buClr>
          <a:srgbClr val="D02526"/>
        </a:buClr>
        <a:buFont typeface="Wingdings" pitchFamily="2" charset="2"/>
        <a:buChar char="§"/>
        <a:defRPr sz="2000" kern="1200">
          <a:solidFill>
            <a:srgbClr val="4E4E4E"/>
          </a:solidFill>
          <a:latin typeface="+mn-lt"/>
          <a:ea typeface="+mn-ea"/>
          <a:cs typeface="+mn-cs"/>
        </a:defRPr>
      </a:lvl4pPr>
      <a:lvl5pPr marL="2057251" indent="-228583" algn="l" defTabSz="914335"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5pPr>
      <a:lvl6pPr marL="2514418"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86"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53"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9"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5" rtl="0" eaLnBrk="1" latinLnBrk="0" hangingPunct="1">
        <a:defRPr sz="1800" kern="1200">
          <a:solidFill>
            <a:schemeClr val="tx1"/>
          </a:solidFill>
          <a:latin typeface="+mn-lt"/>
          <a:ea typeface="+mn-ea"/>
          <a:cs typeface="+mn-cs"/>
        </a:defRPr>
      </a:lvl1pPr>
      <a:lvl2pPr marL="457167" algn="l" defTabSz="914335" rtl="0" eaLnBrk="1" latinLnBrk="0" hangingPunct="1">
        <a:defRPr sz="1800" kern="1200">
          <a:solidFill>
            <a:schemeClr val="tx1"/>
          </a:solidFill>
          <a:latin typeface="+mn-lt"/>
          <a:ea typeface="+mn-ea"/>
          <a:cs typeface="+mn-cs"/>
        </a:defRPr>
      </a:lvl2pPr>
      <a:lvl3pPr marL="914335" algn="l" defTabSz="914335" rtl="0" eaLnBrk="1" latinLnBrk="0" hangingPunct="1">
        <a:defRPr sz="1800" kern="1200">
          <a:solidFill>
            <a:schemeClr val="tx1"/>
          </a:solidFill>
          <a:latin typeface="+mn-lt"/>
          <a:ea typeface="+mn-ea"/>
          <a:cs typeface="+mn-cs"/>
        </a:defRPr>
      </a:lvl3pPr>
      <a:lvl4pPr marL="1371501" algn="l" defTabSz="914335" rtl="0" eaLnBrk="1" latinLnBrk="0" hangingPunct="1">
        <a:defRPr sz="1800" kern="1200">
          <a:solidFill>
            <a:schemeClr val="tx1"/>
          </a:solidFill>
          <a:latin typeface="+mn-lt"/>
          <a:ea typeface="+mn-ea"/>
          <a:cs typeface="+mn-cs"/>
        </a:defRPr>
      </a:lvl4pPr>
      <a:lvl5pPr marL="1828668" algn="l" defTabSz="914335" rtl="0" eaLnBrk="1" latinLnBrk="0" hangingPunct="1">
        <a:defRPr sz="1800" kern="1200">
          <a:solidFill>
            <a:schemeClr val="tx1"/>
          </a:solidFill>
          <a:latin typeface="+mn-lt"/>
          <a:ea typeface="+mn-ea"/>
          <a:cs typeface="+mn-cs"/>
        </a:defRPr>
      </a:lvl5pPr>
      <a:lvl6pPr marL="2285835" algn="l" defTabSz="914335" rtl="0" eaLnBrk="1" latinLnBrk="0" hangingPunct="1">
        <a:defRPr sz="1800" kern="1200">
          <a:solidFill>
            <a:schemeClr val="tx1"/>
          </a:solidFill>
          <a:latin typeface="+mn-lt"/>
          <a:ea typeface="+mn-ea"/>
          <a:cs typeface="+mn-cs"/>
        </a:defRPr>
      </a:lvl6pPr>
      <a:lvl7pPr marL="2743003" algn="l" defTabSz="914335" rtl="0" eaLnBrk="1" latinLnBrk="0" hangingPunct="1">
        <a:defRPr sz="1800" kern="1200">
          <a:solidFill>
            <a:schemeClr val="tx1"/>
          </a:solidFill>
          <a:latin typeface="+mn-lt"/>
          <a:ea typeface="+mn-ea"/>
          <a:cs typeface="+mn-cs"/>
        </a:defRPr>
      </a:lvl7pPr>
      <a:lvl8pPr marL="3200169" algn="l" defTabSz="914335" rtl="0" eaLnBrk="1" latinLnBrk="0" hangingPunct="1">
        <a:defRPr sz="1800" kern="1200">
          <a:solidFill>
            <a:schemeClr val="tx1"/>
          </a:solidFill>
          <a:latin typeface="+mn-lt"/>
          <a:ea typeface="+mn-ea"/>
          <a:cs typeface="+mn-cs"/>
        </a:defRPr>
      </a:lvl8pPr>
      <a:lvl9pPr marL="3657336" algn="l" defTabSz="914335"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352870"/>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Lst>
  <p:txStyles>
    <p:titleStyle>
      <a:lvl1pPr algn="ctr" defTabSz="860406" rtl="0" eaLnBrk="1" latinLnBrk="0" hangingPunct="1">
        <a:spcBef>
          <a:spcPct val="0"/>
        </a:spcBef>
        <a:buNone/>
        <a:defRPr sz="4117" kern="1200">
          <a:solidFill>
            <a:schemeClr val="tx1"/>
          </a:solidFill>
          <a:latin typeface="+mj-lt"/>
          <a:ea typeface="+mj-ea"/>
          <a:cs typeface="+mj-cs"/>
        </a:defRPr>
      </a:lvl1pPr>
    </p:titleStyle>
    <p:bodyStyle>
      <a:lvl1pPr marL="322652" indent="-322652" algn="l" defTabSz="860406" rtl="0" eaLnBrk="1" latinLnBrk="0" hangingPunct="1">
        <a:spcBef>
          <a:spcPct val="20000"/>
        </a:spcBef>
        <a:buFont typeface="Arial" pitchFamily="34" charset="0"/>
        <a:buChar char="•"/>
        <a:defRPr sz="3059" kern="1200">
          <a:solidFill>
            <a:schemeClr val="tx1"/>
          </a:solidFill>
          <a:latin typeface="+mn-lt"/>
          <a:ea typeface="+mn-ea"/>
          <a:cs typeface="+mn-cs"/>
        </a:defRPr>
      </a:lvl1pPr>
      <a:lvl2pPr marL="699081" indent="-268877" algn="l" defTabSz="860406" rtl="0" eaLnBrk="1" latinLnBrk="0" hangingPunct="1">
        <a:spcBef>
          <a:spcPct val="20000"/>
        </a:spcBef>
        <a:buFont typeface="Arial" pitchFamily="34" charset="0"/>
        <a:buChar char="–"/>
        <a:defRPr sz="2588" kern="1200">
          <a:solidFill>
            <a:schemeClr val="tx1"/>
          </a:solidFill>
          <a:latin typeface="+mn-lt"/>
          <a:ea typeface="+mn-ea"/>
          <a:cs typeface="+mn-cs"/>
        </a:defRPr>
      </a:lvl2pPr>
      <a:lvl3pPr marL="1075510" indent="-215102" algn="l" defTabSz="860406" rtl="0" eaLnBrk="1" latinLnBrk="0" hangingPunct="1">
        <a:spcBef>
          <a:spcPct val="20000"/>
        </a:spcBef>
        <a:buFont typeface="Arial" pitchFamily="34" charset="0"/>
        <a:buChar char="•"/>
        <a:defRPr sz="2352" kern="1200">
          <a:solidFill>
            <a:schemeClr val="tx1"/>
          </a:solidFill>
          <a:latin typeface="+mn-lt"/>
          <a:ea typeface="+mn-ea"/>
          <a:cs typeface="+mn-cs"/>
        </a:defRPr>
      </a:lvl3pPr>
      <a:lvl4pPr marL="1505712"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4pPr>
      <a:lvl5pPr marL="1935915"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5pPr>
      <a:lvl6pPr marL="2366117"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6pPr>
      <a:lvl7pPr marL="2796322"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7pPr>
      <a:lvl8pPr marL="3226527"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8pPr>
      <a:lvl9pPr marL="3656729"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9pPr>
    </p:bodyStyle>
    <p:otherStyle>
      <a:defPPr>
        <a:defRPr lang="en-US"/>
      </a:defPPr>
      <a:lvl1pPr marL="0" algn="l" defTabSz="860406" rtl="0" eaLnBrk="1" latinLnBrk="0" hangingPunct="1">
        <a:defRPr sz="1647" kern="1200">
          <a:solidFill>
            <a:schemeClr val="tx1"/>
          </a:solidFill>
          <a:latin typeface="+mn-lt"/>
          <a:ea typeface="+mn-ea"/>
          <a:cs typeface="+mn-cs"/>
        </a:defRPr>
      </a:lvl1pPr>
      <a:lvl2pPr marL="430202" algn="l" defTabSz="860406" rtl="0" eaLnBrk="1" latinLnBrk="0" hangingPunct="1">
        <a:defRPr sz="1647" kern="1200">
          <a:solidFill>
            <a:schemeClr val="tx1"/>
          </a:solidFill>
          <a:latin typeface="+mn-lt"/>
          <a:ea typeface="+mn-ea"/>
          <a:cs typeface="+mn-cs"/>
        </a:defRPr>
      </a:lvl2pPr>
      <a:lvl3pPr marL="860406" algn="l" defTabSz="860406" rtl="0" eaLnBrk="1" latinLnBrk="0" hangingPunct="1">
        <a:defRPr sz="1647" kern="1200">
          <a:solidFill>
            <a:schemeClr val="tx1"/>
          </a:solidFill>
          <a:latin typeface="+mn-lt"/>
          <a:ea typeface="+mn-ea"/>
          <a:cs typeface="+mn-cs"/>
        </a:defRPr>
      </a:lvl3pPr>
      <a:lvl4pPr marL="1290611" algn="l" defTabSz="860406" rtl="0" eaLnBrk="1" latinLnBrk="0" hangingPunct="1">
        <a:defRPr sz="1647" kern="1200">
          <a:solidFill>
            <a:schemeClr val="tx1"/>
          </a:solidFill>
          <a:latin typeface="+mn-lt"/>
          <a:ea typeface="+mn-ea"/>
          <a:cs typeface="+mn-cs"/>
        </a:defRPr>
      </a:lvl4pPr>
      <a:lvl5pPr marL="1720814" algn="l" defTabSz="860406" rtl="0" eaLnBrk="1" latinLnBrk="0" hangingPunct="1">
        <a:defRPr sz="1647" kern="1200">
          <a:solidFill>
            <a:schemeClr val="tx1"/>
          </a:solidFill>
          <a:latin typeface="+mn-lt"/>
          <a:ea typeface="+mn-ea"/>
          <a:cs typeface="+mn-cs"/>
        </a:defRPr>
      </a:lvl5pPr>
      <a:lvl6pPr marL="2151018" algn="l" defTabSz="860406" rtl="0" eaLnBrk="1" latinLnBrk="0" hangingPunct="1">
        <a:defRPr sz="1647" kern="1200">
          <a:solidFill>
            <a:schemeClr val="tx1"/>
          </a:solidFill>
          <a:latin typeface="+mn-lt"/>
          <a:ea typeface="+mn-ea"/>
          <a:cs typeface="+mn-cs"/>
        </a:defRPr>
      </a:lvl6pPr>
      <a:lvl7pPr marL="2581220" algn="l" defTabSz="860406" rtl="0" eaLnBrk="1" latinLnBrk="0" hangingPunct="1">
        <a:defRPr sz="1647" kern="1200">
          <a:solidFill>
            <a:schemeClr val="tx1"/>
          </a:solidFill>
          <a:latin typeface="+mn-lt"/>
          <a:ea typeface="+mn-ea"/>
          <a:cs typeface="+mn-cs"/>
        </a:defRPr>
      </a:lvl7pPr>
      <a:lvl8pPr marL="3011425" algn="l" defTabSz="860406" rtl="0" eaLnBrk="1" latinLnBrk="0" hangingPunct="1">
        <a:defRPr sz="1647" kern="1200">
          <a:solidFill>
            <a:schemeClr val="tx1"/>
          </a:solidFill>
          <a:latin typeface="+mn-lt"/>
          <a:ea typeface="+mn-ea"/>
          <a:cs typeface="+mn-cs"/>
        </a:defRPr>
      </a:lvl8pPr>
      <a:lvl9pPr marL="3441627" algn="l" defTabSz="860406" rtl="0" eaLnBrk="1" latinLnBrk="0" hangingPunct="1">
        <a:defRPr sz="1647"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
            <a:ext cx="8229600" cy="519545"/>
          </a:xfrm>
          <a:prstGeom prst="rect">
            <a:avLst/>
          </a:prstGeom>
        </p:spPr>
        <p:txBody>
          <a:bodyPr vert="horz" lIns="73140" tIns="36570" rIns="73140" bIns="36570" rtlCol="0" anchor="ctr">
            <a:noAutofit/>
          </a:bodyPr>
          <a:lstStyle/>
          <a:p>
            <a:r>
              <a:rPr lang="en-US" dirty="0"/>
              <a:t>Click to edit Master title style</a:t>
            </a:r>
          </a:p>
        </p:txBody>
      </p:sp>
      <p:sp>
        <p:nvSpPr>
          <p:cNvPr id="3" name="Text Placeholder 2"/>
          <p:cNvSpPr>
            <a:spLocks noGrp="1"/>
          </p:cNvSpPr>
          <p:nvPr>
            <p:ph type="body" idx="1"/>
          </p:nvPr>
        </p:nvSpPr>
        <p:spPr>
          <a:xfrm>
            <a:off x="457200" y="1143004"/>
            <a:ext cx="8229600" cy="4830762"/>
          </a:xfrm>
          <a:prstGeom prst="rect">
            <a:avLst/>
          </a:prstGeom>
        </p:spPr>
        <p:txBody>
          <a:bodyPr vert="horz" lIns="73140" tIns="36570" rIns="73140" bIns="3657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73140" tIns="36570" rIns="73140" bIns="36570" rtlCol="0" anchor="ctr"/>
          <a:lstStyle>
            <a:lvl1pPr algn="l">
              <a:defRPr sz="1058">
                <a:solidFill>
                  <a:schemeClr val="tx1">
                    <a:tint val="75000"/>
                  </a:schemeClr>
                </a:solidFill>
              </a:defRPr>
            </a:lvl1pPr>
          </a:lstStyle>
          <a:p>
            <a:fld id="{6B9398D6-9C74-4A1D-98D2-7B58A2AA6CBD}" type="slidenum">
              <a:rPr lang="en-US" smtClean="0"/>
              <a:pPr/>
              <a:t>‹#›</a:t>
            </a:fld>
            <a:endParaRPr lang="en-US" dirty="0"/>
          </a:p>
        </p:txBody>
      </p:sp>
      <p:sp>
        <p:nvSpPr>
          <p:cNvPr id="7" name="Rectangle 6"/>
          <p:cNvSpPr/>
          <p:nvPr/>
        </p:nvSpPr>
        <p:spPr>
          <a:xfrm>
            <a:off x="0" y="519545"/>
            <a:ext cx="9144000" cy="54865"/>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lIns="86047" tIns="43024" rIns="86047" bIns="43024" rtlCol="0" anchor="ctr"/>
          <a:lstStyle/>
          <a:p>
            <a:pPr algn="ctr"/>
            <a:endParaRPr lang="en-US" sz="1647" dirty="0"/>
          </a:p>
        </p:txBody>
      </p:sp>
      <p:pic>
        <p:nvPicPr>
          <p:cNvPr id="8" name="Picture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95357" y="6234545"/>
            <a:ext cx="1569350" cy="498764"/>
          </a:xfrm>
          <a:prstGeom prst="rect">
            <a:avLst/>
          </a:prstGeom>
        </p:spPr>
      </p:pic>
    </p:spTree>
    <p:extLst>
      <p:ext uri="{BB962C8B-B14F-4D97-AF65-F5344CB8AC3E}">
        <p14:creationId xmlns:p14="http://schemas.microsoft.com/office/powerpoint/2010/main" val="2016703224"/>
      </p:ext>
    </p:extLst>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Lst>
  <p:txStyles>
    <p:titleStyle>
      <a:lvl1pPr algn="l" defTabSz="860406" rtl="0" eaLnBrk="1" latinLnBrk="0" hangingPunct="1">
        <a:spcBef>
          <a:spcPct val="0"/>
        </a:spcBef>
        <a:buNone/>
        <a:defRPr sz="2705" b="1" kern="1200">
          <a:solidFill>
            <a:srgbClr val="4E4E4E"/>
          </a:solidFill>
          <a:latin typeface="+mj-lt"/>
          <a:ea typeface="+mj-ea"/>
          <a:cs typeface="+mj-cs"/>
        </a:defRPr>
      </a:lvl1pPr>
    </p:titleStyle>
    <p:bodyStyle>
      <a:lvl1pPr marL="322652" indent="-322652" algn="l" defTabSz="860406" rtl="0" eaLnBrk="1" latinLnBrk="0" hangingPunct="1">
        <a:spcBef>
          <a:spcPct val="20000"/>
        </a:spcBef>
        <a:buClr>
          <a:srgbClr val="D02526"/>
        </a:buClr>
        <a:buFont typeface="Wingdings" pitchFamily="2" charset="2"/>
        <a:buChar char="§"/>
        <a:defRPr sz="2471" kern="1200">
          <a:solidFill>
            <a:srgbClr val="4E4E4E"/>
          </a:solidFill>
          <a:latin typeface="+mn-lt"/>
          <a:ea typeface="+mn-ea"/>
          <a:cs typeface="+mn-cs"/>
        </a:defRPr>
      </a:lvl1pPr>
      <a:lvl2pPr marL="699081" indent="-268877" algn="l" defTabSz="860406" rtl="0" eaLnBrk="1" latinLnBrk="0" hangingPunct="1">
        <a:spcBef>
          <a:spcPct val="20000"/>
        </a:spcBef>
        <a:buClr>
          <a:srgbClr val="D02526"/>
        </a:buClr>
        <a:buFont typeface="Wingdings" pitchFamily="2" charset="2"/>
        <a:buChar char="§"/>
        <a:defRPr sz="2352" kern="1200">
          <a:solidFill>
            <a:srgbClr val="4E4E4E"/>
          </a:solidFill>
          <a:latin typeface="+mn-lt"/>
          <a:ea typeface="+mn-ea"/>
          <a:cs typeface="+mn-cs"/>
        </a:defRPr>
      </a:lvl2pPr>
      <a:lvl3pPr marL="1075510" indent="-215102" algn="l" defTabSz="860406" rtl="0" eaLnBrk="1" latinLnBrk="0" hangingPunct="1">
        <a:spcBef>
          <a:spcPct val="20000"/>
        </a:spcBef>
        <a:buClr>
          <a:srgbClr val="D02526"/>
        </a:buClr>
        <a:buFont typeface="Wingdings" pitchFamily="2" charset="2"/>
        <a:buChar char="§"/>
        <a:defRPr sz="2118" kern="1200">
          <a:solidFill>
            <a:srgbClr val="4E4E4E"/>
          </a:solidFill>
          <a:latin typeface="+mn-lt"/>
          <a:ea typeface="+mn-ea"/>
          <a:cs typeface="+mn-cs"/>
        </a:defRPr>
      </a:lvl3pPr>
      <a:lvl4pPr marL="1505712" indent="-215102" algn="l" defTabSz="860406" rtl="0" eaLnBrk="1" latinLnBrk="0" hangingPunct="1">
        <a:spcBef>
          <a:spcPct val="20000"/>
        </a:spcBef>
        <a:buClr>
          <a:srgbClr val="D02526"/>
        </a:buClr>
        <a:buFont typeface="Wingdings" pitchFamily="2" charset="2"/>
        <a:buChar char="§"/>
        <a:defRPr sz="1882" kern="1200">
          <a:solidFill>
            <a:srgbClr val="4E4E4E"/>
          </a:solidFill>
          <a:latin typeface="+mn-lt"/>
          <a:ea typeface="+mn-ea"/>
          <a:cs typeface="+mn-cs"/>
        </a:defRPr>
      </a:lvl4pPr>
      <a:lvl5pPr marL="1935915" indent="-215102" algn="l" defTabSz="860406" rtl="0" eaLnBrk="1" latinLnBrk="0" hangingPunct="1">
        <a:spcBef>
          <a:spcPct val="20000"/>
        </a:spcBef>
        <a:buClr>
          <a:srgbClr val="D02526"/>
        </a:buClr>
        <a:buFont typeface="Wingdings" pitchFamily="2" charset="2"/>
        <a:buChar char="§"/>
        <a:defRPr sz="1647" kern="1200">
          <a:solidFill>
            <a:srgbClr val="4E4E4E"/>
          </a:solidFill>
          <a:latin typeface="+mn-lt"/>
          <a:ea typeface="+mn-ea"/>
          <a:cs typeface="+mn-cs"/>
        </a:defRPr>
      </a:lvl5pPr>
      <a:lvl6pPr marL="2366117"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6pPr>
      <a:lvl7pPr marL="2796322"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7pPr>
      <a:lvl8pPr marL="3226527"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8pPr>
      <a:lvl9pPr marL="3656729" indent="-215102" algn="l" defTabSz="860406" rtl="0" eaLnBrk="1" latinLnBrk="0" hangingPunct="1">
        <a:spcBef>
          <a:spcPct val="20000"/>
        </a:spcBef>
        <a:buFont typeface="Arial" pitchFamily="34" charset="0"/>
        <a:buChar char="•"/>
        <a:defRPr sz="1882" kern="1200">
          <a:solidFill>
            <a:schemeClr val="tx1"/>
          </a:solidFill>
          <a:latin typeface="+mn-lt"/>
          <a:ea typeface="+mn-ea"/>
          <a:cs typeface="+mn-cs"/>
        </a:defRPr>
      </a:lvl9pPr>
    </p:bodyStyle>
    <p:otherStyle>
      <a:defPPr>
        <a:defRPr lang="en-US"/>
      </a:defPPr>
      <a:lvl1pPr marL="0" algn="l" defTabSz="860406" rtl="0" eaLnBrk="1" latinLnBrk="0" hangingPunct="1">
        <a:defRPr sz="1647" kern="1200">
          <a:solidFill>
            <a:schemeClr val="tx1"/>
          </a:solidFill>
          <a:latin typeface="+mn-lt"/>
          <a:ea typeface="+mn-ea"/>
          <a:cs typeface="+mn-cs"/>
        </a:defRPr>
      </a:lvl1pPr>
      <a:lvl2pPr marL="430202" algn="l" defTabSz="860406" rtl="0" eaLnBrk="1" latinLnBrk="0" hangingPunct="1">
        <a:defRPr sz="1647" kern="1200">
          <a:solidFill>
            <a:schemeClr val="tx1"/>
          </a:solidFill>
          <a:latin typeface="+mn-lt"/>
          <a:ea typeface="+mn-ea"/>
          <a:cs typeface="+mn-cs"/>
        </a:defRPr>
      </a:lvl2pPr>
      <a:lvl3pPr marL="860406" algn="l" defTabSz="860406" rtl="0" eaLnBrk="1" latinLnBrk="0" hangingPunct="1">
        <a:defRPr sz="1647" kern="1200">
          <a:solidFill>
            <a:schemeClr val="tx1"/>
          </a:solidFill>
          <a:latin typeface="+mn-lt"/>
          <a:ea typeface="+mn-ea"/>
          <a:cs typeface="+mn-cs"/>
        </a:defRPr>
      </a:lvl3pPr>
      <a:lvl4pPr marL="1290611" algn="l" defTabSz="860406" rtl="0" eaLnBrk="1" latinLnBrk="0" hangingPunct="1">
        <a:defRPr sz="1647" kern="1200">
          <a:solidFill>
            <a:schemeClr val="tx1"/>
          </a:solidFill>
          <a:latin typeface="+mn-lt"/>
          <a:ea typeface="+mn-ea"/>
          <a:cs typeface="+mn-cs"/>
        </a:defRPr>
      </a:lvl4pPr>
      <a:lvl5pPr marL="1720814" algn="l" defTabSz="860406" rtl="0" eaLnBrk="1" latinLnBrk="0" hangingPunct="1">
        <a:defRPr sz="1647" kern="1200">
          <a:solidFill>
            <a:schemeClr val="tx1"/>
          </a:solidFill>
          <a:latin typeface="+mn-lt"/>
          <a:ea typeface="+mn-ea"/>
          <a:cs typeface="+mn-cs"/>
        </a:defRPr>
      </a:lvl5pPr>
      <a:lvl6pPr marL="2151018" algn="l" defTabSz="860406" rtl="0" eaLnBrk="1" latinLnBrk="0" hangingPunct="1">
        <a:defRPr sz="1647" kern="1200">
          <a:solidFill>
            <a:schemeClr val="tx1"/>
          </a:solidFill>
          <a:latin typeface="+mn-lt"/>
          <a:ea typeface="+mn-ea"/>
          <a:cs typeface="+mn-cs"/>
        </a:defRPr>
      </a:lvl6pPr>
      <a:lvl7pPr marL="2581220" algn="l" defTabSz="860406" rtl="0" eaLnBrk="1" latinLnBrk="0" hangingPunct="1">
        <a:defRPr sz="1647" kern="1200">
          <a:solidFill>
            <a:schemeClr val="tx1"/>
          </a:solidFill>
          <a:latin typeface="+mn-lt"/>
          <a:ea typeface="+mn-ea"/>
          <a:cs typeface="+mn-cs"/>
        </a:defRPr>
      </a:lvl7pPr>
      <a:lvl8pPr marL="3011425" algn="l" defTabSz="860406" rtl="0" eaLnBrk="1" latinLnBrk="0" hangingPunct="1">
        <a:defRPr sz="1647" kern="1200">
          <a:solidFill>
            <a:schemeClr val="tx1"/>
          </a:solidFill>
          <a:latin typeface="+mn-lt"/>
          <a:ea typeface="+mn-ea"/>
          <a:cs typeface="+mn-cs"/>
        </a:defRPr>
      </a:lvl8pPr>
      <a:lvl9pPr marL="3441627" algn="l" defTabSz="860406" rtl="0" eaLnBrk="1" latinLnBrk="0" hangingPunct="1">
        <a:defRPr sz="164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165046"/>
      </p:ext>
    </p:extLst>
  </p:cSld>
  <p:clrMap bg1="lt1" tx1="dk1" bg2="lt2" tx2="dk2" accent1="accent1" accent2="accent2" accent3="accent3" accent4="accent4" accent5="accent5" accent6="accent6" hlink="hlink" folHlink="folHlink"/>
  <p:sldLayoutIdLst>
    <p:sldLayoutId id="214748401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2"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FFFFFF"/>
                </a:solidFill>
              </a:defRPr>
            </a:lvl1pPr>
          </a:lstStyle>
          <a:p>
            <a:fld id="{EDE2E6C4-0A5E-5C4C-9151-300640E8901C}" type="datetimeFigureOut">
              <a:rPr lang="en-US" smtClean="0"/>
              <a:t>7/28/2026</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FFFFFF"/>
                </a:solidFill>
              </a:defRPr>
            </a:lvl1pPr>
          </a:lstStyle>
          <a:p>
            <a:fld id="{EBC485AF-C6ED-7D41-8CE2-C62BAF922232}" type="slidenum">
              <a:rPr lang="en-US" smtClean="0"/>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56552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alpha val="8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755592"/>
      </p:ext>
    </p:extLst>
  </p:cSld>
  <p:clrMap bg1="lt1" tx1="dk1" bg2="lt2" tx2="dk2" accent1="accent1" accent2="accent2" accent3="accent3" accent4="accent4" accent5="accent5" accent6="accent6" hlink="hlink" folHlink="folHlink"/>
  <p:sldLayoutIdLst>
    <p:sldLayoutId id="2147484034" r:id="rId1"/>
    <p:sldLayoutId id="2147484035" r:id="rId2"/>
  </p:sldLayoutIdLst>
  <p:hf hdr="0" ftr="0" dt="0"/>
  <p:txStyles>
    <p:titleStyle>
      <a:lvl1pPr algn="l" defTabSz="685868" rtl="0" eaLnBrk="1" latinLnBrk="0" hangingPunct="1">
        <a:lnSpc>
          <a:spcPct val="90000"/>
        </a:lnSpc>
        <a:spcBef>
          <a:spcPct val="0"/>
        </a:spcBef>
        <a:buNone/>
        <a:defRPr sz="2700" kern="1200" baseline="0">
          <a:solidFill>
            <a:schemeClr val="tx1"/>
          </a:solidFill>
          <a:latin typeface="+mj-lt"/>
          <a:ea typeface="+mj-ea"/>
          <a:cs typeface="+mj-cs"/>
        </a:defRPr>
      </a:lvl1pPr>
    </p:titleStyle>
    <p:bodyStyle>
      <a:lvl1pPr marL="228623" indent="-228623" algn="l" defTabSz="685868" rtl="0" eaLnBrk="1" latinLnBrk="0" hangingPunct="1">
        <a:lnSpc>
          <a:spcPct val="120000"/>
        </a:lnSpc>
        <a:spcBef>
          <a:spcPts val="900"/>
        </a:spcBef>
        <a:buClr>
          <a:srgbClr val="FFB133"/>
        </a:buClr>
        <a:buFont typeface="Arial" panose="020B0604020202020204" pitchFamily="34" charset="0"/>
        <a:buChar char="•"/>
        <a:defRPr sz="1500" b="0" i="0" kern="1200">
          <a:solidFill>
            <a:schemeClr val="tx1"/>
          </a:solidFill>
          <a:latin typeface="DA_FuturaPT Book" panose="020B0502020204020303" pitchFamily="34" charset="0"/>
          <a:ea typeface="DA_FuturaPT Book" panose="020B0502020204020303" pitchFamily="34" charset="0"/>
          <a:cs typeface="+mn-cs"/>
        </a:defRPr>
      </a:lvl1pPr>
      <a:lvl2pPr marL="457246" indent="-228623" algn="l" defTabSz="685868" rtl="0" eaLnBrk="1" latinLnBrk="0" hangingPunct="1">
        <a:lnSpc>
          <a:spcPct val="120000"/>
        </a:lnSpc>
        <a:spcBef>
          <a:spcPts val="900"/>
        </a:spcBef>
        <a:buClr>
          <a:srgbClr val="FFB133"/>
        </a:buClr>
        <a:buFont typeface="Open Sans" panose="020B0606030504020204" pitchFamily="34" charset="0"/>
        <a:buChar char="−"/>
        <a:defRPr sz="1400" b="0" i="0" kern="1200">
          <a:solidFill>
            <a:schemeClr val="tx1"/>
          </a:solidFill>
          <a:latin typeface="DA_FuturaPT Book" panose="020B0502020204020303" pitchFamily="34" charset="0"/>
          <a:ea typeface="DA_FuturaPT Book" panose="020B0502020204020303" pitchFamily="34" charset="0"/>
          <a:cs typeface="+mn-cs"/>
        </a:defRPr>
      </a:lvl2pPr>
      <a:lvl3pPr marL="685868" indent="-228623" algn="l" defTabSz="685868" rtl="0" eaLnBrk="1" latinLnBrk="0" hangingPunct="1">
        <a:lnSpc>
          <a:spcPct val="120000"/>
        </a:lnSpc>
        <a:spcBef>
          <a:spcPts val="900"/>
        </a:spcBef>
        <a:buClr>
          <a:srgbClr val="FFB133"/>
        </a:buClr>
        <a:buFont typeface="Arial" panose="020B0604020202020204" pitchFamily="34" charset="0"/>
        <a:buChar char="•"/>
        <a:defRPr sz="1200" b="0" i="0" kern="1200">
          <a:solidFill>
            <a:schemeClr val="tx1"/>
          </a:solidFill>
          <a:latin typeface="DA_FuturaPT Book" panose="020B0502020204020303" pitchFamily="34" charset="0"/>
          <a:ea typeface="DA_FuturaPT Book" panose="020B0502020204020303" pitchFamily="34" charset="0"/>
          <a:cs typeface="+mn-cs"/>
        </a:defRPr>
      </a:lvl3pPr>
      <a:lvl4pPr marL="914492" indent="-228623" algn="l" defTabSz="685868" rtl="0" eaLnBrk="1" latinLnBrk="0" hangingPunct="1">
        <a:lnSpc>
          <a:spcPct val="120000"/>
        </a:lnSpc>
        <a:spcBef>
          <a:spcPts val="900"/>
        </a:spcBef>
        <a:buClr>
          <a:srgbClr val="FFB133"/>
        </a:buClr>
        <a:buFont typeface="Open Sans" panose="020B0606030504020204" pitchFamily="34" charset="0"/>
        <a:buChar char="−"/>
        <a:defRPr sz="1100" b="0" i="0" kern="1200">
          <a:solidFill>
            <a:schemeClr val="tx1"/>
          </a:solidFill>
          <a:latin typeface="DA_FuturaPT Book" panose="020B0502020204020303" pitchFamily="34" charset="0"/>
          <a:ea typeface="DA_FuturaPT Book" panose="020B0502020204020303" pitchFamily="34" charset="0"/>
          <a:cs typeface="+mn-cs"/>
        </a:defRPr>
      </a:lvl4pPr>
      <a:lvl5pPr marL="1143114" indent="-228623" algn="l" defTabSz="685868" rtl="0" eaLnBrk="1" latinLnBrk="0" hangingPunct="1">
        <a:lnSpc>
          <a:spcPct val="120000"/>
        </a:lnSpc>
        <a:spcBef>
          <a:spcPts val="900"/>
        </a:spcBef>
        <a:buClr>
          <a:srgbClr val="FFB133"/>
        </a:buClr>
        <a:buFont typeface="Arial" panose="020B0604020202020204" pitchFamily="34" charset="0"/>
        <a:buChar char="•"/>
        <a:tabLst>
          <a:tab pos="4744718" algn="l"/>
        </a:tabLst>
        <a:defRPr sz="1000" b="0" i="0" kern="1200">
          <a:solidFill>
            <a:schemeClr val="tx1"/>
          </a:solidFill>
          <a:latin typeface="DA_FuturaPT Book" panose="020B0502020204020303" pitchFamily="34" charset="0"/>
          <a:ea typeface="DA_FuturaPT Book" panose="020B0502020204020303" pitchFamily="34" charset="0"/>
          <a:cs typeface="+mn-cs"/>
        </a:defRPr>
      </a:lvl5pPr>
      <a:lvl6pPr marL="1886138"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73"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007"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942"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68" rtl="0" eaLnBrk="1" latinLnBrk="0" hangingPunct="1">
        <a:defRPr sz="1350" kern="1200">
          <a:solidFill>
            <a:schemeClr val="tx1"/>
          </a:solidFill>
          <a:latin typeface="+mn-lt"/>
          <a:ea typeface="+mn-ea"/>
          <a:cs typeface="+mn-cs"/>
        </a:defRPr>
      </a:lvl1pPr>
      <a:lvl2pPr marL="342935" algn="l" defTabSz="685868" rtl="0" eaLnBrk="1" latinLnBrk="0" hangingPunct="1">
        <a:defRPr sz="1350" kern="1200">
          <a:solidFill>
            <a:schemeClr val="tx1"/>
          </a:solidFill>
          <a:latin typeface="+mn-lt"/>
          <a:ea typeface="+mn-ea"/>
          <a:cs typeface="+mn-cs"/>
        </a:defRPr>
      </a:lvl2pPr>
      <a:lvl3pPr marL="685868" algn="l" defTabSz="685868" rtl="0" eaLnBrk="1" latinLnBrk="0" hangingPunct="1">
        <a:defRPr sz="1350" kern="1200">
          <a:solidFill>
            <a:schemeClr val="tx1"/>
          </a:solidFill>
          <a:latin typeface="+mn-lt"/>
          <a:ea typeface="+mn-ea"/>
          <a:cs typeface="+mn-cs"/>
        </a:defRPr>
      </a:lvl3pPr>
      <a:lvl4pPr marL="1028803" algn="l" defTabSz="685868" rtl="0" eaLnBrk="1" latinLnBrk="0" hangingPunct="1">
        <a:defRPr sz="1350" kern="1200">
          <a:solidFill>
            <a:schemeClr val="tx1"/>
          </a:solidFill>
          <a:latin typeface="+mn-lt"/>
          <a:ea typeface="+mn-ea"/>
          <a:cs typeface="+mn-cs"/>
        </a:defRPr>
      </a:lvl4pPr>
      <a:lvl5pPr marL="1371737" algn="l" defTabSz="685868" rtl="0" eaLnBrk="1" latinLnBrk="0" hangingPunct="1">
        <a:defRPr sz="1350" kern="1200">
          <a:solidFill>
            <a:schemeClr val="tx1"/>
          </a:solidFill>
          <a:latin typeface="+mn-lt"/>
          <a:ea typeface="+mn-ea"/>
          <a:cs typeface="+mn-cs"/>
        </a:defRPr>
      </a:lvl5pPr>
      <a:lvl6pPr marL="1714672" algn="l" defTabSz="685868" rtl="0" eaLnBrk="1" latinLnBrk="0" hangingPunct="1">
        <a:defRPr sz="1350" kern="1200">
          <a:solidFill>
            <a:schemeClr val="tx1"/>
          </a:solidFill>
          <a:latin typeface="+mn-lt"/>
          <a:ea typeface="+mn-ea"/>
          <a:cs typeface="+mn-cs"/>
        </a:defRPr>
      </a:lvl6pPr>
      <a:lvl7pPr marL="2057606" algn="l" defTabSz="685868" rtl="0" eaLnBrk="1" latinLnBrk="0" hangingPunct="1">
        <a:defRPr sz="1350" kern="1200">
          <a:solidFill>
            <a:schemeClr val="tx1"/>
          </a:solidFill>
          <a:latin typeface="+mn-lt"/>
          <a:ea typeface="+mn-ea"/>
          <a:cs typeface="+mn-cs"/>
        </a:defRPr>
      </a:lvl7pPr>
      <a:lvl8pPr marL="2400540" algn="l" defTabSz="685868" rtl="0" eaLnBrk="1" latinLnBrk="0" hangingPunct="1">
        <a:defRPr sz="1350" kern="1200">
          <a:solidFill>
            <a:schemeClr val="tx1"/>
          </a:solidFill>
          <a:latin typeface="+mn-lt"/>
          <a:ea typeface="+mn-ea"/>
          <a:cs typeface="+mn-cs"/>
        </a:defRPr>
      </a:lvl8pPr>
      <a:lvl9pPr marL="2743475" algn="l" defTabSz="685868"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13">
          <p15:clr>
            <a:srgbClr val="F26B43"/>
          </p15:clr>
        </p15:guide>
        <p15:guide id="2" orient="horz" pos="4034">
          <p15:clr>
            <a:srgbClr val="F26B43"/>
          </p15:clr>
        </p15:guide>
        <p15:guide id="3" pos="320">
          <p15:clr>
            <a:srgbClr val="F26B43"/>
          </p15:clr>
        </p15:guide>
        <p15:guide id="4" orient="horz" pos="984">
          <p15:clr>
            <a:srgbClr val="F26B43"/>
          </p15:clr>
        </p15:guide>
        <p15:guide id="6" orient="horz" pos="1200">
          <p15:clr>
            <a:srgbClr val="F26B43"/>
          </p15:clr>
        </p15:guide>
        <p15:guide id="9" orient="horz" pos="3552">
          <p15:clr>
            <a:srgbClr val="F26B43"/>
          </p15:clr>
        </p15:guide>
        <p15:guide id="11" orient="horz" pos="3888">
          <p15:clr>
            <a:srgbClr val="F26B43"/>
          </p15:clr>
        </p15:guide>
        <p15:guide id="50" pos="7368">
          <p15:clr>
            <a:srgbClr val="F26B43"/>
          </p15:clr>
        </p15:guide>
        <p15:guide id="51" orient="horz" pos="696">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alpha val="8000"/>
          </a:schemeClr>
        </a:solidFill>
        <a:effectLst/>
      </p:bgPr>
    </p:bg>
    <p:spTree>
      <p:nvGrpSpPr>
        <p:cNvPr id="1" name=""/>
        <p:cNvGrpSpPr/>
        <p:nvPr/>
      </p:nvGrpSpPr>
      <p:grpSpPr>
        <a:xfrm>
          <a:off x="0" y="0"/>
          <a:ext cx="0" cy="0"/>
          <a:chOff x="0" y="0"/>
          <a:chExt cx="0" cy="0"/>
        </a:xfrm>
      </p:grpSpPr>
      <p:sp>
        <p:nvSpPr>
          <p:cNvPr id="3" name="Текст 13">
            <a:extLst>
              <a:ext uri="{FF2B5EF4-FFF2-40B4-BE49-F238E27FC236}">
                <a16:creationId xmlns:a16="http://schemas.microsoft.com/office/drawing/2014/main" id="{AD825543-79B0-C2C9-4861-3A3CF099A886}"/>
              </a:ext>
            </a:extLst>
          </p:cNvPr>
          <p:cNvSpPr txBox="1">
            <a:spLocks/>
          </p:cNvSpPr>
          <p:nvPr userDrawn="1"/>
        </p:nvSpPr>
        <p:spPr>
          <a:xfrm>
            <a:off x="381000" y="6426933"/>
            <a:ext cx="820122" cy="215407"/>
          </a:xfrm>
          <a:prstGeom prst="rect">
            <a:avLst/>
          </a:prstGeom>
        </p:spPr>
        <p:txBody>
          <a:bodyPr lIns="0" tIns="0" rIns="0" bIns="0" anchor="ctr"/>
          <a:lstStyle>
            <a:lvl1pPr marL="0" indent="0" algn="l" defTabSz="1371874" rtl="0" eaLnBrk="1" latinLnBrk="0" hangingPunct="1">
              <a:lnSpc>
                <a:spcPct val="120000"/>
              </a:lnSpc>
              <a:spcBef>
                <a:spcPts val="1800"/>
              </a:spcBef>
              <a:buClr>
                <a:srgbClr val="FFB133"/>
              </a:buClr>
              <a:buFont typeface="Arial" panose="020B0604020202020204" pitchFamily="34" charset="0"/>
              <a:buNone/>
              <a:defRPr sz="3001" b="0" i="0" kern="1200">
                <a:solidFill>
                  <a:schemeClr val="tx1"/>
                </a:solidFill>
                <a:latin typeface="+mj-lt"/>
                <a:ea typeface="DA_FuturaPT Book" panose="020B0502020204020303" pitchFamily="34" charset="0"/>
                <a:cs typeface="+mn-cs"/>
              </a:defRPr>
            </a:lvl1pPr>
            <a:lvl2pPr marL="914583" indent="-457291" algn="l" defTabSz="1371874" rtl="0" eaLnBrk="1" latinLnBrk="0" hangingPunct="1">
              <a:lnSpc>
                <a:spcPct val="120000"/>
              </a:lnSpc>
              <a:spcBef>
                <a:spcPts val="1800"/>
              </a:spcBef>
              <a:buClr>
                <a:srgbClr val="FFB133"/>
              </a:buClr>
              <a:buFont typeface="Open Sans" panose="020B0606030504020204" pitchFamily="34" charset="0"/>
              <a:buChar char="−"/>
              <a:defRPr sz="2801" b="0" i="0" kern="1200">
                <a:solidFill>
                  <a:schemeClr val="tx1"/>
                </a:solidFill>
                <a:latin typeface="+mj-lt"/>
                <a:ea typeface="DA_FuturaPT Book" panose="020B0502020204020303" pitchFamily="34" charset="0"/>
                <a:cs typeface="+mn-cs"/>
              </a:defRPr>
            </a:lvl2pPr>
            <a:lvl3pPr marL="1371874" indent="-457291" algn="l" defTabSz="1371874" rtl="0" eaLnBrk="1" latinLnBrk="0" hangingPunct="1">
              <a:lnSpc>
                <a:spcPct val="120000"/>
              </a:lnSpc>
              <a:spcBef>
                <a:spcPts val="1800"/>
              </a:spcBef>
              <a:buClr>
                <a:srgbClr val="FFB133"/>
              </a:buClr>
              <a:buFont typeface="Arial" panose="020B0604020202020204" pitchFamily="34" charset="0"/>
              <a:buChar char="•"/>
              <a:defRPr sz="2400" b="0" i="0" kern="1200">
                <a:solidFill>
                  <a:schemeClr val="tx1"/>
                </a:solidFill>
                <a:latin typeface="+mj-lt"/>
                <a:ea typeface="DA_FuturaPT Book" panose="020B0502020204020303" pitchFamily="34" charset="0"/>
                <a:cs typeface="+mn-cs"/>
              </a:defRPr>
            </a:lvl3pPr>
            <a:lvl4pPr marL="1829166" indent="-457291" algn="l" defTabSz="1371874" rtl="0" eaLnBrk="1" latinLnBrk="0" hangingPunct="1">
              <a:lnSpc>
                <a:spcPct val="120000"/>
              </a:lnSpc>
              <a:spcBef>
                <a:spcPts val="1800"/>
              </a:spcBef>
              <a:buClr>
                <a:srgbClr val="FFB133"/>
              </a:buClr>
              <a:buFont typeface="Open Sans" panose="020B0606030504020204" pitchFamily="34" charset="0"/>
              <a:buChar char="−"/>
              <a:defRPr sz="2200" b="0" i="0" kern="1200">
                <a:solidFill>
                  <a:schemeClr val="tx1"/>
                </a:solidFill>
                <a:latin typeface="+mj-lt"/>
                <a:ea typeface="DA_FuturaPT Book" panose="020B0502020204020303" pitchFamily="34" charset="0"/>
                <a:cs typeface="+mn-cs"/>
              </a:defRPr>
            </a:lvl4pPr>
            <a:lvl5pPr marL="15875" indent="0" algn="l" defTabSz="1371874" rtl="0" eaLnBrk="1" latinLnBrk="0" hangingPunct="1">
              <a:lnSpc>
                <a:spcPct val="120000"/>
              </a:lnSpc>
              <a:spcBef>
                <a:spcPts val="1800"/>
              </a:spcBef>
              <a:buClr>
                <a:srgbClr val="FFB133"/>
              </a:buClr>
              <a:buFont typeface="Arial" panose="020B0604020202020204" pitchFamily="34" charset="0"/>
              <a:buNone/>
              <a:tabLst>
                <a:tab pos="9490075" algn="l"/>
              </a:tabLst>
              <a:defRPr sz="1500" b="0" i="0" kern="1200">
                <a:solidFill>
                  <a:srgbClr val="444444"/>
                </a:solidFill>
                <a:latin typeface="+mj-lt"/>
                <a:ea typeface="DA_FuturaPT Book" panose="020B0502020204020303" pitchFamily="34" charset="0"/>
                <a:cs typeface="+mn-cs"/>
              </a:defRPr>
            </a:lvl5pPr>
            <a:lvl6pPr marL="3772654"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6pPr>
            <a:lvl7pPr marL="4458592"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7pPr>
            <a:lvl8pPr marL="5144529"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8pPr>
            <a:lvl9pPr marL="5830466"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9pPr>
          </a:lstStyle>
          <a:p>
            <a:pPr lvl="4"/>
            <a:r>
              <a:rPr lang="en" sz="750" b="0" i="0">
                <a:solidFill>
                  <a:srgbClr val="646769"/>
                </a:solidFill>
                <a:effectLst/>
                <a:latin typeface="+mn-lt"/>
                <a:ea typeface="GT America Regular" pitchFamily="2" charset="0"/>
                <a:cs typeface="GT America Regular" pitchFamily="2" charset="0"/>
              </a:rPr>
              <a:t>Moody’s Analytics</a:t>
            </a:r>
            <a:endParaRPr lang="ru-UA" sz="750" b="0" i="0">
              <a:solidFill>
                <a:srgbClr val="646769"/>
              </a:solidFill>
              <a:latin typeface="+mn-lt"/>
              <a:ea typeface="GT America Regular" pitchFamily="2" charset="0"/>
              <a:cs typeface="GT America Regular" pitchFamily="2" charset="0"/>
            </a:endParaRPr>
          </a:p>
        </p:txBody>
      </p:sp>
      <p:sp>
        <p:nvSpPr>
          <p:cNvPr id="4" name="Текст 13">
            <a:extLst>
              <a:ext uri="{FF2B5EF4-FFF2-40B4-BE49-F238E27FC236}">
                <a16:creationId xmlns:a16="http://schemas.microsoft.com/office/drawing/2014/main" id="{3DEDF061-AAE7-70A2-DBAC-70D279651605}"/>
              </a:ext>
            </a:extLst>
          </p:cNvPr>
          <p:cNvSpPr txBox="1">
            <a:spLocks/>
          </p:cNvSpPr>
          <p:nvPr userDrawn="1"/>
        </p:nvSpPr>
        <p:spPr>
          <a:xfrm>
            <a:off x="8391340" y="6424403"/>
            <a:ext cx="384424" cy="203859"/>
          </a:xfrm>
          <a:prstGeom prst="rect">
            <a:avLst/>
          </a:prstGeom>
        </p:spPr>
        <p:txBody>
          <a:bodyPr lIns="0" tIns="0" rIns="0" bIns="0" anchor="ctr"/>
          <a:lstStyle>
            <a:lvl1pPr marL="0" indent="0" algn="l" defTabSz="1371874" rtl="0" eaLnBrk="1" latinLnBrk="0" hangingPunct="1">
              <a:lnSpc>
                <a:spcPct val="120000"/>
              </a:lnSpc>
              <a:spcBef>
                <a:spcPts val="1800"/>
              </a:spcBef>
              <a:buClr>
                <a:srgbClr val="FFB133"/>
              </a:buClr>
              <a:buFont typeface="Arial" panose="020B0604020202020204" pitchFamily="34" charset="0"/>
              <a:buNone/>
              <a:defRPr sz="3001" b="0" i="0" kern="1200">
                <a:solidFill>
                  <a:schemeClr val="tx1"/>
                </a:solidFill>
                <a:latin typeface="+mj-lt"/>
                <a:ea typeface="DA_FuturaPT Book" panose="020B0502020204020303" pitchFamily="34" charset="0"/>
                <a:cs typeface="+mn-cs"/>
              </a:defRPr>
            </a:lvl1pPr>
            <a:lvl2pPr marL="914583" indent="-457291" algn="l" defTabSz="1371874" rtl="0" eaLnBrk="1" latinLnBrk="0" hangingPunct="1">
              <a:lnSpc>
                <a:spcPct val="120000"/>
              </a:lnSpc>
              <a:spcBef>
                <a:spcPts val="1800"/>
              </a:spcBef>
              <a:buClr>
                <a:srgbClr val="FFB133"/>
              </a:buClr>
              <a:buFont typeface="Open Sans" panose="020B0606030504020204" pitchFamily="34" charset="0"/>
              <a:buChar char="−"/>
              <a:defRPr sz="2801" b="0" i="0" kern="1200">
                <a:solidFill>
                  <a:schemeClr val="tx1"/>
                </a:solidFill>
                <a:latin typeface="+mj-lt"/>
                <a:ea typeface="DA_FuturaPT Book" panose="020B0502020204020303" pitchFamily="34" charset="0"/>
                <a:cs typeface="+mn-cs"/>
              </a:defRPr>
            </a:lvl2pPr>
            <a:lvl3pPr marL="1371874" indent="-457291" algn="l" defTabSz="1371874" rtl="0" eaLnBrk="1" latinLnBrk="0" hangingPunct="1">
              <a:lnSpc>
                <a:spcPct val="120000"/>
              </a:lnSpc>
              <a:spcBef>
                <a:spcPts val="1800"/>
              </a:spcBef>
              <a:buClr>
                <a:srgbClr val="FFB133"/>
              </a:buClr>
              <a:buFont typeface="Arial" panose="020B0604020202020204" pitchFamily="34" charset="0"/>
              <a:buChar char="•"/>
              <a:defRPr sz="2400" b="0" i="0" kern="1200">
                <a:solidFill>
                  <a:schemeClr val="tx1"/>
                </a:solidFill>
                <a:latin typeface="+mj-lt"/>
                <a:ea typeface="DA_FuturaPT Book" panose="020B0502020204020303" pitchFamily="34" charset="0"/>
                <a:cs typeface="+mn-cs"/>
              </a:defRPr>
            </a:lvl3pPr>
            <a:lvl4pPr marL="1829166" indent="-457291" algn="l" defTabSz="1371874" rtl="0" eaLnBrk="1" latinLnBrk="0" hangingPunct="1">
              <a:lnSpc>
                <a:spcPct val="120000"/>
              </a:lnSpc>
              <a:spcBef>
                <a:spcPts val="1800"/>
              </a:spcBef>
              <a:buClr>
                <a:srgbClr val="FFB133"/>
              </a:buClr>
              <a:buFont typeface="Open Sans" panose="020B0606030504020204" pitchFamily="34" charset="0"/>
              <a:buChar char="−"/>
              <a:defRPr sz="2200" b="0" i="0" kern="1200">
                <a:solidFill>
                  <a:schemeClr val="tx1"/>
                </a:solidFill>
                <a:latin typeface="+mj-lt"/>
                <a:ea typeface="DA_FuturaPT Book" panose="020B0502020204020303" pitchFamily="34" charset="0"/>
                <a:cs typeface="+mn-cs"/>
              </a:defRPr>
            </a:lvl4pPr>
            <a:lvl5pPr marL="15875" indent="0" algn="l" defTabSz="1371874" rtl="0" eaLnBrk="1" latinLnBrk="0" hangingPunct="1">
              <a:lnSpc>
                <a:spcPct val="120000"/>
              </a:lnSpc>
              <a:spcBef>
                <a:spcPts val="1800"/>
              </a:spcBef>
              <a:buClr>
                <a:srgbClr val="FFB133"/>
              </a:buClr>
              <a:buFont typeface="Arial" panose="020B0604020202020204" pitchFamily="34" charset="0"/>
              <a:buNone/>
              <a:tabLst>
                <a:tab pos="9490075" algn="l"/>
              </a:tabLst>
              <a:defRPr sz="1500" b="0" i="0" kern="1200">
                <a:solidFill>
                  <a:srgbClr val="444444"/>
                </a:solidFill>
                <a:latin typeface="+mj-lt"/>
                <a:ea typeface="DA_FuturaPT Book" panose="020B0502020204020303" pitchFamily="34" charset="0"/>
                <a:cs typeface="+mn-cs"/>
              </a:defRPr>
            </a:lvl5pPr>
            <a:lvl6pPr marL="3772654"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6pPr>
            <a:lvl7pPr marL="4458592"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7pPr>
            <a:lvl8pPr marL="5144529"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8pPr>
            <a:lvl9pPr marL="5830466" indent="-342969" algn="l" defTabSz="1371874"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9pPr>
          </a:lstStyle>
          <a:p>
            <a:pPr lvl="4" algn="r"/>
            <a:fld id="{B5690980-D924-412B-AF43-A6C31970E1EB}" type="slidenum">
              <a:rPr lang="en" sz="750" b="0" i="0" smtClean="0">
                <a:solidFill>
                  <a:schemeClr val="bg2"/>
                </a:solidFill>
                <a:effectLst/>
                <a:latin typeface="+mn-lt"/>
                <a:ea typeface="GT America Regular" pitchFamily="2" charset="0"/>
                <a:cs typeface="GT America Regular" pitchFamily="2" charset="0"/>
              </a:rPr>
              <a:t>‹#›</a:t>
            </a:fld>
            <a:endParaRPr lang="ru-UA" sz="750" b="0" i="0">
              <a:solidFill>
                <a:schemeClr val="bg2"/>
              </a:solidFill>
              <a:latin typeface="+mn-lt"/>
              <a:ea typeface="GT America Regular" pitchFamily="2" charset="0"/>
              <a:cs typeface="GT America Regular" pitchFamily="2" charset="0"/>
            </a:endParaRPr>
          </a:p>
        </p:txBody>
      </p:sp>
    </p:spTree>
    <p:extLst>
      <p:ext uri="{BB962C8B-B14F-4D97-AF65-F5344CB8AC3E}">
        <p14:creationId xmlns:p14="http://schemas.microsoft.com/office/powerpoint/2010/main" val="2506844176"/>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Lst>
  <p:hf hdr="0" ftr="0" dt="0"/>
  <p:txStyles>
    <p:titleStyle>
      <a:lvl1pPr algn="l" defTabSz="685868" rtl="0" eaLnBrk="1" latinLnBrk="0" hangingPunct="1">
        <a:lnSpc>
          <a:spcPct val="90000"/>
        </a:lnSpc>
        <a:spcBef>
          <a:spcPct val="0"/>
        </a:spcBef>
        <a:buNone/>
        <a:defRPr sz="2700" kern="1200" baseline="0">
          <a:solidFill>
            <a:schemeClr val="tx1"/>
          </a:solidFill>
          <a:latin typeface="+mj-lt"/>
          <a:ea typeface="+mj-ea"/>
          <a:cs typeface="+mj-cs"/>
        </a:defRPr>
      </a:lvl1pPr>
    </p:titleStyle>
    <p:bodyStyle>
      <a:lvl1pPr marL="228623" indent="-228623" algn="l" defTabSz="685868" rtl="0" eaLnBrk="1" latinLnBrk="0" hangingPunct="1">
        <a:lnSpc>
          <a:spcPct val="120000"/>
        </a:lnSpc>
        <a:spcBef>
          <a:spcPts val="900"/>
        </a:spcBef>
        <a:buClr>
          <a:srgbClr val="FFB133"/>
        </a:buClr>
        <a:buFont typeface="Arial" panose="020B0604020202020204" pitchFamily="34" charset="0"/>
        <a:buChar char="•"/>
        <a:defRPr sz="1500" b="0" i="0" kern="1200">
          <a:solidFill>
            <a:schemeClr val="tx1"/>
          </a:solidFill>
          <a:latin typeface="DA_FuturaPT Book" panose="020B0502020204020303" pitchFamily="34" charset="0"/>
          <a:ea typeface="DA_FuturaPT Book" panose="020B0502020204020303" pitchFamily="34" charset="0"/>
          <a:cs typeface="+mn-cs"/>
        </a:defRPr>
      </a:lvl1pPr>
      <a:lvl2pPr marL="457246" indent="-228623" algn="l" defTabSz="685868" rtl="0" eaLnBrk="1" latinLnBrk="0" hangingPunct="1">
        <a:lnSpc>
          <a:spcPct val="120000"/>
        </a:lnSpc>
        <a:spcBef>
          <a:spcPts val="900"/>
        </a:spcBef>
        <a:buClr>
          <a:srgbClr val="FFB133"/>
        </a:buClr>
        <a:buFont typeface="Open Sans" panose="020B0606030504020204" pitchFamily="34" charset="0"/>
        <a:buChar char="−"/>
        <a:defRPr sz="1400" b="0" i="0" kern="1200">
          <a:solidFill>
            <a:schemeClr val="tx1"/>
          </a:solidFill>
          <a:latin typeface="DA_FuturaPT Book" panose="020B0502020204020303" pitchFamily="34" charset="0"/>
          <a:ea typeface="DA_FuturaPT Book" panose="020B0502020204020303" pitchFamily="34" charset="0"/>
          <a:cs typeface="+mn-cs"/>
        </a:defRPr>
      </a:lvl2pPr>
      <a:lvl3pPr marL="685868" indent="-228623" algn="l" defTabSz="685868" rtl="0" eaLnBrk="1" latinLnBrk="0" hangingPunct="1">
        <a:lnSpc>
          <a:spcPct val="120000"/>
        </a:lnSpc>
        <a:spcBef>
          <a:spcPts val="900"/>
        </a:spcBef>
        <a:buClr>
          <a:srgbClr val="FFB133"/>
        </a:buClr>
        <a:buFont typeface="Arial" panose="020B0604020202020204" pitchFamily="34" charset="0"/>
        <a:buChar char="•"/>
        <a:defRPr sz="1200" b="0" i="0" kern="1200">
          <a:solidFill>
            <a:schemeClr val="tx1"/>
          </a:solidFill>
          <a:latin typeface="DA_FuturaPT Book" panose="020B0502020204020303" pitchFamily="34" charset="0"/>
          <a:ea typeface="DA_FuturaPT Book" panose="020B0502020204020303" pitchFamily="34" charset="0"/>
          <a:cs typeface="+mn-cs"/>
        </a:defRPr>
      </a:lvl3pPr>
      <a:lvl4pPr marL="914492" indent="-228623" algn="l" defTabSz="685868" rtl="0" eaLnBrk="1" latinLnBrk="0" hangingPunct="1">
        <a:lnSpc>
          <a:spcPct val="120000"/>
        </a:lnSpc>
        <a:spcBef>
          <a:spcPts val="900"/>
        </a:spcBef>
        <a:buClr>
          <a:srgbClr val="FFB133"/>
        </a:buClr>
        <a:buFont typeface="Open Sans" panose="020B0606030504020204" pitchFamily="34" charset="0"/>
        <a:buChar char="−"/>
        <a:defRPr sz="1100" b="0" i="0" kern="1200">
          <a:solidFill>
            <a:schemeClr val="tx1"/>
          </a:solidFill>
          <a:latin typeface="DA_FuturaPT Book" panose="020B0502020204020303" pitchFamily="34" charset="0"/>
          <a:ea typeface="DA_FuturaPT Book" panose="020B0502020204020303" pitchFamily="34" charset="0"/>
          <a:cs typeface="+mn-cs"/>
        </a:defRPr>
      </a:lvl4pPr>
      <a:lvl5pPr marL="1143114" indent="-228623" algn="l" defTabSz="685868" rtl="0" eaLnBrk="1" latinLnBrk="0" hangingPunct="1">
        <a:lnSpc>
          <a:spcPct val="120000"/>
        </a:lnSpc>
        <a:spcBef>
          <a:spcPts val="900"/>
        </a:spcBef>
        <a:buClr>
          <a:srgbClr val="FFB133"/>
        </a:buClr>
        <a:buFont typeface="Arial" panose="020B0604020202020204" pitchFamily="34" charset="0"/>
        <a:buChar char="•"/>
        <a:tabLst>
          <a:tab pos="4744718" algn="l"/>
        </a:tabLst>
        <a:defRPr sz="1000" b="0" i="0" kern="1200">
          <a:solidFill>
            <a:schemeClr val="tx1"/>
          </a:solidFill>
          <a:latin typeface="DA_FuturaPT Book" panose="020B0502020204020303" pitchFamily="34" charset="0"/>
          <a:ea typeface="DA_FuturaPT Book" panose="020B0502020204020303" pitchFamily="34" charset="0"/>
          <a:cs typeface="+mn-cs"/>
        </a:defRPr>
      </a:lvl5pPr>
      <a:lvl6pPr marL="1886138"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73"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007"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942" indent="-171467" algn="l" defTabSz="68586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68" rtl="0" eaLnBrk="1" latinLnBrk="0" hangingPunct="1">
        <a:defRPr sz="1350" kern="1200">
          <a:solidFill>
            <a:schemeClr val="tx1"/>
          </a:solidFill>
          <a:latin typeface="+mn-lt"/>
          <a:ea typeface="+mn-ea"/>
          <a:cs typeface="+mn-cs"/>
        </a:defRPr>
      </a:lvl1pPr>
      <a:lvl2pPr marL="342935" algn="l" defTabSz="685868" rtl="0" eaLnBrk="1" latinLnBrk="0" hangingPunct="1">
        <a:defRPr sz="1350" kern="1200">
          <a:solidFill>
            <a:schemeClr val="tx1"/>
          </a:solidFill>
          <a:latin typeface="+mn-lt"/>
          <a:ea typeface="+mn-ea"/>
          <a:cs typeface="+mn-cs"/>
        </a:defRPr>
      </a:lvl2pPr>
      <a:lvl3pPr marL="685868" algn="l" defTabSz="685868" rtl="0" eaLnBrk="1" latinLnBrk="0" hangingPunct="1">
        <a:defRPr sz="1350" kern="1200">
          <a:solidFill>
            <a:schemeClr val="tx1"/>
          </a:solidFill>
          <a:latin typeface="+mn-lt"/>
          <a:ea typeface="+mn-ea"/>
          <a:cs typeface="+mn-cs"/>
        </a:defRPr>
      </a:lvl3pPr>
      <a:lvl4pPr marL="1028803" algn="l" defTabSz="685868" rtl="0" eaLnBrk="1" latinLnBrk="0" hangingPunct="1">
        <a:defRPr sz="1350" kern="1200">
          <a:solidFill>
            <a:schemeClr val="tx1"/>
          </a:solidFill>
          <a:latin typeface="+mn-lt"/>
          <a:ea typeface="+mn-ea"/>
          <a:cs typeface="+mn-cs"/>
        </a:defRPr>
      </a:lvl4pPr>
      <a:lvl5pPr marL="1371737" algn="l" defTabSz="685868" rtl="0" eaLnBrk="1" latinLnBrk="0" hangingPunct="1">
        <a:defRPr sz="1350" kern="1200">
          <a:solidFill>
            <a:schemeClr val="tx1"/>
          </a:solidFill>
          <a:latin typeface="+mn-lt"/>
          <a:ea typeface="+mn-ea"/>
          <a:cs typeface="+mn-cs"/>
        </a:defRPr>
      </a:lvl5pPr>
      <a:lvl6pPr marL="1714672" algn="l" defTabSz="685868" rtl="0" eaLnBrk="1" latinLnBrk="0" hangingPunct="1">
        <a:defRPr sz="1350" kern="1200">
          <a:solidFill>
            <a:schemeClr val="tx1"/>
          </a:solidFill>
          <a:latin typeface="+mn-lt"/>
          <a:ea typeface="+mn-ea"/>
          <a:cs typeface="+mn-cs"/>
        </a:defRPr>
      </a:lvl6pPr>
      <a:lvl7pPr marL="2057606" algn="l" defTabSz="685868" rtl="0" eaLnBrk="1" latinLnBrk="0" hangingPunct="1">
        <a:defRPr sz="1350" kern="1200">
          <a:solidFill>
            <a:schemeClr val="tx1"/>
          </a:solidFill>
          <a:latin typeface="+mn-lt"/>
          <a:ea typeface="+mn-ea"/>
          <a:cs typeface="+mn-cs"/>
        </a:defRPr>
      </a:lvl7pPr>
      <a:lvl8pPr marL="2400540" algn="l" defTabSz="685868" rtl="0" eaLnBrk="1" latinLnBrk="0" hangingPunct="1">
        <a:defRPr sz="1350" kern="1200">
          <a:solidFill>
            <a:schemeClr val="tx1"/>
          </a:solidFill>
          <a:latin typeface="+mn-lt"/>
          <a:ea typeface="+mn-ea"/>
          <a:cs typeface="+mn-cs"/>
        </a:defRPr>
      </a:lvl8pPr>
      <a:lvl9pPr marL="2743475" algn="l" defTabSz="685868"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13">
          <p15:clr>
            <a:srgbClr val="F26B43"/>
          </p15:clr>
        </p15:guide>
        <p15:guide id="2" orient="horz" pos="4034">
          <p15:clr>
            <a:srgbClr val="F26B43"/>
          </p15:clr>
        </p15:guide>
        <p15:guide id="3" pos="320">
          <p15:clr>
            <a:srgbClr val="F26B43"/>
          </p15:clr>
        </p15:guide>
        <p15:guide id="4" orient="horz" pos="984">
          <p15:clr>
            <a:srgbClr val="F26B43"/>
          </p15:clr>
        </p15:guide>
        <p15:guide id="6" orient="horz" pos="1200">
          <p15:clr>
            <a:srgbClr val="F26B43"/>
          </p15:clr>
        </p15:guide>
        <p15:guide id="9" orient="horz" pos="3552">
          <p15:clr>
            <a:srgbClr val="F26B43"/>
          </p15:clr>
        </p15:guide>
        <p15:guide id="11" orient="horz" pos="3888">
          <p15:clr>
            <a:srgbClr val="F26B43"/>
          </p15:clr>
        </p15:guide>
        <p15:guide id="50" pos="7368">
          <p15:clr>
            <a:srgbClr val="F26B43"/>
          </p15:clr>
        </p15:guide>
        <p15:guide id="51" orient="horz" pos="6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8"/>
            <a:ext cx="8229600" cy="5635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143000"/>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7086600" y="656908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B9398D6-9C74-4A1D-98D2-7B58A2AA6CBD}" type="slidenum">
              <a:rPr lang="en-US" smtClean="0"/>
              <a:pPr/>
              <a:t>‹#›</a:t>
            </a:fld>
            <a:endParaRPr lang="en-US" dirty="0"/>
          </a:p>
        </p:txBody>
      </p:sp>
      <p:sp>
        <p:nvSpPr>
          <p:cNvPr id="7" name="Rectangle 6"/>
          <p:cNvSpPr/>
          <p:nvPr/>
        </p:nvSpPr>
        <p:spPr>
          <a:xfrm>
            <a:off x="0" y="685800"/>
            <a:ext cx="9144000" cy="54864"/>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Tree>
    <p:extLst>
      <p:ext uri="{BB962C8B-B14F-4D97-AF65-F5344CB8AC3E}">
        <p14:creationId xmlns:p14="http://schemas.microsoft.com/office/powerpoint/2010/main" val="149078417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709" r:id="rId5"/>
  </p:sldLayoutIdLst>
  <p:hf hdr="0" ftr="0" dt="0"/>
  <p:txStyles>
    <p:titleStyle>
      <a:lvl1pPr algn="l" defTabSz="685783" rtl="0" eaLnBrk="1" latinLnBrk="0" hangingPunct="1">
        <a:spcBef>
          <a:spcPct val="0"/>
        </a:spcBef>
        <a:buNone/>
        <a:defRPr sz="2250" b="1" kern="1200">
          <a:solidFill>
            <a:srgbClr val="4E4E4E"/>
          </a:solidFill>
          <a:latin typeface="+mj-lt"/>
          <a:ea typeface="+mj-ea"/>
          <a:cs typeface="+mj-cs"/>
        </a:defRPr>
      </a:lvl1pPr>
    </p:titleStyle>
    <p:bodyStyle>
      <a:lvl1pPr marL="257168" indent="-257168" algn="l" defTabSz="685783" rtl="0" eaLnBrk="1" latinLnBrk="0" hangingPunct="1">
        <a:spcBef>
          <a:spcPct val="20000"/>
        </a:spcBef>
        <a:buClr>
          <a:srgbClr val="D02526"/>
        </a:buClr>
        <a:buFont typeface="Wingdings" pitchFamily="2" charset="2"/>
        <a:buChar char="§"/>
        <a:defRPr sz="1950" kern="1200">
          <a:solidFill>
            <a:srgbClr val="4E4E4E"/>
          </a:solidFill>
          <a:latin typeface="+mn-lt"/>
          <a:ea typeface="+mn-ea"/>
          <a:cs typeface="+mn-cs"/>
        </a:defRPr>
      </a:lvl1pPr>
      <a:lvl2pPr marL="557199" indent="-214308" algn="l" defTabSz="685783"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2pPr>
      <a:lvl3pPr marL="857228" indent="-171446" algn="l" defTabSz="685783" rtl="0" eaLnBrk="1" latinLnBrk="0" hangingPunct="1">
        <a:spcBef>
          <a:spcPct val="20000"/>
        </a:spcBef>
        <a:buClr>
          <a:srgbClr val="D02526"/>
        </a:buClr>
        <a:buFont typeface="Wingdings" pitchFamily="2" charset="2"/>
        <a:buChar char="§"/>
        <a:defRPr sz="1650" kern="1200">
          <a:solidFill>
            <a:srgbClr val="4E4E4E"/>
          </a:solidFill>
          <a:latin typeface="+mn-lt"/>
          <a:ea typeface="+mn-ea"/>
          <a:cs typeface="+mn-cs"/>
        </a:defRPr>
      </a:lvl3pPr>
      <a:lvl4pPr marL="1200120" indent="-171446" algn="l" defTabSz="685783" rtl="0" eaLnBrk="1" latinLnBrk="0" hangingPunct="1">
        <a:spcBef>
          <a:spcPct val="20000"/>
        </a:spcBef>
        <a:buClr>
          <a:srgbClr val="D02526"/>
        </a:buClr>
        <a:buFont typeface="Wingdings" pitchFamily="2" charset="2"/>
        <a:buChar char="§"/>
        <a:defRPr sz="1500" kern="1200">
          <a:solidFill>
            <a:srgbClr val="4E4E4E"/>
          </a:solidFill>
          <a:latin typeface="+mn-lt"/>
          <a:ea typeface="+mn-ea"/>
          <a:cs typeface="+mn-cs"/>
        </a:defRPr>
      </a:lvl4pPr>
      <a:lvl5pPr marL="1543012" indent="-171446" algn="l" defTabSz="685783" rtl="0" eaLnBrk="1" latinLnBrk="0" hangingPunct="1">
        <a:spcBef>
          <a:spcPct val="20000"/>
        </a:spcBef>
        <a:buClr>
          <a:srgbClr val="D02526"/>
        </a:buClr>
        <a:buFont typeface="Wingdings" pitchFamily="2" charset="2"/>
        <a:buChar char="§"/>
        <a:defRPr sz="1350" kern="1200">
          <a:solidFill>
            <a:srgbClr val="4E4E4E"/>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8"/>
            <a:ext cx="8229600" cy="5635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143000"/>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dirty="0"/>
          </a:p>
        </p:txBody>
      </p:sp>
      <p:sp>
        <p:nvSpPr>
          <p:cNvPr id="7" name="Rectangle 6"/>
          <p:cNvSpPr/>
          <p:nvPr/>
        </p:nvSpPr>
        <p:spPr>
          <a:xfrm>
            <a:off x="0" y="685800"/>
            <a:ext cx="9144000" cy="54864"/>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Tree>
    <p:extLst>
      <p:ext uri="{BB962C8B-B14F-4D97-AF65-F5344CB8AC3E}">
        <p14:creationId xmlns:p14="http://schemas.microsoft.com/office/powerpoint/2010/main" val="43715652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ftr="0" dt="0"/>
  <p:txStyles>
    <p:titleStyle>
      <a:lvl1pPr algn="l" defTabSz="685783" rtl="0" eaLnBrk="1" latinLnBrk="0" hangingPunct="1">
        <a:spcBef>
          <a:spcPct val="0"/>
        </a:spcBef>
        <a:buNone/>
        <a:defRPr sz="2250" b="1" kern="1200">
          <a:solidFill>
            <a:srgbClr val="4E4E4E"/>
          </a:solidFill>
          <a:latin typeface="+mj-lt"/>
          <a:ea typeface="+mj-ea"/>
          <a:cs typeface="+mj-cs"/>
        </a:defRPr>
      </a:lvl1pPr>
    </p:titleStyle>
    <p:bodyStyle>
      <a:lvl1pPr marL="257168" indent="-257168" algn="l" defTabSz="685783" rtl="0" eaLnBrk="1" latinLnBrk="0" hangingPunct="1">
        <a:spcBef>
          <a:spcPct val="20000"/>
        </a:spcBef>
        <a:buClr>
          <a:srgbClr val="818181"/>
        </a:buClr>
        <a:buFont typeface="Wingdings" pitchFamily="2" charset="2"/>
        <a:buChar char="§"/>
        <a:defRPr sz="1950" kern="1200">
          <a:solidFill>
            <a:srgbClr val="4E4E4E"/>
          </a:solidFill>
          <a:latin typeface="+mn-lt"/>
          <a:ea typeface="+mn-ea"/>
          <a:cs typeface="+mn-cs"/>
        </a:defRPr>
      </a:lvl1pPr>
      <a:lvl2pPr marL="557199" indent="-214308" algn="l" defTabSz="685783" rtl="0" eaLnBrk="1" latinLnBrk="0" hangingPunct="1">
        <a:spcBef>
          <a:spcPct val="20000"/>
        </a:spcBef>
        <a:buClr>
          <a:srgbClr val="818181"/>
        </a:buClr>
        <a:buFont typeface="Wingdings" pitchFamily="2" charset="2"/>
        <a:buChar char="§"/>
        <a:defRPr sz="1800" kern="1200">
          <a:solidFill>
            <a:srgbClr val="4E4E4E"/>
          </a:solidFill>
          <a:latin typeface="+mn-lt"/>
          <a:ea typeface="+mn-ea"/>
          <a:cs typeface="+mn-cs"/>
        </a:defRPr>
      </a:lvl2pPr>
      <a:lvl3pPr marL="857228" indent="-171446" algn="l" defTabSz="685783" rtl="0" eaLnBrk="1" latinLnBrk="0" hangingPunct="1">
        <a:spcBef>
          <a:spcPct val="20000"/>
        </a:spcBef>
        <a:buClr>
          <a:srgbClr val="818181"/>
        </a:buClr>
        <a:buFont typeface="Wingdings" pitchFamily="2" charset="2"/>
        <a:buChar char="§"/>
        <a:defRPr sz="1650" kern="1200">
          <a:solidFill>
            <a:srgbClr val="4E4E4E"/>
          </a:solidFill>
          <a:latin typeface="+mn-lt"/>
          <a:ea typeface="+mn-ea"/>
          <a:cs typeface="+mn-cs"/>
        </a:defRPr>
      </a:lvl3pPr>
      <a:lvl4pPr marL="1200120" indent="-171446" algn="l" defTabSz="685783" rtl="0" eaLnBrk="1" latinLnBrk="0" hangingPunct="1">
        <a:spcBef>
          <a:spcPct val="20000"/>
        </a:spcBef>
        <a:buClr>
          <a:srgbClr val="818181"/>
        </a:buClr>
        <a:buFont typeface="Wingdings" pitchFamily="2" charset="2"/>
        <a:buChar char="§"/>
        <a:defRPr sz="1500" kern="1200">
          <a:solidFill>
            <a:srgbClr val="4E4E4E"/>
          </a:solidFill>
          <a:latin typeface="+mn-lt"/>
          <a:ea typeface="+mn-ea"/>
          <a:cs typeface="+mn-cs"/>
        </a:defRPr>
      </a:lvl4pPr>
      <a:lvl5pPr marL="1543012" indent="-171446" algn="l" defTabSz="685783" rtl="0" eaLnBrk="1" latinLnBrk="0" hangingPunct="1">
        <a:spcBef>
          <a:spcPct val="20000"/>
        </a:spcBef>
        <a:buClr>
          <a:srgbClr val="818181"/>
        </a:buClr>
        <a:buFont typeface="Wingdings" pitchFamily="2" charset="2"/>
        <a:buChar char="§"/>
        <a:defRPr sz="1350" kern="1200">
          <a:solidFill>
            <a:srgbClr val="4E4E4E"/>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2931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8"/>
            <a:ext cx="8229600" cy="5635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143000"/>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a:p>
        </p:txBody>
      </p:sp>
      <p:sp>
        <p:nvSpPr>
          <p:cNvPr id="7" name="Rectangle 6"/>
          <p:cNvSpPr/>
          <p:nvPr/>
        </p:nvSpPr>
        <p:spPr>
          <a:xfrm>
            <a:off x="0" y="685800"/>
            <a:ext cx="9144000" cy="54864"/>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Tree>
    <p:extLst>
      <p:ext uri="{BB962C8B-B14F-4D97-AF65-F5344CB8AC3E}">
        <p14:creationId xmlns:p14="http://schemas.microsoft.com/office/powerpoint/2010/main" val="303134749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Lst>
  <p:txStyles>
    <p:titleStyle>
      <a:lvl1pPr algn="l" defTabSz="685783" rtl="0" eaLnBrk="1" latinLnBrk="0" hangingPunct="1">
        <a:spcBef>
          <a:spcPct val="0"/>
        </a:spcBef>
        <a:buNone/>
        <a:defRPr sz="2250" b="1" kern="1200">
          <a:solidFill>
            <a:srgbClr val="4E4E4E"/>
          </a:solidFill>
          <a:latin typeface="+mj-lt"/>
          <a:ea typeface="+mj-ea"/>
          <a:cs typeface="+mj-cs"/>
        </a:defRPr>
      </a:lvl1pPr>
    </p:titleStyle>
    <p:bodyStyle>
      <a:lvl1pPr marL="257168" indent="-257168" algn="l" defTabSz="685783" rtl="0" eaLnBrk="1" latinLnBrk="0" hangingPunct="1">
        <a:spcBef>
          <a:spcPct val="20000"/>
        </a:spcBef>
        <a:buClr>
          <a:srgbClr val="D02526"/>
        </a:buClr>
        <a:buFont typeface="Wingdings" pitchFamily="2" charset="2"/>
        <a:buChar char="§"/>
        <a:defRPr sz="1950" kern="1200">
          <a:solidFill>
            <a:srgbClr val="4E4E4E"/>
          </a:solidFill>
          <a:latin typeface="+mn-lt"/>
          <a:ea typeface="+mn-ea"/>
          <a:cs typeface="+mn-cs"/>
        </a:defRPr>
      </a:lvl1pPr>
      <a:lvl2pPr marL="557199" indent="-214308" algn="l" defTabSz="685783"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2pPr>
      <a:lvl3pPr marL="857228" indent="-171446" algn="l" defTabSz="685783" rtl="0" eaLnBrk="1" latinLnBrk="0" hangingPunct="1">
        <a:spcBef>
          <a:spcPct val="20000"/>
        </a:spcBef>
        <a:buClr>
          <a:srgbClr val="D02526"/>
        </a:buClr>
        <a:buFont typeface="Wingdings" pitchFamily="2" charset="2"/>
        <a:buChar char="§"/>
        <a:defRPr sz="1650" kern="1200">
          <a:solidFill>
            <a:srgbClr val="4E4E4E"/>
          </a:solidFill>
          <a:latin typeface="+mn-lt"/>
          <a:ea typeface="+mn-ea"/>
          <a:cs typeface="+mn-cs"/>
        </a:defRPr>
      </a:lvl3pPr>
      <a:lvl4pPr marL="1200120" indent="-171446" algn="l" defTabSz="685783" rtl="0" eaLnBrk="1" latinLnBrk="0" hangingPunct="1">
        <a:spcBef>
          <a:spcPct val="20000"/>
        </a:spcBef>
        <a:buClr>
          <a:srgbClr val="D02526"/>
        </a:buClr>
        <a:buFont typeface="Wingdings" pitchFamily="2" charset="2"/>
        <a:buChar char="§"/>
        <a:defRPr sz="1500" kern="1200">
          <a:solidFill>
            <a:srgbClr val="4E4E4E"/>
          </a:solidFill>
          <a:latin typeface="+mn-lt"/>
          <a:ea typeface="+mn-ea"/>
          <a:cs typeface="+mn-cs"/>
        </a:defRPr>
      </a:lvl4pPr>
      <a:lvl5pPr marL="1543012" indent="-171446" algn="l" defTabSz="685783" rtl="0" eaLnBrk="1" latinLnBrk="0" hangingPunct="1">
        <a:spcBef>
          <a:spcPct val="20000"/>
        </a:spcBef>
        <a:buClr>
          <a:srgbClr val="D02526"/>
        </a:buClr>
        <a:buFont typeface="Wingdings" pitchFamily="2" charset="2"/>
        <a:buChar char="§"/>
        <a:defRPr sz="1350" kern="1200">
          <a:solidFill>
            <a:srgbClr val="4E4E4E"/>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8"/>
            <a:ext cx="8229600" cy="5635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143000"/>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457200" y="6356356"/>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B9398D6-9C74-4A1D-98D2-7B58A2AA6CBD}" type="slidenum">
              <a:rPr lang="en-US" smtClean="0"/>
              <a:pPr/>
              <a:t>‹#›</a:t>
            </a:fld>
            <a:endParaRPr lang="en-US"/>
          </a:p>
        </p:txBody>
      </p:sp>
      <p:sp>
        <p:nvSpPr>
          <p:cNvPr id="7" name="Rectangle 6"/>
          <p:cNvSpPr/>
          <p:nvPr/>
        </p:nvSpPr>
        <p:spPr>
          <a:xfrm>
            <a:off x="0" y="685800"/>
            <a:ext cx="9144000" cy="54864"/>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39003" y="6248400"/>
            <a:ext cx="1667435" cy="457200"/>
          </a:xfrm>
          <a:prstGeom prst="rect">
            <a:avLst/>
          </a:prstGeom>
        </p:spPr>
      </p:pic>
    </p:spTree>
    <p:extLst>
      <p:ext uri="{BB962C8B-B14F-4D97-AF65-F5344CB8AC3E}">
        <p14:creationId xmlns:p14="http://schemas.microsoft.com/office/powerpoint/2010/main" val="137105631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Lst>
  <p:txStyles>
    <p:titleStyle>
      <a:lvl1pPr algn="l" defTabSz="685783" rtl="0" eaLnBrk="1" latinLnBrk="0" hangingPunct="1">
        <a:spcBef>
          <a:spcPct val="0"/>
        </a:spcBef>
        <a:buNone/>
        <a:defRPr sz="2250" b="1" kern="1200">
          <a:solidFill>
            <a:srgbClr val="4E4E4E"/>
          </a:solidFill>
          <a:latin typeface="+mj-lt"/>
          <a:ea typeface="+mj-ea"/>
          <a:cs typeface="+mj-cs"/>
        </a:defRPr>
      </a:lvl1pPr>
    </p:titleStyle>
    <p:bodyStyle>
      <a:lvl1pPr marL="257168" indent="-257168" algn="l" defTabSz="685783" rtl="0" eaLnBrk="1" latinLnBrk="0" hangingPunct="1">
        <a:spcBef>
          <a:spcPct val="20000"/>
        </a:spcBef>
        <a:buClr>
          <a:srgbClr val="818181"/>
        </a:buClr>
        <a:buFont typeface="Wingdings" pitchFamily="2" charset="2"/>
        <a:buChar char="§"/>
        <a:defRPr sz="1950" kern="1200">
          <a:solidFill>
            <a:srgbClr val="4E4E4E"/>
          </a:solidFill>
          <a:latin typeface="+mn-lt"/>
          <a:ea typeface="+mn-ea"/>
          <a:cs typeface="+mn-cs"/>
        </a:defRPr>
      </a:lvl1pPr>
      <a:lvl2pPr marL="557199" indent="-214308" algn="l" defTabSz="685783" rtl="0" eaLnBrk="1" latinLnBrk="0" hangingPunct="1">
        <a:spcBef>
          <a:spcPct val="20000"/>
        </a:spcBef>
        <a:buClr>
          <a:srgbClr val="818181"/>
        </a:buClr>
        <a:buFont typeface="Wingdings" pitchFamily="2" charset="2"/>
        <a:buChar char="§"/>
        <a:defRPr sz="1800" kern="1200">
          <a:solidFill>
            <a:srgbClr val="4E4E4E"/>
          </a:solidFill>
          <a:latin typeface="+mn-lt"/>
          <a:ea typeface="+mn-ea"/>
          <a:cs typeface="+mn-cs"/>
        </a:defRPr>
      </a:lvl2pPr>
      <a:lvl3pPr marL="857228" indent="-171446" algn="l" defTabSz="685783" rtl="0" eaLnBrk="1" latinLnBrk="0" hangingPunct="1">
        <a:spcBef>
          <a:spcPct val="20000"/>
        </a:spcBef>
        <a:buClr>
          <a:srgbClr val="818181"/>
        </a:buClr>
        <a:buFont typeface="Wingdings" pitchFamily="2" charset="2"/>
        <a:buChar char="§"/>
        <a:defRPr sz="1650" kern="1200">
          <a:solidFill>
            <a:srgbClr val="4E4E4E"/>
          </a:solidFill>
          <a:latin typeface="+mn-lt"/>
          <a:ea typeface="+mn-ea"/>
          <a:cs typeface="+mn-cs"/>
        </a:defRPr>
      </a:lvl3pPr>
      <a:lvl4pPr marL="1200120" indent="-171446" algn="l" defTabSz="685783" rtl="0" eaLnBrk="1" latinLnBrk="0" hangingPunct="1">
        <a:spcBef>
          <a:spcPct val="20000"/>
        </a:spcBef>
        <a:buClr>
          <a:srgbClr val="818181"/>
        </a:buClr>
        <a:buFont typeface="Wingdings" pitchFamily="2" charset="2"/>
        <a:buChar char="§"/>
        <a:defRPr sz="1500" kern="1200">
          <a:solidFill>
            <a:srgbClr val="4E4E4E"/>
          </a:solidFill>
          <a:latin typeface="+mn-lt"/>
          <a:ea typeface="+mn-ea"/>
          <a:cs typeface="+mn-cs"/>
        </a:defRPr>
      </a:lvl4pPr>
      <a:lvl5pPr marL="1543012" indent="-171446" algn="l" defTabSz="685783" rtl="0" eaLnBrk="1" latinLnBrk="0" hangingPunct="1">
        <a:spcBef>
          <a:spcPct val="20000"/>
        </a:spcBef>
        <a:buClr>
          <a:srgbClr val="818181"/>
        </a:buClr>
        <a:buFont typeface="Wingdings" pitchFamily="2" charset="2"/>
        <a:buChar char="§"/>
        <a:defRPr sz="1350" kern="1200">
          <a:solidFill>
            <a:srgbClr val="4E4E4E"/>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8"/>
            <a:ext cx="8229600" cy="56356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143000"/>
            <a:ext cx="8229600" cy="4830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a:p>
        </p:txBody>
      </p:sp>
      <p:sp>
        <p:nvSpPr>
          <p:cNvPr id="7" name="Rectangle 6"/>
          <p:cNvSpPr/>
          <p:nvPr/>
        </p:nvSpPr>
        <p:spPr>
          <a:xfrm>
            <a:off x="0" y="685800"/>
            <a:ext cx="9144000" cy="54864"/>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9000" y="6248400"/>
            <a:ext cx="1667435" cy="457200"/>
          </a:xfrm>
          <a:prstGeom prst="rect">
            <a:avLst/>
          </a:prstGeom>
        </p:spPr>
      </p:pic>
    </p:spTree>
  </p:cSld>
  <p:clrMap bg1="lt1" tx1="dk1" bg2="lt2" tx2="dk2" accent1="accent1" accent2="accent2" accent3="accent3" accent4="accent4" accent5="accent5" accent6="accent6" hlink="hlink" folHlink="folHlink"/>
  <p:sldLayoutIdLst>
    <p:sldLayoutId id="2147483974" r:id="rId1"/>
  </p:sldLayoutIdLst>
  <p:txStyles>
    <p:titleStyle>
      <a:lvl1pPr algn="l" defTabSz="914400" rtl="0" eaLnBrk="1" latinLnBrk="0" hangingPunct="1">
        <a:spcBef>
          <a:spcPct val="0"/>
        </a:spcBef>
        <a:buNone/>
        <a:defRPr sz="3000" b="1" kern="1200">
          <a:solidFill>
            <a:srgbClr val="4E4E4E"/>
          </a:solidFill>
          <a:latin typeface="+mj-lt"/>
          <a:ea typeface="+mj-ea"/>
          <a:cs typeface="+mj-cs"/>
        </a:defRPr>
      </a:lvl1pPr>
    </p:titleStyle>
    <p:bodyStyle>
      <a:lvl1pPr marL="342900" indent="-342900" algn="l" defTabSz="914400" rtl="0" eaLnBrk="1" latinLnBrk="0" hangingPunct="1">
        <a:spcBef>
          <a:spcPct val="20000"/>
        </a:spcBef>
        <a:buClr>
          <a:srgbClr val="D02526"/>
        </a:buClr>
        <a:buFont typeface="Wingdings" pitchFamily="2" charset="2"/>
        <a:buChar char="§"/>
        <a:defRPr sz="2600" kern="1200">
          <a:solidFill>
            <a:srgbClr val="4E4E4E"/>
          </a:solidFill>
          <a:latin typeface="+mn-lt"/>
          <a:ea typeface="+mn-ea"/>
          <a:cs typeface="+mn-cs"/>
        </a:defRPr>
      </a:lvl1pPr>
      <a:lvl2pPr marL="742950" indent="-285750" algn="l" defTabSz="914400" rtl="0" eaLnBrk="1" latinLnBrk="0" hangingPunct="1">
        <a:spcBef>
          <a:spcPct val="20000"/>
        </a:spcBef>
        <a:buClr>
          <a:srgbClr val="D02526"/>
        </a:buClr>
        <a:buFont typeface="Wingdings" pitchFamily="2" charset="2"/>
        <a:buChar char="§"/>
        <a:defRPr sz="2400" kern="1200">
          <a:solidFill>
            <a:srgbClr val="4E4E4E"/>
          </a:solidFill>
          <a:latin typeface="+mn-lt"/>
          <a:ea typeface="+mn-ea"/>
          <a:cs typeface="+mn-cs"/>
        </a:defRPr>
      </a:lvl2pPr>
      <a:lvl3pPr marL="1143000" indent="-228600" algn="l" defTabSz="914400" rtl="0" eaLnBrk="1" latinLnBrk="0" hangingPunct="1">
        <a:spcBef>
          <a:spcPct val="20000"/>
        </a:spcBef>
        <a:buClr>
          <a:srgbClr val="D02526"/>
        </a:buClr>
        <a:buFont typeface="Wingdings" pitchFamily="2" charset="2"/>
        <a:buChar char="§"/>
        <a:defRPr sz="2200" kern="1200">
          <a:solidFill>
            <a:srgbClr val="4E4E4E"/>
          </a:solidFill>
          <a:latin typeface="+mn-lt"/>
          <a:ea typeface="+mn-ea"/>
          <a:cs typeface="+mn-cs"/>
        </a:defRPr>
      </a:lvl3pPr>
      <a:lvl4pPr marL="1600200" indent="-228600" algn="l" defTabSz="914400" rtl="0" eaLnBrk="1" latinLnBrk="0" hangingPunct="1">
        <a:spcBef>
          <a:spcPct val="20000"/>
        </a:spcBef>
        <a:buClr>
          <a:srgbClr val="D02526"/>
        </a:buClr>
        <a:buFont typeface="Wingdings" pitchFamily="2" charset="2"/>
        <a:buChar char="§"/>
        <a:defRPr sz="2000" kern="1200">
          <a:solidFill>
            <a:srgbClr val="4E4E4E"/>
          </a:solidFill>
          <a:latin typeface="+mn-lt"/>
          <a:ea typeface="+mn-ea"/>
          <a:cs typeface="+mn-cs"/>
        </a:defRPr>
      </a:lvl4pPr>
      <a:lvl5pPr marL="2057400" indent="-228600" algn="l" defTabSz="914400"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254028"/>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 id="214748398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46039"/>
            <a:ext cx="8229600" cy="563562"/>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143000"/>
            <a:ext cx="8229600" cy="483076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398D6-9C74-4A1D-98D2-7B58A2AA6CBD}" type="slidenum">
              <a:rPr lang="en-US" smtClean="0"/>
              <a:pPr/>
              <a:t>‹#›</a:t>
            </a:fld>
            <a:endParaRPr lang="en-US" dirty="0"/>
          </a:p>
        </p:txBody>
      </p:sp>
      <p:sp>
        <p:nvSpPr>
          <p:cNvPr id="7" name="Rectangle 6"/>
          <p:cNvSpPr/>
          <p:nvPr/>
        </p:nvSpPr>
        <p:spPr>
          <a:xfrm>
            <a:off x="0" y="685800"/>
            <a:ext cx="9144000" cy="54865"/>
          </a:xfrm>
          <a:prstGeom prst="rect">
            <a:avLst/>
          </a:prstGeom>
          <a:solidFill>
            <a:srgbClr val="D02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39000" y="6248400"/>
            <a:ext cx="1667435" cy="457200"/>
          </a:xfrm>
          <a:prstGeom prst="rect">
            <a:avLst/>
          </a:prstGeom>
        </p:spPr>
      </p:pic>
    </p:spTree>
    <p:extLst>
      <p:ext uri="{BB962C8B-B14F-4D97-AF65-F5344CB8AC3E}">
        <p14:creationId xmlns:p14="http://schemas.microsoft.com/office/powerpoint/2010/main" val="4011997577"/>
      </p:ext>
    </p:extLst>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Lst>
  <p:txStyles>
    <p:titleStyle>
      <a:lvl1pPr algn="l" defTabSz="914335" rtl="0" eaLnBrk="1" latinLnBrk="0" hangingPunct="1">
        <a:spcBef>
          <a:spcPct val="0"/>
        </a:spcBef>
        <a:buNone/>
        <a:defRPr sz="3000" b="1" kern="1200">
          <a:solidFill>
            <a:srgbClr val="4E4E4E"/>
          </a:solidFill>
          <a:latin typeface="+mj-lt"/>
          <a:ea typeface="+mj-ea"/>
          <a:cs typeface="+mj-cs"/>
        </a:defRPr>
      </a:lvl1pPr>
    </p:titleStyle>
    <p:bodyStyle>
      <a:lvl1pPr marL="342876" indent="-342876" algn="l" defTabSz="914335" rtl="0" eaLnBrk="1" latinLnBrk="0" hangingPunct="1">
        <a:spcBef>
          <a:spcPct val="20000"/>
        </a:spcBef>
        <a:buClr>
          <a:srgbClr val="D02526"/>
        </a:buClr>
        <a:buFont typeface="Wingdings" pitchFamily="2" charset="2"/>
        <a:buChar char="§"/>
        <a:defRPr sz="2600" kern="1200">
          <a:solidFill>
            <a:srgbClr val="4E4E4E"/>
          </a:solidFill>
          <a:latin typeface="+mn-lt"/>
          <a:ea typeface="+mn-ea"/>
          <a:cs typeface="+mn-cs"/>
        </a:defRPr>
      </a:lvl1pPr>
      <a:lvl2pPr marL="742896" indent="-285729" algn="l" defTabSz="914335" rtl="0" eaLnBrk="1" latinLnBrk="0" hangingPunct="1">
        <a:spcBef>
          <a:spcPct val="20000"/>
        </a:spcBef>
        <a:buClr>
          <a:srgbClr val="D02526"/>
        </a:buClr>
        <a:buFont typeface="Wingdings" pitchFamily="2" charset="2"/>
        <a:buChar char="§"/>
        <a:defRPr sz="2400" kern="1200">
          <a:solidFill>
            <a:srgbClr val="4E4E4E"/>
          </a:solidFill>
          <a:latin typeface="+mn-lt"/>
          <a:ea typeface="+mn-ea"/>
          <a:cs typeface="+mn-cs"/>
        </a:defRPr>
      </a:lvl2pPr>
      <a:lvl3pPr marL="1142918" indent="-228583" algn="l" defTabSz="914335" rtl="0" eaLnBrk="1" latinLnBrk="0" hangingPunct="1">
        <a:spcBef>
          <a:spcPct val="20000"/>
        </a:spcBef>
        <a:buClr>
          <a:srgbClr val="D02526"/>
        </a:buClr>
        <a:buFont typeface="Wingdings" pitchFamily="2" charset="2"/>
        <a:buChar char="§"/>
        <a:defRPr sz="2199" kern="1200">
          <a:solidFill>
            <a:srgbClr val="4E4E4E"/>
          </a:solidFill>
          <a:latin typeface="+mn-lt"/>
          <a:ea typeface="+mn-ea"/>
          <a:cs typeface="+mn-cs"/>
        </a:defRPr>
      </a:lvl3pPr>
      <a:lvl4pPr marL="1600085" indent="-228583" algn="l" defTabSz="914335" rtl="0" eaLnBrk="1" latinLnBrk="0" hangingPunct="1">
        <a:spcBef>
          <a:spcPct val="20000"/>
        </a:spcBef>
        <a:buClr>
          <a:srgbClr val="D02526"/>
        </a:buClr>
        <a:buFont typeface="Wingdings" pitchFamily="2" charset="2"/>
        <a:buChar char="§"/>
        <a:defRPr sz="2000" kern="1200">
          <a:solidFill>
            <a:srgbClr val="4E4E4E"/>
          </a:solidFill>
          <a:latin typeface="+mn-lt"/>
          <a:ea typeface="+mn-ea"/>
          <a:cs typeface="+mn-cs"/>
        </a:defRPr>
      </a:lvl4pPr>
      <a:lvl5pPr marL="2057251" indent="-228583" algn="l" defTabSz="914335"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5pPr>
      <a:lvl6pPr marL="2514418"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86"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53"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9" indent="-228583" algn="l" defTabSz="91433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5" rtl="0" eaLnBrk="1" latinLnBrk="0" hangingPunct="1">
        <a:defRPr sz="1800" kern="1200">
          <a:solidFill>
            <a:schemeClr val="tx1"/>
          </a:solidFill>
          <a:latin typeface="+mn-lt"/>
          <a:ea typeface="+mn-ea"/>
          <a:cs typeface="+mn-cs"/>
        </a:defRPr>
      </a:lvl1pPr>
      <a:lvl2pPr marL="457167" algn="l" defTabSz="914335" rtl="0" eaLnBrk="1" latinLnBrk="0" hangingPunct="1">
        <a:defRPr sz="1800" kern="1200">
          <a:solidFill>
            <a:schemeClr val="tx1"/>
          </a:solidFill>
          <a:latin typeface="+mn-lt"/>
          <a:ea typeface="+mn-ea"/>
          <a:cs typeface="+mn-cs"/>
        </a:defRPr>
      </a:lvl2pPr>
      <a:lvl3pPr marL="914335" algn="l" defTabSz="914335" rtl="0" eaLnBrk="1" latinLnBrk="0" hangingPunct="1">
        <a:defRPr sz="1800" kern="1200">
          <a:solidFill>
            <a:schemeClr val="tx1"/>
          </a:solidFill>
          <a:latin typeface="+mn-lt"/>
          <a:ea typeface="+mn-ea"/>
          <a:cs typeface="+mn-cs"/>
        </a:defRPr>
      </a:lvl3pPr>
      <a:lvl4pPr marL="1371501" algn="l" defTabSz="914335" rtl="0" eaLnBrk="1" latinLnBrk="0" hangingPunct="1">
        <a:defRPr sz="1800" kern="1200">
          <a:solidFill>
            <a:schemeClr val="tx1"/>
          </a:solidFill>
          <a:latin typeface="+mn-lt"/>
          <a:ea typeface="+mn-ea"/>
          <a:cs typeface="+mn-cs"/>
        </a:defRPr>
      </a:lvl4pPr>
      <a:lvl5pPr marL="1828668" algn="l" defTabSz="914335" rtl="0" eaLnBrk="1" latinLnBrk="0" hangingPunct="1">
        <a:defRPr sz="1800" kern="1200">
          <a:solidFill>
            <a:schemeClr val="tx1"/>
          </a:solidFill>
          <a:latin typeface="+mn-lt"/>
          <a:ea typeface="+mn-ea"/>
          <a:cs typeface="+mn-cs"/>
        </a:defRPr>
      </a:lvl5pPr>
      <a:lvl6pPr marL="2285835" algn="l" defTabSz="914335" rtl="0" eaLnBrk="1" latinLnBrk="0" hangingPunct="1">
        <a:defRPr sz="1800" kern="1200">
          <a:solidFill>
            <a:schemeClr val="tx1"/>
          </a:solidFill>
          <a:latin typeface="+mn-lt"/>
          <a:ea typeface="+mn-ea"/>
          <a:cs typeface="+mn-cs"/>
        </a:defRPr>
      </a:lvl6pPr>
      <a:lvl7pPr marL="2743003" algn="l" defTabSz="914335" rtl="0" eaLnBrk="1" latinLnBrk="0" hangingPunct="1">
        <a:defRPr sz="1800" kern="1200">
          <a:solidFill>
            <a:schemeClr val="tx1"/>
          </a:solidFill>
          <a:latin typeface="+mn-lt"/>
          <a:ea typeface="+mn-ea"/>
          <a:cs typeface="+mn-cs"/>
        </a:defRPr>
      </a:lvl7pPr>
      <a:lvl8pPr marL="3200169" algn="l" defTabSz="914335" rtl="0" eaLnBrk="1" latinLnBrk="0" hangingPunct="1">
        <a:defRPr sz="1800" kern="1200">
          <a:solidFill>
            <a:schemeClr val="tx1"/>
          </a:solidFill>
          <a:latin typeface="+mn-lt"/>
          <a:ea typeface="+mn-ea"/>
          <a:cs typeface="+mn-cs"/>
        </a:defRPr>
      </a:lvl8pPr>
      <a:lvl9pPr marL="3657336" algn="l" defTabSz="91433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94.xml"/></Relationships>
</file>

<file path=ppt/slides/_rels/slide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emf"/><Relationship Id="rId1" Type="http://schemas.openxmlformats.org/officeDocument/2006/relationships/slideLayout" Target="../slideLayouts/slideLayout16.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1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www.ijgurbanadvisors.com/" TargetMode="External"/><Relationship Id="rId2" Type="http://schemas.openxmlformats.org/officeDocument/2006/relationships/hyperlink" Target="mailto:ira@ijgurbanadvisors.com" TargetMode="External"/><Relationship Id="rId1" Type="http://schemas.openxmlformats.org/officeDocument/2006/relationships/slideLayout" Target="../slideLayouts/slideLayout15.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94.xml"/></Relationships>
</file>

<file path=ppt/slides/_rels/slide2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xml"/><Relationship Id="rId1" Type="http://schemas.openxmlformats.org/officeDocument/2006/relationships/slideLayout" Target="../slideLayouts/slideLayout8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1.xml"/><Relationship Id="rId1" Type="http://schemas.openxmlformats.org/officeDocument/2006/relationships/slideLayout" Target="../slideLayouts/slideLayout80.xml"/></Relationships>
</file>

<file path=ppt/slides/_rels/slide27.xml.rels><?xml version="1.0" encoding="UTF-8" standalone="yes"?>
<Relationships xmlns="http://schemas.openxmlformats.org/package/2006/relationships"><Relationship Id="rId3" Type="http://schemas.openxmlformats.org/officeDocument/2006/relationships/hyperlink" Target="http://www.policymap.com/" TargetMode="External"/><Relationship Id="rId2" Type="http://schemas.openxmlformats.org/officeDocument/2006/relationships/image" Target="../media/image54.png"/><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4.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95.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em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67AA7-2C49-7605-F139-1191C94571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2F3A00-B59C-5074-CB5A-78AE40F5B2C5}"/>
              </a:ext>
            </a:extLst>
          </p:cNvPr>
          <p:cNvSpPr>
            <a:spLocks noGrp="1"/>
          </p:cNvSpPr>
          <p:nvPr>
            <p:ph type="body" sz="quarter" idx="31"/>
          </p:nvPr>
        </p:nvSpPr>
        <p:spPr>
          <a:xfrm>
            <a:off x="388144" y="1641674"/>
            <a:ext cx="8377238" cy="397764"/>
          </a:xfrm>
        </p:spPr>
        <p:txBody>
          <a:bodyPr/>
          <a:lstStyle/>
          <a:p>
            <a:r>
              <a:rPr lang="en-US" dirty="0"/>
              <a:t>House price to income ratio, %</a:t>
            </a:r>
          </a:p>
        </p:txBody>
      </p:sp>
      <p:sp>
        <p:nvSpPr>
          <p:cNvPr id="3" name="Text Placeholder 2">
            <a:extLst>
              <a:ext uri="{FF2B5EF4-FFF2-40B4-BE49-F238E27FC236}">
                <a16:creationId xmlns:a16="http://schemas.microsoft.com/office/drawing/2014/main" id="{445AE4EE-E8B9-6486-B466-B65DD4C86606}"/>
              </a:ext>
            </a:extLst>
          </p:cNvPr>
          <p:cNvSpPr>
            <a:spLocks noGrp="1"/>
          </p:cNvSpPr>
          <p:nvPr>
            <p:ph type="body" sz="quarter" idx="32"/>
          </p:nvPr>
        </p:nvSpPr>
        <p:spPr>
          <a:xfrm>
            <a:off x="387470" y="1283680"/>
            <a:ext cx="8386535" cy="337105"/>
          </a:xfrm>
        </p:spPr>
        <p:txBody>
          <a:bodyPr/>
          <a:lstStyle/>
          <a:p>
            <a:r>
              <a:rPr lang="en-US" dirty="0"/>
              <a:t>Single Family Housing is Unaffordable</a:t>
            </a:r>
          </a:p>
        </p:txBody>
      </p:sp>
      <p:graphicFrame>
        <p:nvGraphicFramePr>
          <p:cNvPr id="4" name="Object 2">
            <a:extLst>
              <a:ext uri="{FF2B5EF4-FFF2-40B4-BE49-F238E27FC236}">
                <a16:creationId xmlns:a16="http://schemas.microsoft.com/office/drawing/2014/main" id="{C6EC160A-F261-9462-B931-D35949752DE3}"/>
              </a:ext>
            </a:extLst>
          </p:cNvPr>
          <p:cNvGraphicFramePr>
            <a:graphicFrameLocks noChangeAspect="1"/>
          </p:cNvGraphicFramePr>
          <p:nvPr/>
        </p:nvGraphicFramePr>
        <p:xfrm>
          <a:off x="147918" y="2162270"/>
          <a:ext cx="8996082" cy="310059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4">
            <a:extLst>
              <a:ext uri="{FF2B5EF4-FFF2-40B4-BE49-F238E27FC236}">
                <a16:creationId xmlns:a16="http://schemas.microsoft.com/office/drawing/2014/main" id="{82897F3B-3854-E112-810A-4AB792E2C75D}"/>
              </a:ext>
            </a:extLst>
          </p:cNvPr>
          <p:cNvSpPr txBox="1">
            <a:spLocks/>
          </p:cNvSpPr>
          <p:nvPr/>
        </p:nvSpPr>
        <p:spPr>
          <a:xfrm>
            <a:off x="386938" y="5328095"/>
            <a:ext cx="8379056" cy="353419"/>
          </a:xfrm>
          <a:prstGeom prst="rect">
            <a:avLst/>
          </a:prstGeom>
        </p:spPr>
        <p:txBody>
          <a:bodyPr/>
          <a:lstStyle>
            <a:lvl1pPr marL="304830" indent="-304830" algn="l" defTabSz="914491" rtl="0" eaLnBrk="1" latinLnBrk="0" hangingPunct="1">
              <a:lnSpc>
                <a:spcPct val="120000"/>
              </a:lnSpc>
              <a:spcBef>
                <a:spcPts val="1200"/>
              </a:spcBef>
              <a:buClr>
                <a:srgbClr val="FFB133"/>
              </a:buClr>
              <a:buFont typeface="Arial" panose="020B0604020202020204" pitchFamily="34" charset="0"/>
              <a:buChar char="•"/>
              <a:defRPr sz="2000" b="0" i="0" kern="1200">
                <a:solidFill>
                  <a:schemeClr val="tx1"/>
                </a:solidFill>
                <a:latin typeface="DA_FuturaPT Book" panose="020B0502020204020303" pitchFamily="34" charset="0"/>
                <a:ea typeface="DA_FuturaPT Book" panose="020B0502020204020303" pitchFamily="34" charset="0"/>
                <a:cs typeface="+mn-cs"/>
              </a:defRPr>
            </a:lvl1pPr>
            <a:lvl2pPr marL="609661" indent="-304830" algn="l" defTabSz="914491" rtl="0" eaLnBrk="1" latinLnBrk="0" hangingPunct="1">
              <a:lnSpc>
                <a:spcPct val="120000"/>
              </a:lnSpc>
              <a:spcBef>
                <a:spcPts val="1200"/>
              </a:spcBef>
              <a:buClr>
                <a:srgbClr val="FFB133"/>
              </a:buClr>
              <a:buFont typeface="Open Sans" panose="020B0606030504020204" pitchFamily="34" charset="0"/>
              <a:buChar char="−"/>
              <a:defRPr sz="1867" b="0" i="0" kern="1200">
                <a:solidFill>
                  <a:schemeClr val="tx1"/>
                </a:solidFill>
                <a:latin typeface="DA_FuturaPT Book" panose="020B0502020204020303" pitchFamily="34" charset="0"/>
                <a:ea typeface="DA_FuturaPT Book" panose="020B0502020204020303" pitchFamily="34" charset="0"/>
                <a:cs typeface="+mn-cs"/>
              </a:defRPr>
            </a:lvl2pPr>
            <a:lvl3pPr marL="914491" indent="-304830" algn="l" defTabSz="914491" rtl="0" eaLnBrk="1" latinLnBrk="0" hangingPunct="1">
              <a:lnSpc>
                <a:spcPct val="120000"/>
              </a:lnSpc>
              <a:spcBef>
                <a:spcPts val="1200"/>
              </a:spcBef>
              <a:buClr>
                <a:srgbClr val="FFB133"/>
              </a:buClr>
              <a:buFont typeface="Arial" panose="020B0604020202020204" pitchFamily="34" charset="0"/>
              <a:buChar char="•"/>
              <a:defRPr sz="1600" b="0" i="0" kern="1200">
                <a:solidFill>
                  <a:schemeClr val="tx1"/>
                </a:solidFill>
                <a:latin typeface="DA_FuturaPT Book" panose="020B0502020204020303" pitchFamily="34" charset="0"/>
                <a:ea typeface="DA_FuturaPT Book" panose="020B0502020204020303" pitchFamily="34" charset="0"/>
                <a:cs typeface="+mn-cs"/>
              </a:defRPr>
            </a:lvl3pPr>
            <a:lvl4pPr marL="1219322" indent="-304830" algn="l" defTabSz="914491" rtl="0" eaLnBrk="1" latinLnBrk="0" hangingPunct="1">
              <a:lnSpc>
                <a:spcPct val="120000"/>
              </a:lnSpc>
              <a:spcBef>
                <a:spcPts val="1200"/>
              </a:spcBef>
              <a:buClr>
                <a:srgbClr val="FFB133"/>
              </a:buClr>
              <a:buFont typeface="Open Sans" panose="020B0606030504020204" pitchFamily="34" charset="0"/>
              <a:buChar char="−"/>
              <a:defRPr sz="1467" b="0" i="0" kern="1200">
                <a:solidFill>
                  <a:schemeClr val="tx1"/>
                </a:solidFill>
                <a:latin typeface="DA_FuturaPT Book" panose="020B0502020204020303" pitchFamily="34" charset="0"/>
                <a:ea typeface="DA_FuturaPT Book" panose="020B0502020204020303" pitchFamily="34" charset="0"/>
                <a:cs typeface="+mn-cs"/>
              </a:defRPr>
            </a:lvl4pPr>
            <a:lvl5pPr marL="1524152" indent="-304830" algn="l" defTabSz="914491" rtl="0" eaLnBrk="1" latinLnBrk="0" hangingPunct="1">
              <a:lnSpc>
                <a:spcPct val="120000"/>
              </a:lnSpc>
              <a:spcBef>
                <a:spcPts val="1200"/>
              </a:spcBef>
              <a:buClr>
                <a:srgbClr val="FFB133"/>
              </a:buClr>
              <a:buFont typeface="Arial" panose="020B0604020202020204" pitchFamily="34" charset="0"/>
              <a:buChar char="•"/>
              <a:tabLst>
                <a:tab pos="6326291" algn="l"/>
              </a:tabLst>
              <a:defRPr sz="1333" b="0" i="0" kern="1200">
                <a:solidFill>
                  <a:schemeClr val="tx1"/>
                </a:solidFill>
                <a:latin typeface="DA_FuturaPT Book" panose="020B0502020204020303" pitchFamily="34" charset="0"/>
                <a:ea typeface="DA_FuturaPT Book" panose="020B0502020204020303" pitchFamily="34" charset="0"/>
                <a:cs typeface="+mn-cs"/>
              </a:defRPr>
            </a:lvl5pPr>
            <a:lvl6pPr marL="2514851"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97"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43"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89"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23" indent="-228623" defTabSz="685868">
              <a:spcBef>
                <a:spcPts val="900"/>
              </a:spcBef>
            </a:pPr>
            <a:r>
              <a:rPr lang="en-US" sz="900" dirty="0">
                <a:solidFill>
                  <a:srgbClr val="000000"/>
                </a:solidFill>
                <a:latin typeface="GT America Regular"/>
              </a:rPr>
              <a:t>Sources: BEA, Freddie Mac, Moody’s Analytics</a:t>
            </a:r>
          </a:p>
          <a:p>
            <a:pPr marL="228623" indent="-228623" defTabSz="685868">
              <a:spcBef>
                <a:spcPts val="900"/>
              </a:spcBef>
            </a:pPr>
            <a:endParaRPr lang="en-US" sz="900" dirty="0">
              <a:solidFill>
                <a:srgbClr val="000000"/>
              </a:solidFill>
              <a:latin typeface="GT America Regular"/>
            </a:endParaRPr>
          </a:p>
        </p:txBody>
      </p:sp>
      <p:sp>
        <p:nvSpPr>
          <p:cNvPr id="5" name="TextBox 4">
            <a:extLst>
              <a:ext uri="{FF2B5EF4-FFF2-40B4-BE49-F238E27FC236}">
                <a16:creationId xmlns:a16="http://schemas.microsoft.com/office/drawing/2014/main" id="{00DB1F3D-1DB5-F519-2854-41E5A29678F5}"/>
              </a:ext>
            </a:extLst>
          </p:cNvPr>
          <p:cNvSpPr txBox="1"/>
          <p:nvPr/>
        </p:nvSpPr>
        <p:spPr>
          <a:xfrm>
            <a:off x="4380932" y="2554781"/>
            <a:ext cx="3377820" cy="519373"/>
          </a:xfrm>
          <a:prstGeom prst="rect">
            <a:avLst/>
          </a:prstGeom>
          <a:solidFill>
            <a:srgbClr val="FFFFFF"/>
          </a:solidFill>
        </p:spPr>
        <p:txBody>
          <a:bodyPr wrap="square" lIns="0" tIns="0" rIns="0" bIns="0" rtlCol="0">
            <a:spAutoFit/>
          </a:bodyPr>
          <a:lstStyle/>
          <a:p>
            <a:pPr defTabSz="685800">
              <a:defRPr/>
            </a:pPr>
            <a:r>
              <a:rPr lang="en-US" sz="1125" dirty="0">
                <a:solidFill>
                  <a:srgbClr val="444444"/>
                </a:solidFill>
                <a:latin typeface="Arial"/>
              </a:rPr>
              <a:t>Nationally, assuming house prices move sideways, it will take 3-5 years for incomes to increase enough to reduce the price-to-income ratio to 4x.</a:t>
            </a:r>
          </a:p>
        </p:txBody>
      </p:sp>
      <p:graphicFrame>
        <p:nvGraphicFramePr>
          <p:cNvPr id="7" name="Table 6">
            <a:extLst>
              <a:ext uri="{FF2B5EF4-FFF2-40B4-BE49-F238E27FC236}">
                <a16:creationId xmlns:a16="http://schemas.microsoft.com/office/drawing/2014/main" id="{432F35D0-F738-63B0-CE2A-F6EBBA2B42CB}"/>
              </a:ext>
            </a:extLst>
          </p:cNvPr>
          <p:cNvGraphicFramePr>
            <a:graphicFrameLocks noGrp="1"/>
          </p:cNvGraphicFramePr>
          <p:nvPr/>
        </p:nvGraphicFramePr>
        <p:xfrm>
          <a:off x="1111866" y="2174926"/>
          <a:ext cx="2457450" cy="1933582"/>
        </p:xfrm>
        <a:graphic>
          <a:graphicData uri="http://schemas.openxmlformats.org/drawingml/2006/table">
            <a:tbl>
              <a:tblPr/>
              <a:tblGrid>
                <a:gridCol w="819150">
                  <a:extLst>
                    <a:ext uri="{9D8B030D-6E8A-4147-A177-3AD203B41FA5}">
                      <a16:colId xmlns:a16="http://schemas.microsoft.com/office/drawing/2014/main" val="956260184"/>
                    </a:ext>
                  </a:extLst>
                </a:gridCol>
                <a:gridCol w="819150">
                  <a:extLst>
                    <a:ext uri="{9D8B030D-6E8A-4147-A177-3AD203B41FA5}">
                      <a16:colId xmlns:a16="http://schemas.microsoft.com/office/drawing/2014/main" val="2904311221"/>
                    </a:ext>
                  </a:extLst>
                </a:gridCol>
                <a:gridCol w="819150">
                  <a:extLst>
                    <a:ext uri="{9D8B030D-6E8A-4147-A177-3AD203B41FA5}">
                      <a16:colId xmlns:a16="http://schemas.microsoft.com/office/drawing/2014/main" val="1785569870"/>
                    </a:ext>
                  </a:extLst>
                </a:gridCol>
              </a:tblGrid>
              <a:tr h="138113">
                <a:tc>
                  <a:txBody>
                    <a:bodyPr/>
                    <a:lstStyle/>
                    <a:p>
                      <a:pPr algn="r" fontAlgn="b">
                        <a:buNone/>
                      </a:pPr>
                      <a:endParaRPr lang="en-US" sz="800" b="0" i="0" u="none" strike="noStrike">
                        <a:solidFill>
                          <a:srgbClr val="000000"/>
                        </a:solidFill>
                        <a:effectLst/>
                        <a:latin typeface="Arial" panose="020B0604020202020204" pitchFamily="34" charset="0"/>
                      </a:endParaRPr>
                    </a:p>
                  </a:txBody>
                  <a:tcPr marL="4763" marR="4763" marT="4763" marB="0" anchor="b">
                    <a:lnL>
                      <a:noFill/>
                    </a:lnL>
                    <a:lnR>
                      <a:noFill/>
                    </a:lnR>
                    <a:lnT>
                      <a:noFill/>
                    </a:lnT>
                    <a:lnB>
                      <a:noFill/>
                    </a:lnB>
                    <a:solidFill>
                      <a:schemeClr val="bg1"/>
                    </a:solidFill>
                  </a:tcPr>
                </a:tc>
                <a:tc>
                  <a:txBody>
                    <a:bodyPr/>
                    <a:lstStyle/>
                    <a:p>
                      <a:pPr algn="r" fontAlgn="b">
                        <a:buNone/>
                      </a:pPr>
                      <a:r>
                        <a:rPr lang="en-US" sz="800" b="1" i="0" u="none" strike="noStrike">
                          <a:solidFill>
                            <a:srgbClr val="000000"/>
                          </a:solidFill>
                          <a:effectLst/>
                          <a:latin typeface="Arial" panose="020B0604020202020204" pitchFamily="34" charset="0"/>
                        </a:rPr>
                        <a:t>2025</a:t>
                      </a:r>
                    </a:p>
                  </a:txBody>
                  <a:tcPr marL="4763" marR="4763" marT="4763" marB="0" anchor="b">
                    <a:lnL>
                      <a:noFill/>
                    </a:lnL>
                    <a:lnR>
                      <a:noFill/>
                    </a:lnR>
                    <a:lnT>
                      <a:noFill/>
                    </a:lnT>
                    <a:lnB>
                      <a:noFill/>
                    </a:lnB>
                    <a:solidFill>
                      <a:schemeClr val="bg1"/>
                    </a:solidFill>
                  </a:tcPr>
                </a:tc>
                <a:tc>
                  <a:txBody>
                    <a:bodyPr/>
                    <a:lstStyle/>
                    <a:p>
                      <a:pPr algn="r" fontAlgn="b">
                        <a:buNone/>
                      </a:pPr>
                      <a:r>
                        <a:rPr lang="en-US" sz="800" b="1" i="0" u="none" strike="noStrike">
                          <a:solidFill>
                            <a:srgbClr val="000000"/>
                          </a:solidFill>
                          <a:effectLst/>
                          <a:latin typeface="Arial" panose="020B0604020202020204" pitchFamily="34" charset="0"/>
                        </a:rPr>
                        <a:t>2019</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3284124575"/>
                  </a:ext>
                </a:extLst>
              </a:tr>
              <a:tr h="138113">
                <a:tc>
                  <a:txBody>
                    <a:bodyPr/>
                    <a:lstStyle/>
                    <a:p>
                      <a:pPr algn="r" fontAlgn="b">
                        <a:buNone/>
                      </a:pPr>
                      <a:endParaRPr lang="en-US" sz="800" b="0" i="0" u="none" strike="noStrike">
                        <a:solidFill>
                          <a:srgbClr val="000000"/>
                        </a:solidFill>
                        <a:effectLst/>
                        <a:latin typeface="Arial" panose="020B0604020202020204" pitchFamily="34" charset="0"/>
                      </a:endParaRPr>
                    </a:p>
                  </a:txBody>
                  <a:tcPr marL="4763" marR="4763" marT="4763" marB="0" anchor="b">
                    <a:lnL>
                      <a:noFill/>
                    </a:lnL>
                    <a:lnR>
                      <a:noFill/>
                    </a:lnR>
                    <a:lnT>
                      <a:noFill/>
                    </a:lnT>
                    <a:lnB>
                      <a:noFill/>
                    </a:lnB>
                    <a:solidFill>
                      <a:schemeClr val="bg1"/>
                    </a:solidFill>
                  </a:tcPr>
                </a:tc>
                <a:tc>
                  <a:txBody>
                    <a:bodyPr/>
                    <a:lstStyle/>
                    <a:p>
                      <a:pPr algn="r" fontAlgn="b">
                        <a:buNone/>
                      </a:pPr>
                      <a:endParaRPr lang="en-US" sz="800" b="0" i="0" u="none" strike="noStrike">
                        <a:solidFill>
                          <a:srgbClr val="000000"/>
                        </a:solidFill>
                        <a:effectLst/>
                        <a:latin typeface="Arial" panose="020B0604020202020204" pitchFamily="34" charset="0"/>
                      </a:endParaRPr>
                    </a:p>
                  </a:txBody>
                  <a:tcPr marL="4763" marR="4763" marT="4763" marB="0" anchor="b">
                    <a:lnL>
                      <a:noFill/>
                    </a:lnL>
                    <a:lnR>
                      <a:noFill/>
                    </a:lnR>
                    <a:lnT>
                      <a:noFill/>
                    </a:lnT>
                    <a:lnB>
                      <a:noFill/>
                    </a:lnB>
                    <a:solidFill>
                      <a:schemeClr val="bg1"/>
                    </a:solidFill>
                  </a:tcPr>
                </a:tc>
                <a:tc>
                  <a:txBody>
                    <a:bodyPr/>
                    <a:lstStyle/>
                    <a:p>
                      <a:pPr algn="r" fontAlgn="b">
                        <a:buNone/>
                      </a:pPr>
                      <a:endParaRPr lang="en-US" sz="800" b="0" i="0" u="none" strike="noStrike">
                        <a:solidFill>
                          <a:srgbClr val="000000"/>
                        </a:solidFill>
                        <a:effectLst/>
                        <a:latin typeface="Arial" panose="020B0604020202020204" pitchFamily="34" charset="0"/>
                      </a:endParaRP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745878868"/>
                  </a:ext>
                </a:extLst>
              </a:tr>
              <a:tr h="138113">
                <a:tc>
                  <a:txBody>
                    <a:bodyPr/>
                    <a:lstStyle/>
                    <a:p>
                      <a:pPr algn="l" fontAlgn="b">
                        <a:buNone/>
                      </a:pPr>
                      <a:r>
                        <a:rPr lang="en-US" sz="800" b="1" i="0" u="none" strike="noStrike">
                          <a:solidFill>
                            <a:srgbClr val="000000"/>
                          </a:solidFill>
                          <a:effectLst/>
                          <a:latin typeface="Arial" panose="020B0604020202020204" pitchFamily="34" charset="0"/>
                        </a:rPr>
                        <a:t>United States</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4.93</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4.14</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717220348"/>
                  </a:ext>
                </a:extLst>
              </a:tr>
              <a:tr h="138113">
                <a:tc>
                  <a:txBody>
                    <a:bodyPr/>
                    <a:lstStyle/>
                    <a:p>
                      <a:pPr algn="l" fontAlgn="b">
                        <a:buNone/>
                      </a:pPr>
                      <a:r>
                        <a:rPr lang="en-US" sz="800" b="1" i="0" u="none" strike="noStrike">
                          <a:solidFill>
                            <a:srgbClr val="000000"/>
                          </a:solidFill>
                          <a:effectLst/>
                          <a:latin typeface="Arial" panose="020B0604020202020204" pitchFamily="34" charset="0"/>
                        </a:rPr>
                        <a:t>San Francisco</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12.19</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12.62</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734110791"/>
                  </a:ext>
                </a:extLst>
              </a:tr>
              <a:tr h="138113">
                <a:tc>
                  <a:txBody>
                    <a:bodyPr/>
                    <a:lstStyle/>
                    <a:p>
                      <a:pPr algn="l" fontAlgn="b">
                        <a:buNone/>
                      </a:pPr>
                      <a:r>
                        <a:rPr lang="en-US" sz="800" b="1" i="0" u="none" strike="noStrike">
                          <a:solidFill>
                            <a:srgbClr val="000000"/>
                          </a:solidFill>
                          <a:effectLst/>
                          <a:latin typeface="Arial" panose="020B0604020202020204" pitchFamily="34" charset="0"/>
                        </a:rPr>
                        <a:t>Los Angeles</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9.69</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8.22</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3656800911"/>
                  </a:ext>
                </a:extLst>
              </a:tr>
              <a:tr h="138113">
                <a:tc>
                  <a:txBody>
                    <a:bodyPr/>
                    <a:lstStyle/>
                    <a:p>
                      <a:pPr algn="l" fontAlgn="b">
                        <a:buNone/>
                      </a:pPr>
                      <a:r>
                        <a:rPr lang="en-US" sz="800" b="1" i="0" u="none" strike="noStrike">
                          <a:solidFill>
                            <a:srgbClr val="000000"/>
                          </a:solidFill>
                          <a:effectLst/>
                          <a:latin typeface="Arial" panose="020B0604020202020204" pitchFamily="34" charset="0"/>
                        </a:rPr>
                        <a:t>Miami</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8.70</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6.82</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3355041568"/>
                  </a:ext>
                </a:extLst>
              </a:tr>
              <a:tr h="138113">
                <a:tc>
                  <a:txBody>
                    <a:bodyPr/>
                    <a:lstStyle/>
                    <a:p>
                      <a:pPr algn="l" fontAlgn="b">
                        <a:buNone/>
                      </a:pPr>
                      <a:r>
                        <a:rPr lang="en-US" sz="800" b="1" i="0" u="none" strike="noStrike">
                          <a:solidFill>
                            <a:srgbClr val="000000"/>
                          </a:solidFill>
                          <a:effectLst/>
                          <a:latin typeface="Arial" panose="020B0604020202020204" pitchFamily="34" charset="0"/>
                        </a:rPr>
                        <a:t>Seattle</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dirty="0">
                          <a:solidFill>
                            <a:srgbClr val="000000"/>
                          </a:solidFill>
                          <a:effectLst/>
                          <a:latin typeface="Arial" panose="020B0604020202020204" pitchFamily="34" charset="0"/>
                        </a:rPr>
                        <a:t>7.22</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6.31</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80108201"/>
                  </a:ext>
                </a:extLst>
              </a:tr>
              <a:tr h="138113">
                <a:tc>
                  <a:txBody>
                    <a:bodyPr/>
                    <a:lstStyle/>
                    <a:p>
                      <a:pPr algn="l" fontAlgn="b">
                        <a:buNone/>
                      </a:pPr>
                      <a:r>
                        <a:rPr lang="en-US" sz="800" b="1" i="0" u="none" strike="noStrike">
                          <a:solidFill>
                            <a:srgbClr val="000000"/>
                          </a:solidFill>
                          <a:effectLst/>
                          <a:latin typeface="Arial" panose="020B0604020202020204" pitchFamily="34" charset="0"/>
                        </a:rPr>
                        <a:t>Boston</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6.54</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5.35</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979612829"/>
                  </a:ext>
                </a:extLst>
              </a:tr>
              <a:tr h="138113">
                <a:tc>
                  <a:txBody>
                    <a:bodyPr/>
                    <a:lstStyle/>
                    <a:p>
                      <a:pPr algn="l" fontAlgn="b">
                        <a:buNone/>
                      </a:pPr>
                      <a:r>
                        <a:rPr lang="en-US" sz="800" b="1" i="0" u="none" strike="noStrike">
                          <a:solidFill>
                            <a:srgbClr val="000000"/>
                          </a:solidFill>
                          <a:effectLst/>
                          <a:latin typeface="Arial" panose="020B0604020202020204" pitchFamily="34" charset="0"/>
                        </a:rPr>
                        <a:t>D.C.</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5.40</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4.78</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224148461"/>
                  </a:ext>
                </a:extLst>
              </a:tr>
              <a:tr h="138113">
                <a:tc>
                  <a:txBody>
                    <a:bodyPr/>
                    <a:lstStyle/>
                    <a:p>
                      <a:pPr algn="l" fontAlgn="b">
                        <a:buNone/>
                      </a:pPr>
                      <a:r>
                        <a:rPr lang="en-US" sz="800" b="1" i="0" u="none" strike="noStrike">
                          <a:solidFill>
                            <a:srgbClr val="000000"/>
                          </a:solidFill>
                          <a:effectLst/>
                          <a:latin typeface="Arial" panose="020B0604020202020204" pitchFamily="34" charset="0"/>
                        </a:rPr>
                        <a:t>Milwaukee</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5.15</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4.14</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2681186878"/>
                  </a:ext>
                </a:extLst>
              </a:tr>
              <a:tr h="138113">
                <a:tc>
                  <a:txBody>
                    <a:bodyPr/>
                    <a:lstStyle/>
                    <a:p>
                      <a:pPr algn="l" fontAlgn="b">
                        <a:buNone/>
                      </a:pPr>
                      <a:r>
                        <a:rPr lang="en-US" sz="800" b="1" i="0" u="none" strike="noStrike">
                          <a:solidFill>
                            <a:srgbClr val="000000"/>
                          </a:solidFill>
                          <a:effectLst/>
                          <a:latin typeface="Arial" panose="020B0604020202020204" pitchFamily="34" charset="0"/>
                        </a:rPr>
                        <a:t>Chicago</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4.41</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3.72</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1699060135"/>
                  </a:ext>
                </a:extLst>
              </a:tr>
              <a:tr h="138113">
                <a:tc>
                  <a:txBody>
                    <a:bodyPr/>
                    <a:lstStyle/>
                    <a:p>
                      <a:pPr algn="l" fontAlgn="b">
                        <a:buNone/>
                      </a:pPr>
                      <a:r>
                        <a:rPr lang="en-US" sz="800" b="1" i="0" u="none" strike="noStrike">
                          <a:solidFill>
                            <a:srgbClr val="000000"/>
                          </a:solidFill>
                          <a:effectLst/>
                          <a:latin typeface="Arial" panose="020B0604020202020204" pitchFamily="34" charset="0"/>
                        </a:rPr>
                        <a:t>Atlanta</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3.94</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3.25</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630434929"/>
                  </a:ext>
                </a:extLst>
              </a:tr>
              <a:tr h="138113">
                <a:tc>
                  <a:txBody>
                    <a:bodyPr/>
                    <a:lstStyle/>
                    <a:p>
                      <a:pPr algn="l" fontAlgn="b">
                        <a:buNone/>
                      </a:pPr>
                      <a:r>
                        <a:rPr lang="en-US" sz="800" b="1" i="0" u="none" strike="noStrike">
                          <a:solidFill>
                            <a:srgbClr val="000000"/>
                          </a:solidFill>
                          <a:effectLst/>
                          <a:latin typeface="Arial" panose="020B0604020202020204" pitchFamily="34" charset="0"/>
                        </a:rPr>
                        <a:t>Dallas</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3.92</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3.83</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1845823367"/>
                  </a:ext>
                </a:extLst>
              </a:tr>
              <a:tr h="138113">
                <a:tc>
                  <a:txBody>
                    <a:bodyPr/>
                    <a:lstStyle/>
                    <a:p>
                      <a:pPr algn="l" fontAlgn="b">
                        <a:buNone/>
                      </a:pPr>
                      <a:r>
                        <a:rPr lang="en-US" sz="800" b="1" i="0" u="none" strike="noStrike">
                          <a:solidFill>
                            <a:srgbClr val="000000"/>
                          </a:solidFill>
                          <a:effectLst/>
                          <a:latin typeface="Arial" panose="020B0604020202020204" pitchFamily="34" charset="0"/>
                        </a:rPr>
                        <a:t>Philadelphia</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a:solidFill>
                            <a:srgbClr val="000000"/>
                          </a:solidFill>
                          <a:effectLst/>
                          <a:latin typeface="Arial" panose="020B0604020202020204" pitchFamily="34" charset="0"/>
                        </a:rPr>
                        <a:t>3.92</a:t>
                      </a:r>
                    </a:p>
                  </a:txBody>
                  <a:tcPr marL="4763" marR="4763" marT="4763" marB="0" anchor="b">
                    <a:lnL>
                      <a:noFill/>
                    </a:lnL>
                    <a:lnR>
                      <a:noFill/>
                    </a:lnR>
                    <a:lnT>
                      <a:noFill/>
                    </a:lnT>
                    <a:lnB>
                      <a:noFill/>
                    </a:lnB>
                    <a:solidFill>
                      <a:schemeClr val="bg1"/>
                    </a:solidFill>
                  </a:tcPr>
                </a:tc>
                <a:tc>
                  <a:txBody>
                    <a:bodyPr/>
                    <a:lstStyle/>
                    <a:p>
                      <a:pPr algn="r" fontAlgn="b">
                        <a:buNone/>
                      </a:pPr>
                      <a:r>
                        <a:rPr lang="en-US" sz="800" b="0" i="0" u="none" strike="noStrike" dirty="0">
                          <a:solidFill>
                            <a:srgbClr val="000000"/>
                          </a:solidFill>
                          <a:effectLst/>
                          <a:latin typeface="Arial" panose="020B0604020202020204" pitchFamily="34" charset="0"/>
                        </a:rPr>
                        <a:t>3.32</a:t>
                      </a:r>
                    </a:p>
                  </a:txBody>
                  <a:tcPr marL="4763" marR="4763" marT="4763" marB="0" anchor="b">
                    <a:lnL>
                      <a:noFill/>
                    </a:lnL>
                    <a:lnR>
                      <a:noFill/>
                    </a:lnR>
                    <a:lnT>
                      <a:noFill/>
                    </a:lnT>
                    <a:lnB>
                      <a:noFill/>
                    </a:lnB>
                    <a:solidFill>
                      <a:schemeClr val="bg1"/>
                    </a:solidFill>
                  </a:tcPr>
                </a:tc>
                <a:extLst>
                  <a:ext uri="{0D108BD9-81ED-4DB2-BD59-A6C34878D82A}">
                    <a16:rowId xmlns:a16="http://schemas.microsoft.com/office/drawing/2014/main" val="649012396"/>
                  </a:ext>
                </a:extLst>
              </a:tr>
            </a:tbl>
          </a:graphicData>
        </a:graphic>
      </p:graphicFrame>
    </p:spTree>
    <p:extLst>
      <p:ext uri="{BB962C8B-B14F-4D97-AF65-F5344CB8AC3E}">
        <p14:creationId xmlns:p14="http://schemas.microsoft.com/office/powerpoint/2010/main" val="2997223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B49E1-DDF4-BB5F-06C8-B5098DBBB7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C7C58-F20D-06B3-5C0D-22E09D373ECA}"/>
              </a:ext>
            </a:extLst>
          </p:cNvPr>
          <p:cNvSpPr>
            <a:spLocks noGrp="1"/>
          </p:cNvSpPr>
          <p:nvPr>
            <p:ph type="title"/>
          </p:nvPr>
        </p:nvSpPr>
        <p:spPr/>
        <p:txBody>
          <a:bodyPr/>
          <a:lstStyle/>
          <a:p>
            <a:r>
              <a:rPr lang="en-US" dirty="0"/>
              <a:t>Measuring Housing Shortages In Cities (continued)</a:t>
            </a:r>
          </a:p>
        </p:txBody>
      </p:sp>
      <p:sp>
        <p:nvSpPr>
          <p:cNvPr id="3" name="Content Placeholder 2">
            <a:extLst>
              <a:ext uri="{FF2B5EF4-FFF2-40B4-BE49-F238E27FC236}">
                <a16:creationId xmlns:a16="http://schemas.microsoft.com/office/drawing/2014/main" id="{404FB0B3-3FA7-55FE-F4C5-16974CFF0B82}"/>
              </a:ext>
            </a:extLst>
          </p:cNvPr>
          <p:cNvSpPr>
            <a:spLocks noGrp="1"/>
          </p:cNvSpPr>
          <p:nvPr>
            <p:ph idx="1"/>
          </p:nvPr>
        </p:nvSpPr>
        <p:spPr>
          <a:xfrm>
            <a:off x="457200" y="1794575"/>
            <a:ext cx="8229600" cy="3158832"/>
          </a:xfrm>
        </p:spPr>
        <p:txBody>
          <a:bodyPr>
            <a:normAutofit fontScale="92500" lnSpcReduction="10000"/>
          </a:bodyPr>
          <a:lstStyle/>
          <a:p>
            <a:pPr>
              <a:buClr>
                <a:srgbClr val="005198"/>
              </a:buClr>
            </a:pPr>
            <a:r>
              <a:rPr lang="en-US" sz="2400" dirty="0"/>
              <a:t>Neighborhoods with vacancy rates higher than the equilibrium period are over-supplied and those with vacancy rates below the equilibrium rate are under-supplied. </a:t>
            </a:r>
          </a:p>
          <a:p>
            <a:pPr>
              <a:buClr>
                <a:srgbClr val="005198"/>
              </a:buClr>
            </a:pPr>
            <a:r>
              <a:rPr lang="en-US" sz="2400" dirty="0"/>
              <a:t>In most cities, shortages are more severe in the rental stock. And those shortages are disproportionately observed in lower, modest and middle-income areas.</a:t>
            </a:r>
          </a:p>
          <a:p>
            <a:pPr lvl="1">
              <a:buClr>
                <a:srgbClr val="005198"/>
              </a:buClr>
            </a:pPr>
            <a:r>
              <a:rPr lang="en-US" sz="2400" dirty="0"/>
              <a:t>The market has generally provided more fully for the needs of higher-income owners and renters – and in fact, some of those areas within cities and across the country are over-supplied.</a:t>
            </a:r>
          </a:p>
        </p:txBody>
      </p:sp>
      <p:cxnSp>
        <p:nvCxnSpPr>
          <p:cNvPr id="4" name="Straight Connector 3">
            <a:extLst>
              <a:ext uri="{FF2B5EF4-FFF2-40B4-BE49-F238E27FC236}">
                <a16:creationId xmlns:a16="http://schemas.microsoft.com/office/drawing/2014/main" id="{1E303AFB-B620-DA33-7CC5-F2534F5845DF}"/>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8B4AD94-D384-899D-258F-993CFF7D73C4}"/>
              </a:ext>
            </a:extLst>
          </p:cNvPr>
          <p:cNvGrpSpPr/>
          <p:nvPr/>
        </p:nvGrpSpPr>
        <p:grpSpPr>
          <a:xfrm>
            <a:off x="42335" y="6031968"/>
            <a:ext cx="9435040" cy="873632"/>
            <a:chOff x="42335" y="6031968"/>
            <a:chExt cx="9435040" cy="873632"/>
          </a:xfrm>
        </p:grpSpPr>
        <p:grpSp>
          <p:nvGrpSpPr>
            <p:cNvPr id="6" name="Group 5">
              <a:extLst>
                <a:ext uri="{FF2B5EF4-FFF2-40B4-BE49-F238E27FC236}">
                  <a16:creationId xmlns:a16="http://schemas.microsoft.com/office/drawing/2014/main" id="{82A3FF5B-20B3-9CB4-997D-02034296D9CF}"/>
                </a:ext>
              </a:extLst>
            </p:cNvPr>
            <p:cNvGrpSpPr/>
            <p:nvPr/>
          </p:nvGrpSpPr>
          <p:grpSpPr>
            <a:xfrm>
              <a:off x="42335" y="6031968"/>
              <a:ext cx="3632200" cy="873632"/>
              <a:chOff x="42335" y="6031968"/>
              <a:chExt cx="3632200" cy="873632"/>
            </a:xfrm>
          </p:grpSpPr>
          <p:pic>
            <p:nvPicPr>
              <p:cNvPr id="8" name="Picture 7">
                <a:extLst>
                  <a:ext uri="{FF2B5EF4-FFF2-40B4-BE49-F238E27FC236}">
                    <a16:creationId xmlns:a16="http://schemas.microsoft.com/office/drawing/2014/main" id="{FDAC1C13-389A-8F9C-B790-22F0960B2D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9" name="TextBox 8">
                <a:extLst>
                  <a:ext uri="{FF2B5EF4-FFF2-40B4-BE49-F238E27FC236}">
                    <a16:creationId xmlns:a16="http://schemas.microsoft.com/office/drawing/2014/main" id="{452C2029-175D-FA67-753E-76DAFEC4CED5}"/>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7" name="Rectangle 6">
              <a:extLst>
                <a:ext uri="{FF2B5EF4-FFF2-40B4-BE49-F238E27FC236}">
                  <a16:creationId xmlns:a16="http://schemas.microsoft.com/office/drawing/2014/main" id="{76104EC3-9D73-BCA7-02F0-AB3E345B078B}"/>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32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C249F5D-37F5-634F-DC08-2DD2DC435B19}"/>
              </a:ext>
            </a:extLst>
          </p:cNvPr>
          <p:cNvSpPr/>
          <p:nvPr/>
        </p:nvSpPr>
        <p:spPr>
          <a:xfrm>
            <a:off x="6229656" y="6219876"/>
            <a:ext cx="3530464" cy="8963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99FB28-C90B-1046-9FE7-FDCF29420760}"/>
              </a:ext>
            </a:extLst>
          </p:cNvPr>
          <p:cNvSpPr>
            <a:spLocks noGrp="1"/>
          </p:cNvSpPr>
          <p:nvPr>
            <p:ph type="title"/>
          </p:nvPr>
        </p:nvSpPr>
        <p:spPr>
          <a:xfrm>
            <a:off x="381000" y="46038"/>
            <a:ext cx="8763000" cy="563562"/>
          </a:xfrm>
        </p:spPr>
        <p:txBody>
          <a:bodyPr/>
          <a:lstStyle/>
          <a:p>
            <a:r>
              <a:rPr lang="en-US" sz="2200" dirty="0"/>
              <a:t>While most places have significant shortages for renters, several places are now oversupplied – at least for some segments of the market</a:t>
            </a:r>
          </a:p>
        </p:txBody>
      </p:sp>
      <p:pic>
        <p:nvPicPr>
          <p:cNvPr id="4" name="Picture 3">
            <a:extLst>
              <a:ext uri="{FF2B5EF4-FFF2-40B4-BE49-F238E27FC236}">
                <a16:creationId xmlns:a16="http://schemas.microsoft.com/office/drawing/2014/main" id="{796465BA-07AE-CB7D-3664-72341DF9209A}"/>
              </a:ext>
            </a:extLst>
          </p:cNvPr>
          <p:cNvPicPr>
            <a:picLocks noChangeAspect="1"/>
          </p:cNvPicPr>
          <p:nvPr/>
        </p:nvPicPr>
        <p:blipFill>
          <a:blip r:embed="rId2"/>
          <a:stretch>
            <a:fillRect/>
          </a:stretch>
        </p:blipFill>
        <p:spPr>
          <a:xfrm>
            <a:off x="404875" y="1830469"/>
            <a:ext cx="8334249" cy="3657600"/>
          </a:xfrm>
          <a:prstGeom prst="rect">
            <a:avLst/>
          </a:prstGeom>
          <a:ln w="15875">
            <a:solidFill>
              <a:schemeClr val="tx2"/>
            </a:solidFill>
          </a:ln>
        </p:spPr>
      </p:pic>
      <p:grpSp>
        <p:nvGrpSpPr>
          <p:cNvPr id="5" name="Group 4">
            <a:extLst>
              <a:ext uri="{FF2B5EF4-FFF2-40B4-BE49-F238E27FC236}">
                <a16:creationId xmlns:a16="http://schemas.microsoft.com/office/drawing/2014/main" id="{EAA2F4DC-59AD-A7B6-899E-3B79B387FCC3}"/>
              </a:ext>
            </a:extLst>
          </p:cNvPr>
          <p:cNvGrpSpPr/>
          <p:nvPr/>
        </p:nvGrpSpPr>
        <p:grpSpPr>
          <a:xfrm>
            <a:off x="80518" y="858891"/>
            <a:ext cx="2912064" cy="863396"/>
            <a:chOff x="75628" y="4488873"/>
            <a:chExt cx="6892006" cy="2369127"/>
          </a:xfrm>
        </p:grpSpPr>
        <p:pic>
          <p:nvPicPr>
            <p:cNvPr id="6" name="Picture 5">
              <a:extLst>
                <a:ext uri="{FF2B5EF4-FFF2-40B4-BE49-F238E27FC236}">
                  <a16:creationId xmlns:a16="http://schemas.microsoft.com/office/drawing/2014/main" id="{D4CF61DA-569E-3689-EA60-06FF700D2B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628" y="4488873"/>
              <a:ext cx="6892006" cy="2369127"/>
            </a:xfrm>
            <a:prstGeom prst="rect">
              <a:avLst/>
            </a:prstGeom>
          </p:spPr>
        </p:pic>
        <p:pic>
          <p:nvPicPr>
            <p:cNvPr id="7" name="Picture 6">
              <a:extLst>
                <a:ext uri="{FF2B5EF4-FFF2-40B4-BE49-F238E27FC236}">
                  <a16:creationId xmlns:a16="http://schemas.microsoft.com/office/drawing/2014/main" id="{82AD7A67-07C6-6195-C724-88532E0D86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57018" y="6298599"/>
              <a:ext cx="1438349" cy="476274"/>
            </a:xfrm>
            <a:prstGeom prst="rect">
              <a:avLst/>
            </a:prstGeom>
          </p:spPr>
        </p:pic>
      </p:grpSp>
      <p:grpSp>
        <p:nvGrpSpPr>
          <p:cNvPr id="8" name="Group 7">
            <a:extLst>
              <a:ext uri="{FF2B5EF4-FFF2-40B4-BE49-F238E27FC236}">
                <a16:creationId xmlns:a16="http://schemas.microsoft.com/office/drawing/2014/main" id="{EDE23379-DDA7-BBE3-8D3E-4C7C2F042791}"/>
              </a:ext>
            </a:extLst>
          </p:cNvPr>
          <p:cNvGrpSpPr>
            <a:grpSpLocks noChangeAspect="1"/>
          </p:cNvGrpSpPr>
          <p:nvPr/>
        </p:nvGrpSpPr>
        <p:grpSpPr>
          <a:xfrm>
            <a:off x="80518" y="5870395"/>
            <a:ext cx="4371845" cy="578476"/>
            <a:chOff x="99125" y="5256578"/>
            <a:chExt cx="10211168" cy="1351126"/>
          </a:xfrm>
        </p:grpSpPr>
        <p:pic>
          <p:nvPicPr>
            <p:cNvPr id="9" name="Picture 8">
              <a:extLst>
                <a:ext uri="{FF2B5EF4-FFF2-40B4-BE49-F238E27FC236}">
                  <a16:creationId xmlns:a16="http://schemas.microsoft.com/office/drawing/2014/main" id="{C97E3E10-87D8-B00B-AAF4-1D1577EE55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125" y="5256578"/>
              <a:ext cx="10211168" cy="1351126"/>
            </a:xfrm>
            <a:prstGeom prst="rect">
              <a:avLst/>
            </a:prstGeom>
          </p:spPr>
        </p:pic>
        <p:pic>
          <p:nvPicPr>
            <p:cNvPr id="10" name="Picture 9">
              <a:extLst>
                <a:ext uri="{FF2B5EF4-FFF2-40B4-BE49-F238E27FC236}">
                  <a16:creationId xmlns:a16="http://schemas.microsoft.com/office/drawing/2014/main" id="{E8B549D9-84A7-890F-11C4-EA8B1D20802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68665" y="5858862"/>
              <a:ext cx="1106664" cy="705747"/>
            </a:xfrm>
            <a:prstGeom prst="rect">
              <a:avLst/>
            </a:prstGeom>
          </p:spPr>
        </p:pic>
      </p:grpSp>
      <p:grpSp>
        <p:nvGrpSpPr>
          <p:cNvPr id="15" name="Group 14">
            <a:extLst>
              <a:ext uri="{FF2B5EF4-FFF2-40B4-BE49-F238E27FC236}">
                <a16:creationId xmlns:a16="http://schemas.microsoft.com/office/drawing/2014/main" id="{34DE07F2-804D-D23D-259A-CDC9C430F4A7}"/>
              </a:ext>
            </a:extLst>
          </p:cNvPr>
          <p:cNvGrpSpPr>
            <a:grpSpLocks noChangeAspect="1"/>
          </p:cNvGrpSpPr>
          <p:nvPr/>
        </p:nvGrpSpPr>
        <p:grpSpPr>
          <a:xfrm>
            <a:off x="4950998" y="808554"/>
            <a:ext cx="3788126" cy="822960"/>
            <a:chOff x="2992581" y="2585683"/>
            <a:chExt cx="7315739" cy="1589323"/>
          </a:xfrm>
        </p:grpSpPr>
        <p:pic>
          <p:nvPicPr>
            <p:cNvPr id="12" name="Picture 11">
              <a:extLst>
                <a:ext uri="{FF2B5EF4-FFF2-40B4-BE49-F238E27FC236}">
                  <a16:creationId xmlns:a16="http://schemas.microsoft.com/office/drawing/2014/main" id="{615AD027-62A7-D374-794C-E69C49048A4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92581" y="2585683"/>
              <a:ext cx="7315739" cy="1589323"/>
            </a:xfrm>
            <a:prstGeom prst="rect">
              <a:avLst/>
            </a:prstGeom>
          </p:spPr>
        </p:pic>
        <p:pic>
          <p:nvPicPr>
            <p:cNvPr id="14" name="Picture 13">
              <a:extLst>
                <a:ext uri="{FF2B5EF4-FFF2-40B4-BE49-F238E27FC236}">
                  <a16:creationId xmlns:a16="http://schemas.microsoft.com/office/drawing/2014/main" id="{21E4BD19-9ED7-4FF8-821B-AD69BD2362B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408510" y="3587562"/>
              <a:ext cx="4600811" cy="533427"/>
            </a:xfrm>
            <a:prstGeom prst="rect">
              <a:avLst/>
            </a:prstGeom>
          </p:spPr>
        </p:pic>
      </p:grpSp>
      <p:pic>
        <p:nvPicPr>
          <p:cNvPr id="17" name="Picture 16">
            <a:extLst>
              <a:ext uri="{FF2B5EF4-FFF2-40B4-BE49-F238E27FC236}">
                <a16:creationId xmlns:a16="http://schemas.microsoft.com/office/drawing/2014/main" id="{BC1331B1-3477-F457-516F-4F7A52AFDB5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72075" y="5672214"/>
            <a:ext cx="4391408" cy="896347"/>
          </a:xfrm>
          <a:prstGeom prst="rect">
            <a:avLst/>
          </a:prstGeom>
        </p:spPr>
      </p:pic>
      <p:sp>
        <p:nvSpPr>
          <p:cNvPr id="18" name="Oval 17">
            <a:extLst>
              <a:ext uri="{FF2B5EF4-FFF2-40B4-BE49-F238E27FC236}">
                <a16:creationId xmlns:a16="http://schemas.microsoft.com/office/drawing/2014/main" id="{1EDC69D0-687C-0C82-224C-BCD4DB2138D5}"/>
              </a:ext>
            </a:extLst>
          </p:cNvPr>
          <p:cNvSpPr/>
          <p:nvPr/>
        </p:nvSpPr>
        <p:spPr>
          <a:xfrm>
            <a:off x="128016" y="2625752"/>
            <a:ext cx="1339205" cy="25278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C77C984-55E4-2E74-AE4B-2EB018C83AA7}"/>
              </a:ext>
            </a:extLst>
          </p:cNvPr>
          <p:cNvSpPr/>
          <p:nvPr/>
        </p:nvSpPr>
        <p:spPr>
          <a:xfrm>
            <a:off x="128016" y="3027533"/>
            <a:ext cx="1339205" cy="25278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D4722C9-B07A-C6A9-8419-369B3483214D}"/>
              </a:ext>
            </a:extLst>
          </p:cNvPr>
          <p:cNvSpPr/>
          <p:nvPr/>
        </p:nvSpPr>
        <p:spPr>
          <a:xfrm>
            <a:off x="128016" y="4045439"/>
            <a:ext cx="1339205" cy="25278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FD7D37EF-03EB-5386-494B-96930BCE7B56}"/>
              </a:ext>
            </a:extLst>
          </p:cNvPr>
          <p:cNvSpPr/>
          <p:nvPr/>
        </p:nvSpPr>
        <p:spPr>
          <a:xfrm>
            <a:off x="125419" y="5053562"/>
            <a:ext cx="1339205" cy="25278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677A2EE5-C335-465F-EED8-15FF6510D3D2}"/>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0870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55E5C-B08E-4575-F082-7D7EB6449BCD}"/>
              </a:ext>
            </a:extLst>
          </p:cNvPr>
          <p:cNvSpPr>
            <a:spLocks noGrp="1"/>
          </p:cNvSpPr>
          <p:nvPr>
            <p:ph type="title"/>
          </p:nvPr>
        </p:nvSpPr>
        <p:spPr>
          <a:xfrm>
            <a:off x="381000" y="46038"/>
            <a:ext cx="8628530" cy="563562"/>
          </a:xfrm>
        </p:spPr>
        <p:txBody>
          <a:bodyPr/>
          <a:lstStyle/>
          <a:p>
            <a:r>
              <a:rPr lang="en-US" sz="2000" dirty="0"/>
              <a:t>Pittsburgh: The owner market is largely consistent with the equilibrium level; large areas of the city though are modestly short of rental units</a:t>
            </a:r>
          </a:p>
        </p:txBody>
      </p:sp>
      <p:pic>
        <p:nvPicPr>
          <p:cNvPr id="11" name="Picture 10" descr="A map of a city&#10;&#10;AI-generated content may be incorrect.">
            <a:extLst>
              <a:ext uri="{FF2B5EF4-FFF2-40B4-BE49-F238E27FC236}">
                <a16:creationId xmlns:a16="http://schemas.microsoft.com/office/drawing/2014/main" id="{969710C6-F7AA-2ABD-215C-A67781CF50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470" y="1795793"/>
            <a:ext cx="4437530" cy="3429000"/>
          </a:xfrm>
          <a:prstGeom prst="rect">
            <a:avLst/>
          </a:prstGeom>
        </p:spPr>
      </p:pic>
      <p:pic>
        <p:nvPicPr>
          <p:cNvPr id="15" name="Picture 14" descr="A map of a city&#10;&#10;AI-generated content may be incorrect.">
            <a:extLst>
              <a:ext uri="{FF2B5EF4-FFF2-40B4-BE49-F238E27FC236}">
                <a16:creationId xmlns:a16="http://schemas.microsoft.com/office/drawing/2014/main" id="{B05EF4D0-6068-DA89-8D6B-667110C5BE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795793"/>
            <a:ext cx="4437530" cy="3429000"/>
          </a:xfrm>
          <a:prstGeom prst="rect">
            <a:avLst/>
          </a:prstGeom>
        </p:spPr>
      </p:pic>
      <p:grpSp>
        <p:nvGrpSpPr>
          <p:cNvPr id="18" name="Group 17">
            <a:extLst>
              <a:ext uri="{FF2B5EF4-FFF2-40B4-BE49-F238E27FC236}">
                <a16:creationId xmlns:a16="http://schemas.microsoft.com/office/drawing/2014/main" id="{A81A5600-817C-DFD8-F9F1-8E02AA5CAAF3}"/>
              </a:ext>
            </a:extLst>
          </p:cNvPr>
          <p:cNvGrpSpPr/>
          <p:nvPr/>
        </p:nvGrpSpPr>
        <p:grpSpPr>
          <a:xfrm>
            <a:off x="134470" y="1369155"/>
            <a:ext cx="8834314" cy="371777"/>
            <a:chOff x="134470" y="1369155"/>
            <a:chExt cx="8834314" cy="371777"/>
          </a:xfrm>
        </p:grpSpPr>
        <p:sp>
          <p:nvSpPr>
            <p:cNvPr id="16" name="TextBox 15">
              <a:extLst>
                <a:ext uri="{FF2B5EF4-FFF2-40B4-BE49-F238E27FC236}">
                  <a16:creationId xmlns:a16="http://schemas.microsoft.com/office/drawing/2014/main" id="{AC8B0FAC-105E-1CFE-1A2C-2917577248BC}"/>
                </a:ext>
              </a:extLst>
            </p:cNvPr>
            <p:cNvSpPr txBox="1"/>
            <p:nvPr/>
          </p:nvSpPr>
          <p:spPr>
            <a:xfrm>
              <a:off x="134470" y="1369155"/>
              <a:ext cx="4437531" cy="369332"/>
            </a:xfrm>
            <a:prstGeom prst="rect">
              <a:avLst/>
            </a:prstGeom>
            <a:noFill/>
          </p:spPr>
          <p:txBody>
            <a:bodyPr wrap="square" rtlCol="0">
              <a:spAutoFit/>
            </a:bodyPr>
            <a:lstStyle/>
            <a:p>
              <a:pPr algn="ctr"/>
              <a:r>
                <a:rPr lang="en-US" dirty="0"/>
                <a:t>Owner Occupied</a:t>
              </a:r>
            </a:p>
          </p:txBody>
        </p:sp>
        <p:sp>
          <p:nvSpPr>
            <p:cNvPr id="17" name="TextBox 16">
              <a:extLst>
                <a:ext uri="{FF2B5EF4-FFF2-40B4-BE49-F238E27FC236}">
                  <a16:creationId xmlns:a16="http://schemas.microsoft.com/office/drawing/2014/main" id="{DD0F6D61-0822-987A-2805-C1CED5A823E5}"/>
                </a:ext>
              </a:extLst>
            </p:cNvPr>
            <p:cNvSpPr txBox="1"/>
            <p:nvPr/>
          </p:nvSpPr>
          <p:spPr>
            <a:xfrm>
              <a:off x="4531253" y="1371600"/>
              <a:ext cx="4437531" cy="369332"/>
            </a:xfrm>
            <a:prstGeom prst="rect">
              <a:avLst/>
            </a:prstGeom>
            <a:noFill/>
          </p:spPr>
          <p:txBody>
            <a:bodyPr wrap="square" rtlCol="0">
              <a:spAutoFit/>
            </a:bodyPr>
            <a:lstStyle/>
            <a:p>
              <a:pPr algn="ctr"/>
              <a:r>
                <a:rPr lang="en-US" dirty="0"/>
                <a:t>Renter Occupied</a:t>
              </a:r>
            </a:p>
          </p:txBody>
        </p:sp>
      </p:grpSp>
      <p:cxnSp>
        <p:nvCxnSpPr>
          <p:cNvPr id="3" name="Straight Connector 2">
            <a:extLst>
              <a:ext uri="{FF2B5EF4-FFF2-40B4-BE49-F238E27FC236}">
                <a16:creationId xmlns:a16="http://schemas.microsoft.com/office/drawing/2014/main" id="{BA5E03C1-FF13-48E2-19E1-4BEFF215A216}"/>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4A26C07-06C7-8147-587E-C85BAAD921D8}"/>
              </a:ext>
            </a:extLst>
          </p:cNvPr>
          <p:cNvGrpSpPr/>
          <p:nvPr/>
        </p:nvGrpSpPr>
        <p:grpSpPr>
          <a:xfrm>
            <a:off x="42335" y="6031968"/>
            <a:ext cx="9435040" cy="873632"/>
            <a:chOff x="42335" y="6031968"/>
            <a:chExt cx="9435040" cy="873632"/>
          </a:xfrm>
        </p:grpSpPr>
        <p:grpSp>
          <p:nvGrpSpPr>
            <p:cNvPr id="5" name="Group 4">
              <a:extLst>
                <a:ext uri="{FF2B5EF4-FFF2-40B4-BE49-F238E27FC236}">
                  <a16:creationId xmlns:a16="http://schemas.microsoft.com/office/drawing/2014/main" id="{9A26CA5A-06B8-B53B-9E1F-DE7567418044}"/>
                </a:ext>
              </a:extLst>
            </p:cNvPr>
            <p:cNvGrpSpPr/>
            <p:nvPr/>
          </p:nvGrpSpPr>
          <p:grpSpPr>
            <a:xfrm>
              <a:off x="42335" y="6031968"/>
              <a:ext cx="3632200" cy="873632"/>
              <a:chOff x="42335" y="6031968"/>
              <a:chExt cx="3632200" cy="873632"/>
            </a:xfrm>
          </p:grpSpPr>
          <p:pic>
            <p:nvPicPr>
              <p:cNvPr id="7" name="Picture 6">
                <a:extLst>
                  <a:ext uri="{FF2B5EF4-FFF2-40B4-BE49-F238E27FC236}">
                    <a16:creationId xmlns:a16="http://schemas.microsoft.com/office/drawing/2014/main" id="{230D4662-BEB5-1029-3F12-FDA243380D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8" name="TextBox 7">
                <a:extLst>
                  <a:ext uri="{FF2B5EF4-FFF2-40B4-BE49-F238E27FC236}">
                    <a16:creationId xmlns:a16="http://schemas.microsoft.com/office/drawing/2014/main" id="{D9E5BDA8-34E7-D205-A267-F6D692FB89D8}"/>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6" name="Rectangle 5">
              <a:extLst>
                <a:ext uri="{FF2B5EF4-FFF2-40B4-BE49-F238E27FC236}">
                  <a16:creationId xmlns:a16="http://schemas.microsoft.com/office/drawing/2014/main" id="{2E4DB419-A00F-30DF-C454-A910DCE5B696}"/>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0376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A1BA-15F7-D259-C4A2-70C4050C6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B5726-728C-C571-A790-3A3FDB9AD4B8}"/>
              </a:ext>
            </a:extLst>
          </p:cNvPr>
          <p:cNvSpPr>
            <a:spLocks noGrp="1"/>
          </p:cNvSpPr>
          <p:nvPr>
            <p:ph type="title"/>
          </p:nvPr>
        </p:nvSpPr>
        <p:spPr>
          <a:xfrm>
            <a:off x="381000" y="46038"/>
            <a:ext cx="8763000" cy="563562"/>
          </a:xfrm>
        </p:spPr>
        <p:txBody>
          <a:bodyPr/>
          <a:lstStyle/>
          <a:p>
            <a:r>
              <a:rPr lang="en-US" sz="1950" dirty="0"/>
              <a:t>Boston: The owner market is largely consistent with the equilibrium level; much of the city though is modestly short of rental units while others are oversupplied</a:t>
            </a:r>
          </a:p>
        </p:txBody>
      </p:sp>
      <p:grpSp>
        <p:nvGrpSpPr>
          <p:cNvPr id="18" name="Group 17">
            <a:extLst>
              <a:ext uri="{FF2B5EF4-FFF2-40B4-BE49-F238E27FC236}">
                <a16:creationId xmlns:a16="http://schemas.microsoft.com/office/drawing/2014/main" id="{0654337E-2878-EF3C-F8EF-2CC1038C5C34}"/>
              </a:ext>
            </a:extLst>
          </p:cNvPr>
          <p:cNvGrpSpPr/>
          <p:nvPr/>
        </p:nvGrpSpPr>
        <p:grpSpPr>
          <a:xfrm>
            <a:off x="134470" y="1369155"/>
            <a:ext cx="8834314" cy="371777"/>
            <a:chOff x="134470" y="1369155"/>
            <a:chExt cx="8834314" cy="371777"/>
          </a:xfrm>
        </p:grpSpPr>
        <p:sp>
          <p:nvSpPr>
            <p:cNvPr id="16" name="TextBox 15">
              <a:extLst>
                <a:ext uri="{FF2B5EF4-FFF2-40B4-BE49-F238E27FC236}">
                  <a16:creationId xmlns:a16="http://schemas.microsoft.com/office/drawing/2014/main" id="{A085C3B5-2B54-19A1-C75D-517A761BBCC9}"/>
                </a:ext>
              </a:extLst>
            </p:cNvPr>
            <p:cNvSpPr txBox="1"/>
            <p:nvPr/>
          </p:nvSpPr>
          <p:spPr>
            <a:xfrm>
              <a:off x="134470" y="1369155"/>
              <a:ext cx="4437531" cy="369332"/>
            </a:xfrm>
            <a:prstGeom prst="rect">
              <a:avLst/>
            </a:prstGeom>
            <a:noFill/>
          </p:spPr>
          <p:txBody>
            <a:bodyPr wrap="square" rtlCol="0">
              <a:spAutoFit/>
            </a:bodyPr>
            <a:lstStyle/>
            <a:p>
              <a:pPr algn="ctr"/>
              <a:r>
                <a:rPr lang="en-US" dirty="0"/>
                <a:t>Owner Occupied</a:t>
              </a:r>
            </a:p>
          </p:txBody>
        </p:sp>
        <p:sp>
          <p:nvSpPr>
            <p:cNvPr id="17" name="TextBox 16">
              <a:extLst>
                <a:ext uri="{FF2B5EF4-FFF2-40B4-BE49-F238E27FC236}">
                  <a16:creationId xmlns:a16="http://schemas.microsoft.com/office/drawing/2014/main" id="{3DDBAFB5-766A-85E7-C5EF-BBEEF65CAF8D}"/>
                </a:ext>
              </a:extLst>
            </p:cNvPr>
            <p:cNvSpPr txBox="1"/>
            <p:nvPr/>
          </p:nvSpPr>
          <p:spPr>
            <a:xfrm>
              <a:off x="4531253" y="1371600"/>
              <a:ext cx="4437531" cy="369332"/>
            </a:xfrm>
            <a:prstGeom prst="rect">
              <a:avLst/>
            </a:prstGeom>
            <a:noFill/>
          </p:spPr>
          <p:txBody>
            <a:bodyPr wrap="square" rtlCol="0">
              <a:spAutoFit/>
            </a:bodyPr>
            <a:lstStyle/>
            <a:p>
              <a:pPr algn="ctr"/>
              <a:r>
                <a:rPr lang="en-US" dirty="0"/>
                <a:t>Renter Occupied</a:t>
              </a:r>
            </a:p>
          </p:txBody>
        </p:sp>
      </p:grpSp>
      <p:pic>
        <p:nvPicPr>
          <p:cNvPr id="5" name="Picture 4" descr="A map of a city&#10;&#10;AI-generated content may be incorrect.">
            <a:extLst>
              <a:ext uri="{FF2B5EF4-FFF2-40B4-BE49-F238E27FC236}">
                <a16:creationId xmlns:a16="http://schemas.microsoft.com/office/drawing/2014/main" id="{27D15185-7145-1EAA-7548-9B10F3967F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4470" y="1792224"/>
            <a:ext cx="4437530" cy="3429000"/>
          </a:xfrm>
          <a:prstGeom prst="rect">
            <a:avLst/>
          </a:prstGeom>
        </p:spPr>
      </p:pic>
      <p:pic>
        <p:nvPicPr>
          <p:cNvPr id="7" name="Picture 6" descr="A map of a city&#10;&#10;AI-generated content may be incorrect.">
            <a:extLst>
              <a:ext uri="{FF2B5EF4-FFF2-40B4-BE49-F238E27FC236}">
                <a16:creationId xmlns:a16="http://schemas.microsoft.com/office/drawing/2014/main" id="{E5DB1E46-605B-004C-A2A1-298808422A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792224"/>
            <a:ext cx="4434840" cy="3426922"/>
          </a:xfrm>
          <a:prstGeom prst="rect">
            <a:avLst/>
          </a:prstGeom>
        </p:spPr>
      </p:pic>
      <p:cxnSp>
        <p:nvCxnSpPr>
          <p:cNvPr id="3" name="Straight Connector 2">
            <a:extLst>
              <a:ext uri="{FF2B5EF4-FFF2-40B4-BE49-F238E27FC236}">
                <a16:creationId xmlns:a16="http://schemas.microsoft.com/office/drawing/2014/main" id="{58A19E80-203A-8B8E-8AC4-B29DA8E30E49}"/>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BA6C6187-D1D5-3B82-AD29-B580DA138485}"/>
              </a:ext>
            </a:extLst>
          </p:cNvPr>
          <p:cNvGrpSpPr/>
          <p:nvPr/>
        </p:nvGrpSpPr>
        <p:grpSpPr>
          <a:xfrm>
            <a:off x="42335" y="6031968"/>
            <a:ext cx="9435040" cy="873632"/>
            <a:chOff x="42335" y="6031968"/>
            <a:chExt cx="9435040" cy="873632"/>
          </a:xfrm>
        </p:grpSpPr>
        <p:grpSp>
          <p:nvGrpSpPr>
            <p:cNvPr id="6" name="Group 5">
              <a:extLst>
                <a:ext uri="{FF2B5EF4-FFF2-40B4-BE49-F238E27FC236}">
                  <a16:creationId xmlns:a16="http://schemas.microsoft.com/office/drawing/2014/main" id="{AF8260CF-F422-691E-184F-B13A8A662D0D}"/>
                </a:ext>
              </a:extLst>
            </p:cNvPr>
            <p:cNvGrpSpPr/>
            <p:nvPr/>
          </p:nvGrpSpPr>
          <p:grpSpPr>
            <a:xfrm>
              <a:off x="42335" y="6031968"/>
              <a:ext cx="3632200" cy="873632"/>
              <a:chOff x="42335" y="6031968"/>
              <a:chExt cx="3632200" cy="873632"/>
            </a:xfrm>
          </p:grpSpPr>
          <p:pic>
            <p:nvPicPr>
              <p:cNvPr id="9" name="Picture 8">
                <a:extLst>
                  <a:ext uri="{FF2B5EF4-FFF2-40B4-BE49-F238E27FC236}">
                    <a16:creationId xmlns:a16="http://schemas.microsoft.com/office/drawing/2014/main" id="{C26B58FA-2A7D-5CE5-7A42-064A93D866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10" name="TextBox 9">
                <a:extLst>
                  <a:ext uri="{FF2B5EF4-FFF2-40B4-BE49-F238E27FC236}">
                    <a16:creationId xmlns:a16="http://schemas.microsoft.com/office/drawing/2014/main" id="{7010088A-5A0B-B645-5A63-ED649463CD0E}"/>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8" name="Rectangle 7">
              <a:extLst>
                <a:ext uri="{FF2B5EF4-FFF2-40B4-BE49-F238E27FC236}">
                  <a16:creationId xmlns:a16="http://schemas.microsoft.com/office/drawing/2014/main" id="{2BCB2C0E-8350-16A4-60E1-276E9F648162}"/>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9841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D556-6E27-1138-7BF2-7C34AE54DDEB}"/>
              </a:ext>
            </a:extLst>
          </p:cNvPr>
          <p:cNvSpPr>
            <a:spLocks noGrp="1"/>
          </p:cNvSpPr>
          <p:nvPr>
            <p:ph type="title"/>
          </p:nvPr>
        </p:nvSpPr>
        <p:spPr>
          <a:xfrm>
            <a:off x="381000" y="46038"/>
            <a:ext cx="8763000" cy="563562"/>
          </a:xfrm>
        </p:spPr>
        <p:txBody>
          <a:bodyPr/>
          <a:lstStyle/>
          <a:p>
            <a:r>
              <a:rPr lang="en-US" sz="2000" dirty="0"/>
              <a:t>Detroit: Detroit’s shortages are substantial both in the owner and renter market.</a:t>
            </a:r>
          </a:p>
        </p:txBody>
      </p:sp>
      <p:grpSp>
        <p:nvGrpSpPr>
          <p:cNvPr id="12" name="Group 11">
            <a:extLst>
              <a:ext uri="{FF2B5EF4-FFF2-40B4-BE49-F238E27FC236}">
                <a16:creationId xmlns:a16="http://schemas.microsoft.com/office/drawing/2014/main" id="{CFF09F93-BCC0-B4F5-F9BA-52279D34D8B9}"/>
              </a:ext>
            </a:extLst>
          </p:cNvPr>
          <p:cNvGrpSpPr/>
          <p:nvPr/>
        </p:nvGrpSpPr>
        <p:grpSpPr>
          <a:xfrm>
            <a:off x="134470" y="1369155"/>
            <a:ext cx="8834314" cy="371777"/>
            <a:chOff x="134470" y="1369155"/>
            <a:chExt cx="8834314" cy="371777"/>
          </a:xfrm>
        </p:grpSpPr>
        <p:sp>
          <p:nvSpPr>
            <p:cNvPr id="13" name="TextBox 12">
              <a:extLst>
                <a:ext uri="{FF2B5EF4-FFF2-40B4-BE49-F238E27FC236}">
                  <a16:creationId xmlns:a16="http://schemas.microsoft.com/office/drawing/2014/main" id="{C8866B41-50E1-03DB-F468-A88D0863FB75}"/>
                </a:ext>
              </a:extLst>
            </p:cNvPr>
            <p:cNvSpPr txBox="1"/>
            <p:nvPr/>
          </p:nvSpPr>
          <p:spPr>
            <a:xfrm>
              <a:off x="134470" y="1369155"/>
              <a:ext cx="4437531" cy="369332"/>
            </a:xfrm>
            <a:prstGeom prst="rect">
              <a:avLst/>
            </a:prstGeom>
            <a:noFill/>
          </p:spPr>
          <p:txBody>
            <a:bodyPr wrap="square" rtlCol="0">
              <a:spAutoFit/>
            </a:bodyPr>
            <a:lstStyle/>
            <a:p>
              <a:pPr algn="ctr"/>
              <a:r>
                <a:rPr lang="en-US" dirty="0"/>
                <a:t>Owner Occupied</a:t>
              </a:r>
            </a:p>
          </p:txBody>
        </p:sp>
        <p:sp>
          <p:nvSpPr>
            <p:cNvPr id="14" name="TextBox 13">
              <a:extLst>
                <a:ext uri="{FF2B5EF4-FFF2-40B4-BE49-F238E27FC236}">
                  <a16:creationId xmlns:a16="http://schemas.microsoft.com/office/drawing/2014/main" id="{9B89DB92-E0E0-8D0F-8981-32929EDE3C38}"/>
                </a:ext>
              </a:extLst>
            </p:cNvPr>
            <p:cNvSpPr txBox="1"/>
            <p:nvPr/>
          </p:nvSpPr>
          <p:spPr>
            <a:xfrm>
              <a:off x="4531253" y="1371600"/>
              <a:ext cx="4437531" cy="369332"/>
            </a:xfrm>
            <a:prstGeom prst="rect">
              <a:avLst/>
            </a:prstGeom>
            <a:noFill/>
          </p:spPr>
          <p:txBody>
            <a:bodyPr wrap="square" rtlCol="0">
              <a:spAutoFit/>
            </a:bodyPr>
            <a:lstStyle/>
            <a:p>
              <a:pPr algn="ctr"/>
              <a:r>
                <a:rPr lang="en-US" dirty="0"/>
                <a:t>Renter Occupied</a:t>
              </a:r>
            </a:p>
          </p:txBody>
        </p:sp>
      </p:grpSp>
      <p:pic>
        <p:nvPicPr>
          <p:cNvPr id="28" name="Picture 27" descr="A map of a city&#10;&#10;AI-generated content may be incorrect.">
            <a:extLst>
              <a:ext uri="{FF2B5EF4-FFF2-40B4-BE49-F238E27FC236}">
                <a16:creationId xmlns:a16="http://schemas.microsoft.com/office/drawing/2014/main" id="{3E2678A2-9831-BCA8-ECC1-A1D7B1C27B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160" y="1792224"/>
            <a:ext cx="4434840" cy="3426922"/>
          </a:xfrm>
          <a:prstGeom prst="rect">
            <a:avLst/>
          </a:prstGeom>
        </p:spPr>
      </p:pic>
      <p:pic>
        <p:nvPicPr>
          <p:cNvPr id="30" name="Picture 29" descr="A map of a city&#10;&#10;AI-generated content may be incorrect.">
            <a:extLst>
              <a:ext uri="{FF2B5EF4-FFF2-40B4-BE49-F238E27FC236}">
                <a16:creationId xmlns:a16="http://schemas.microsoft.com/office/drawing/2014/main" id="{C88D413D-C898-63D7-2D9A-A9E955C6E1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792224"/>
            <a:ext cx="4434840" cy="3426922"/>
          </a:xfrm>
          <a:prstGeom prst="rect">
            <a:avLst/>
          </a:prstGeom>
        </p:spPr>
      </p:pic>
      <p:cxnSp>
        <p:nvCxnSpPr>
          <p:cNvPr id="3" name="Straight Connector 2">
            <a:extLst>
              <a:ext uri="{FF2B5EF4-FFF2-40B4-BE49-F238E27FC236}">
                <a16:creationId xmlns:a16="http://schemas.microsoft.com/office/drawing/2014/main" id="{E06ADCA6-4889-C968-D3A7-4F328B2440A6}"/>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CDEF406-07FE-87C7-8017-F0E21B3B3BBE}"/>
              </a:ext>
            </a:extLst>
          </p:cNvPr>
          <p:cNvGrpSpPr/>
          <p:nvPr/>
        </p:nvGrpSpPr>
        <p:grpSpPr>
          <a:xfrm>
            <a:off x="42335" y="6031968"/>
            <a:ext cx="9435040" cy="873632"/>
            <a:chOff x="42335" y="6031968"/>
            <a:chExt cx="9435040" cy="873632"/>
          </a:xfrm>
        </p:grpSpPr>
        <p:grpSp>
          <p:nvGrpSpPr>
            <p:cNvPr id="5" name="Group 4">
              <a:extLst>
                <a:ext uri="{FF2B5EF4-FFF2-40B4-BE49-F238E27FC236}">
                  <a16:creationId xmlns:a16="http://schemas.microsoft.com/office/drawing/2014/main" id="{5993B1F1-8E2B-AA24-A5F4-CD00D04446C3}"/>
                </a:ext>
              </a:extLst>
            </p:cNvPr>
            <p:cNvGrpSpPr/>
            <p:nvPr/>
          </p:nvGrpSpPr>
          <p:grpSpPr>
            <a:xfrm>
              <a:off x="42335" y="6031968"/>
              <a:ext cx="3632200" cy="873632"/>
              <a:chOff x="42335" y="6031968"/>
              <a:chExt cx="3632200" cy="873632"/>
            </a:xfrm>
          </p:grpSpPr>
          <p:pic>
            <p:nvPicPr>
              <p:cNvPr id="7" name="Picture 6">
                <a:extLst>
                  <a:ext uri="{FF2B5EF4-FFF2-40B4-BE49-F238E27FC236}">
                    <a16:creationId xmlns:a16="http://schemas.microsoft.com/office/drawing/2014/main" id="{309E55BF-2C60-F6CD-99BE-444E0886F1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8" name="TextBox 7">
                <a:extLst>
                  <a:ext uri="{FF2B5EF4-FFF2-40B4-BE49-F238E27FC236}">
                    <a16:creationId xmlns:a16="http://schemas.microsoft.com/office/drawing/2014/main" id="{1E8B0B55-FEB0-597D-B875-44D662AA9148}"/>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6" name="Rectangle 5">
              <a:extLst>
                <a:ext uri="{FF2B5EF4-FFF2-40B4-BE49-F238E27FC236}">
                  <a16:creationId xmlns:a16="http://schemas.microsoft.com/office/drawing/2014/main" id="{EE07F2FE-25E5-325A-BB51-0EE67346ADDB}"/>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36486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BBE4-E286-FD54-EBE5-FB2C1A1F89BD}"/>
              </a:ext>
            </a:extLst>
          </p:cNvPr>
          <p:cNvSpPr>
            <a:spLocks noGrp="1"/>
          </p:cNvSpPr>
          <p:nvPr>
            <p:ph type="title"/>
          </p:nvPr>
        </p:nvSpPr>
        <p:spPr>
          <a:xfrm>
            <a:off x="381000" y="46038"/>
            <a:ext cx="8763000" cy="563562"/>
          </a:xfrm>
        </p:spPr>
        <p:txBody>
          <a:bodyPr/>
          <a:lstStyle/>
          <a:p>
            <a:r>
              <a:rPr lang="en-US" sz="2000" dirty="0"/>
              <a:t>Philadelphia: The gap in the owner stock is modest through most of the city – and in short areas, the shortages increased modestly since the last estimates.</a:t>
            </a:r>
          </a:p>
        </p:txBody>
      </p:sp>
      <p:sp>
        <p:nvSpPr>
          <p:cNvPr id="6" name="TextBox 5">
            <a:extLst>
              <a:ext uri="{FF2B5EF4-FFF2-40B4-BE49-F238E27FC236}">
                <a16:creationId xmlns:a16="http://schemas.microsoft.com/office/drawing/2014/main" id="{21363AA8-FE69-C07F-A7B7-EF85677019F2}"/>
              </a:ext>
            </a:extLst>
          </p:cNvPr>
          <p:cNvSpPr txBox="1"/>
          <p:nvPr/>
        </p:nvSpPr>
        <p:spPr>
          <a:xfrm>
            <a:off x="7086600" y="3012638"/>
            <a:ext cx="1888435" cy="2308324"/>
          </a:xfrm>
          <a:prstGeom prst="rect">
            <a:avLst/>
          </a:prstGeom>
          <a:noFill/>
        </p:spPr>
        <p:txBody>
          <a:bodyPr wrap="square" rtlCol="0">
            <a:spAutoFit/>
          </a:bodyPr>
          <a:lstStyle/>
          <a:p>
            <a:r>
              <a:rPr lang="en-US" sz="1600" dirty="0"/>
              <a:t>In areas that are short owner units, we estimate that the shortage totals </a:t>
            </a:r>
            <a:r>
              <a:rPr lang="en-US" sz="1600" strike="sngStrike" dirty="0"/>
              <a:t>6,300</a:t>
            </a:r>
            <a:r>
              <a:rPr lang="en-US" sz="1600" dirty="0"/>
              <a:t> </a:t>
            </a:r>
            <a:r>
              <a:rPr lang="en-US" sz="1600" b="1" dirty="0"/>
              <a:t>6,639</a:t>
            </a:r>
            <a:r>
              <a:rPr lang="en-US" sz="1600" dirty="0"/>
              <a:t> units; </a:t>
            </a:r>
          </a:p>
          <a:p>
            <a:r>
              <a:rPr lang="en-US" sz="1600" dirty="0"/>
              <a:t>In areas that are oversupplied the total overage is </a:t>
            </a:r>
            <a:r>
              <a:rPr lang="en-US" sz="1600" strike="sngStrike" dirty="0"/>
              <a:t>1,515</a:t>
            </a:r>
            <a:r>
              <a:rPr lang="en-US" sz="1600" dirty="0"/>
              <a:t> </a:t>
            </a:r>
            <a:r>
              <a:rPr lang="en-US" sz="1600" b="1" dirty="0"/>
              <a:t>1,726</a:t>
            </a:r>
            <a:r>
              <a:rPr lang="en-US" sz="1600" dirty="0"/>
              <a:t>. </a:t>
            </a:r>
          </a:p>
        </p:txBody>
      </p:sp>
      <p:pic>
        <p:nvPicPr>
          <p:cNvPr id="7" name="Picture 6" descr="A map of a city&#10;&#10;AI-generated content may be incorrect.">
            <a:extLst>
              <a:ext uri="{FF2B5EF4-FFF2-40B4-BE49-F238E27FC236}">
                <a16:creationId xmlns:a16="http://schemas.microsoft.com/office/drawing/2014/main" id="{22348542-766D-1FE5-344E-AD186790E5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3704" y="758952"/>
            <a:ext cx="4706137" cy="6090295"/>
          </a:xfrm>
          <a:prstGeom prst="rect">
            <a:avLst/>
          </a:prstGeom>
        </p:spPr>
      </p:pic>
      <p:cxnSp>
        <p:nvCxnSpPr>
          <p:cNvPr id="3" name="Straight Connector 2">
            <a:extLst>
              <a:ext uri="{FF2B5EF4-FFF2-40B4-BE49-F238E27FC236}">
                <a16:creationId xmlns:a16="http://schemas.microsoft.com/office/drawing/2014/main" id="{B7A6DBBA-10A3-493C-AC57-75303EE74030}"/>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FA3EF14-9744-2290-45A1-187410C722D4}"/>
              </a:ext>
            </a:extLst>
          </p:cNvPr>
          <p:cNvSpPr/>
          <p:nvPr/>
        </p:nvSpPr>
        <p:spPr>
          <a:xfrm>
            <a:off x="6980787" y="6031968"/>
            <a:ext cx="2496587"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2876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a city&#10;&#10;AI-generated content may be incorrect.">
            <a:extLst>
              <a:ext uri="{FF2B5EF4-FFF2-40B4-BE49-F238E27FC236}">
                <a16:creationId xmlns:a16="http://schemas.microsoft.com/office/drawing/2014/main" id="{B34DC7C9-F5F8-67C4-5B07-90948B8CD3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5523" y="758119"/>
            <a:ext cx="4709160" cy="6094207"/>
          </a:xfrm>
          <a:prstGeom prst="rect">
            <a:avLst/>
          </a:prstGeom>
        </p:spPr>
      </p:pic>
      <p:sp>
        <p:nvSpPr>
          <p:cNvPr id="2" name="Title 1">
            <a:extLst>
              <a:ext uri="{FF2B5EF4-FFF2-40B4-BE49-F238E27FC236}">
                <a16:creationId xmlns:a16="http://schemas.microsoft.com/office/drawing/2014/main" id="{5FB1FD43-A08C-6065-C31F-C392164E916B}"/>
              </a:ext>
            </a:extLst>
          </p:cNvPr>
          <p:cNvSpPr>
            <a:spLocks noGrp="1"/>
          </p:cNvSpPr>
          <p:nvPr>
            <p:ph type="title"/>
          </p:nvPr>
        </p:nvSpPr>
        <p:spPr>
          <a:xfrm>
            <a:off x="380999" y="46038"/>
            <a:ext cx="8723881" cy="563562"/>
          </a:xfrm>
        </p:spPr>
        <p:txBody>
          <a:bodyPr/>
          <a:lstStyle/>
          <a:p>
            <a:r>
              <a:rPr lang="en-US" sz="2000" dirty="0"/>
              <a:t>Philadelphia: Rental shortages are found throughout the city; oversupplied areas are largely in Philadelphia’s “hot markets”. </a:t>
            </a:r>
          </a:p>
        </p:txBody>
      </p:sp>
      <p:sp>
        <p:nvSpPr>
          <p:cNvPr id="6" name="TextBox 5">
            <a:extLst>
              <a:ext uri="{FF2B5EF4-FFF2-40B4-BE49-F238E27FC236}">
                <a16:creationId xmlns:a16="http://schemas.microsoft.com/office/drawing/2014/main" id="{73F8F562-0853-F3CC-E76F-1D6F1D28E48D}"/>
              </a:ext>
            </a:extLst>
          </p:cNvPr>
          <p:cNvSpPr txBox="1"/>
          <p:nvPr/>
        </p:nvSpPr>
        <p:spPr>
          <a:xfrm>
            <a:off x="7086600" y="3012638"/>
            <a:ext cx="1888435" cy="2308324"/>
          </a:xfrm>
          <a:prstGeom prst="rect">
            <a:avLst/>
          </a:prstGeom>
          <a:noFill/>
        </p:spPr>
        <p:txBody>
          <a:bodyPr wrap="square" rtlCol="0">
            <a:spAutoFit/>
          </a:bodyPr>
          <a:lstStyle/>
          <a:p>
            <a:r>
              <a:rPr lang="en-US" sz="1600" dirty="0"/>
              <a:t>In areas that are short renter units, we estimate that the shortage totals </a:t>
            </a:r>
            <a:r>
              <a:rPr lang="en-US" sz="1600" strike="sngStrike" dirty="0"/>
              <a:t>11,025</a:t>
            </a:r>
            <a:r>
              <a:rPr lang="en-US" sz="1600" dirty="0"/>
              <a:t> 11,739units; </a:t>
            </a:r>
          </a:p>
          <a:p>
            <a:r>
              <a:rPr lang="en-US" sz="1600" dirty="0"/>
              <a:t>in areas that are oversupplied the total overage is </a:t>
            </a:r>
            <a:r>
              <a:rPr lang="en-US" sz="1600" strike="sngStrike" dirty="0"/>
              <a:t>almost 4,000</a:t>
            </a:r>
            <a:r>
              <a:rPr lang="en-US" sz="1600" dirty="0"/>
              <a:t> 4,648. </a:t>
            </a:r>
          </a:p>
        </p:txBody>
      </p:sp>
      <p:sp>
        <p:nvSpPr>
          <p:cNvPr id="4" name="TextBox 3">
            <a:extLst>
              <a:ext uri="{FF2B5EF4-FFF2-40B4-BE49-F238E27FC236}">
                <a16:creationId xmlns:a16="http://schemas.microsoft.com/office/drawing/2014/main" id="{7FA5E602-51BE-5702-BE3C-1E4F2360FD58}"/>
              </a:ext>
            </a:extLst>
          </p:cNvPr>
          <p:cNvSpPr txBox="1"/>
          <p:nvPr/>
        </p:nvSpPr>
        <p:spPr>
          <a:xfrm>
            <a:off x="34229" y="3163726"/>
            <a:ext cx="2105189" cy="2308324"/>
          </a:xfrm>
          <a:prstGeom prst="rect">
            <a:avLst/>
          </a:prstGeom>
          <a:noFill/>
        </p:spPr>
        <p:txBody>
          <a:bodyPr wrap="square" rtlCol="0">
            <a:spAutoFit/>
          </a:bodyPr>
          <a:lstStyle/>
          <a:p>
            <a:r>
              <a:rPr lang="en-US" dirty="0"/>
              <a:t>Caution about how to disentangle a </a:t>
            </a:r>
            <a:r>
              <a:rPr lang="en-US" b="1" i="1" dirty="0"/>
              <a:t>proper supply of housing units </a:t>
            </a:r>
            <a:r>
              <a:rPr lang="en-US" dirty="0"/>
              <a:t>versus a </a:t>
            </a:r>
            <a:r>
              <a:rPr lang="en-US" b="1" i="1" dirty="0"/>
              <a:t>proper supply of housing that people can afford.</a:t>
            </a:r>
          </a:p>
          <a:p>
            <a:endParaRPr lang="en-US" dirty="0"/>
          </a:p>
        </p:txBody>
      </p:sp>
      <p:grpSp>
        <p:nvGrpSpPr>
          <p:cNvPr id="17" name="Group 16">
            <a:extLst>
              <a:ext uri="{FF2B5EF4-FFF2-40B4-BE49-F238E27FC236}">
                <a16:creationId xmlns:a16="http://schemas.microsoft.com/office/drawing/2014/main" id="{B357BD68-735D-785A-84FE-993A5BAA4FCD}"/>
              </a:ext>
            </a:extLst>
          </p:cNvPr>
          <p:cNvGrpSpPr/>
          <p:nvPr/>
        </p:nvGrpSpPr>
        <p:grpSpPr>
          <a:xfrm>
            <a:off x="2097741" y="3338733"/>
            <a:ext cx="3203996" cy="1953307"/>
            <a:chOff x="2097741" y="3338733"/>
            <a:chExt cx="3203996" cy="1953307"/>
          </a:xfrm>
        </p:grpSpPr>
        <p:sp>
          <p:nvSpPr>
            <p:cNvPr id="7" name="Oval 6">
              <a:extLst>
                <a:ext uri="{FF2B5EF4-FFF2-40B4-BE49-F238E27FC236}">
                  <a16:creationId xmlns:a16="http://schemas.microsoft.com/office/drawing/2014/main" id="{9F98CBDD-0665-4CAD-BF7C-D6C4589A71B9}"/>
                </a:ext>
              </a:extLst>
            </p:cNvPr>
            <p:cNvSpPr/>
            <p:nvPr/>
          </p:nvSpPr>
          <p:spPr>
            <a:xfrm rot="2681868">
              <a:off x="4651388" y="3338733"/>
              <a:ext cx="650349" cy="948629"/>
            </a:xfrm>
            <a:prstGeom prst="ellipse">
              <a:avLst/>
            </a:prstGeom>
            <a:noFill/>
            <a:ln w="41275">
              <a:solidFill>
                <a:srgbClr val="B218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596AC9E3-0FF3-9C31-1D7B-8CCF2FB1B143}"/>
                </a:ext>
              </a:extLst>
            </p:cNvPr>
            <p:cNvCxnSpPr>
              <a:cxnSpLocks/>
            </p:cNvCxnSpPr>
            <p:nvPr/>
          </p:nvCxnSpPr>
          <p:spPr>
            <a:xfrm>
              <a:off x="2097741" y="4166800"/>
              <a:ext cx="2440030" cy="0"/>
            </a:xfrm>
            <a:prstGeom prst="straightConnector1">
              <a:avLst/>
            </a:prstGeom>
            <a:ln w="25400">
              <a:solidFill>
                <a:srgbClr val="B2182B"/>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35CFAAA-586A-967B-3D76-CB322A620AD5}"/>
                </a:ext>
              </a:extLst>
            </p:cNvPr>
            <p:cNvSpPr/>
            <p:nvPr/>
          </p:nvSpPr>
          <p:spPr>
            <a:xfrm rot="5400000">
              <a:off x="3207733" y="4631912"/>
              <a:ext cx="650349" cy="669907"/>
            </a:xfrm>
            <a:prstGeom prst="ellipse">
              <a:avLst/>
            </a:prstGeom>
            <a:noFill/>
            <a:ln w="41275">
              <a:solidFill>
                <a:srgbClr val="B218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F5C73502-085D-8EE2-6070-591BAA8B9C01}"/>
                </a:ext>
              </a:extLst>
            </p:cNvPr>
            <p:cNvCxnSpPr>
              <a:cxnSpLocks/>
            </p:cNvCxnSpPr>
            <p:nvPr/>
          </p:nvCxnSpPr>
          <p:spPr>
            <a:xfrm>
              <a:off x="2110078" y="4166800"/>
              <a:ext cx="1058536" cy="664361"/>
            </a:xfrm>
            <a:prstGeom prst="straightConnector1">
              <a:avLst/>
            </a:prstGeom>
            <a:ln w="25400">
              <a:solidFill>
                <a:srgbClr val="B2182B"/>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 name="Straight Connector 2">
            <a:extLst>
              <a:ext uri="{FF2B5EF4-FFF2-40B4-BE49-F238E27FC236}">
                <a16:creationId xmlns:a16="http://schemas.microsoft.com/office/drawing/2014/main" id="{DB4346C1-B98D-14A8-C4AB-047118352AC2}"/>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E3D157F-7FBD-31F8-4A48-E17CBC32DD2D}"/>
              </a:ext>
            </a:extLst>
          </p:cNvPr>
          <p:cNvSpPr/>
          <p:nvPr/>
        </p:nvSpPr>
        <p:spPr>
          <a:xfrm>
            <a:off x="6980787" y="6031968"/>
            <a:ext cx="2496587"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930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8094A-DC49-5211-B923-ACCB60E5C272}"/>
              </a:ext>
            </a:extLst>
          </p:cNvPr>
          <p:cNvSpPr>
            <a:spLocks noGrp="1"/>
          </p:cNvSpPr>
          <p:nvPr>
            <p:ph type="title"/>
          </p:nvPr>
        </p:nvSpPr>
        <p:spPr>
          <a:xfrm>
            <a:off x="381000" y="46038"/>
            <a:ext cx="8763000" cy="563562"/>
          </a:xfrm>
        </p:spPr>
        <p:txBody>
          <a:bodyPr/>
          <a:lstStyle/>
          <a:p>
            <a:r>
              <a:rPr lang="en-US" sz="2000" dirty="0"/>
              <a:t>The benefit of gaps at the Census tract level: Apportioning the Gaps To the Typical Household Income In Each Census Tract</a:t>
            </a:r>
          </a:p>
        </p:txBody>
      </p:sp>
      <p:grpSp>
        <p:nvGrpSpPr>
          <p:cNvPr id="8" name="Group 7">
            <a:extLst>
              <a:ext uri="{FF2B5EF4-FFF2-40B4-BE49-F238E27FC236}">
                <a16:creationId xmlns:a16="http://schemas.microsoft.com/office/drawing/2014/main" id="{164A88D2-6EA2-93B2-63A0-0850F71B4D02}"/>
              </a:ext>
            </a:extLst>
          </p:cNvPr>
          <p:cNvGrpSpPr/>
          <p:nvPr/>
        </p:nvGrpSpPr>
        <p:grpSpPr>
          <a:xfrm>
            <a:off x="1408632" y="990678"/>
            <a:ext cx="6326736" cy="4657987"/>
            <a:chOff x="1408632" y="1308728"/>
            <a:chExt cx="6326736" cy="4657987"/>
          </a:xfrm>
        </p:grpSpPr>
        <p:pic>
          <p:nvPicPr>
            <p:cNvPr id="5" name="Picture 4">
              <a:extLst>
                <a:ext uri="{FF2B5EF4-FFF2-40B4-BE49-F238E27FC236}">
                  <a16:creationId xmlns:a16="http://schemas.microsoft.com/office/drawing/2014/main" id="{C9DD55A2-F593-0E7B-2D70-25B01DF646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08632" y="1308728"/>
              <a:ext cx="6326736" cy="4657987"/>
            </a:xfrm>
            <a:prstGeom prst="rect">
              <a:avLst/>
            </a:prstGeom>
            <a:ln w="15875">
              <a:solidFill>
                <a:schemeClr val="accent1"/>
              </a:solidFill>
            </a:ln>
          </p:spPr>
        </p:pic>
        <p:sp>
          <p:nvSpPr>
            <p:cNvPr id="6" name="Rectangle 5">
              <a:extLst>
                <a:ext uri="{FF2B5EF4-FFF2-40B4-BE49-F238E27FC236}">
                  <a16:creationId xmlns:a16="http://schemas.microsoft.com/office/drawing/2014/main" id="{7E1CE6AA-D800-2816-C7BD-E422659A33D4}"/>
                </a:ext>
              </a:extLst>
            </p:cNvPr>
            <p:cNvSpPr/>
            <p:nvPr/>
          </p:nvSpPr>
          <p:spPr>
            <a:xfrm>
              <a:off x="5834270" y="1709531"/>
              <a:ext cx="1043608" cy="4237306"/>
            </a:xfrm>
            <a:prstGeom prst="rect">
              <a:avLst/>
            </a:prstGeom>
            <a:solidFill>
              <a:schemeClr val="accent6">
                <a:alpha val="2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C794D00B-4606-4BA1-D832-418D363B8D25}"/>
              </a:ext>
            </a:extLst>
          </p:cNvPr>
          <p:cNvSpPr txBox="1"/>
          <p:nvPr/>
        </p:nvSpPr>
        <p:spPr>
          <a:xfrm>
            <a:off x="2574235" y="5797752"/>
            <a:ext cx="3995529" cy="830997"/>
          </a:xfrm>
          <a:prstGeom prst="rect">
            <a:avLst/>
          </a:prstGeom>
          <a:noFill/>
        </p:spPr>
        <p:txBody>
          <a:bodyPr wrap="square" rtlCol="0">
            <a:spAutoFit/>
          </a:bodyPr>
          <a:lstStyle/>
          <a:p>
            <a:pPr algn="ctr"/>
            <a:r>
              <a:rPr lang="en-US" sz="1600" b="1" i="1" dirty="0"/>
              <a:t>H.O.M.E. targets were established to meet about 78% of the need for new construction and 78% for preservation need.</a:t>
            </a:r>
          </a:p>
        </p:txBody>
      </p:sp>
      <p:sp>
        <p:nvSpPr>
          <p:cNvPr id="4" name="TextBox 3">
            <a:extLst>
              <a:ext uri="{FF2B5EF4-FFF2-40B4-BE49-F238E27FC236}">
                <a16:creationId xmlns:a16="http://schemas.microsoft.com/office/drawing/2014/main" id="{310E33C7-A2A1-A1B0-9E1A-29FDCA14E370}"/>
              </a:ext>
            </a:extLst>
          </p:cNvPr>
          <p:cNvSpPr txBox="1"/>
          <p:nvPr/>
        </p:nvSpPr>
        <p:spPr>
          <a:xfrm>
            <a:off x="7872642" y="1020018"/>
            <a:ext cx="1237129" cy="4616648"/>
          </a:xfrm>
          <a:prstGeom prst="rect">
            <a:avLst/>
          </a:prstGeom>
          <a:noFill/>
        </p:spPr>
        <p:txBody>
          <a:bodyPr wrap="square" rtlCol="0">
            <a:spAutoFit/>
          </a:bodyPr>
          <a:lstStyle/>
          <a:p>
            <a:r>
              <a:rPr lang="en-US" sz="1400" i="1" dirty="0"/>
              <a:t>Estimating the number of properties with </a:t>
            </a:r>
            <a:r>
              <a:rPr lang="en-US" sz="1400" b="1" i="1" dirty="0"/>
              <a:t>greatest  need of preservation </a:t>
            </a:r>
            <a:r>
              <a:rPr lang="en-US" sz="1400" i="1" dirty="0"/>
              <a:t>involved identifying properties with two of the following: (1) code violations; or (2) below (or worse) condition; AND (3) built prior to 1960; AND (4) very low assessed value.</a:t>
            </a:r>
          </a:p>
        </p:txBody>
      </p:sp>
      <p:cxnSp>
        <p:nvCxnSpPr>
          <p:cNvPr id="3" name="Straight Connector 2">
            <a:extLst>
              <a:ext uri="{FF2B5EF4-FFF2-40B4-BE49-F238E27FC236}">
                <a16:creationId xmlns:a16="http://schemas.microsoft.com/office/drawing/2014/main" id="{904FC06E-8E4E-7788-E3A3-BF2FECF5FB49}"/>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47F5989-BBDC-4AE3-3D01-BA8AA3337C34}"/>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158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694C3-29F6-48B3-BF40-1A4B69392E40}"/>
              </a:ext>
            </a:extLst>
          </p:cNvPr>
          <p:cNvSpPr>
            <a:spLocks noGrp="1"/>
          </p:cNvSpPr>
          <p:nvPr>
            <p:ph type="title"/>
          </p:nvPr>
        </p:nvSpPr>
        <p:spPr/>
        <p:txBody>
          <a:bodyPr/>
          <a:lstStyle/>
          <a:p>
            <a:r>
              <a:rPr lang="en-US" sz="2400" dirty="0"/>
              <a:t>Many of the City’s housing tools are universally available, but some are more appropriate in certain markets. </a:t>
            </a:r>
          </a:p>
        </p:txBody>
      </p:sp>
      <p:sp>
        <p:nvSpPr>
          <p:cNvPr id="3" name="Slide Number Placeholder 2">
            <a:extLst>
              <a:ext uri="{FF2B5EF4-FFF2-40B4-BE49-F238E27FC236}">
                <a16:creationId xmlns:a16="http://schemas.microsoft.com/office/drawing/2014/main" id="{2B591362-2DBB-4C34-BC01-F17F8238CAF5}"/>
              </a:ext>
            </a:extLst>
          </p:cNvPr>
          <p:cNvSpPr>
            <a:spLocks noGrp="1"/>
          </p:cNvSpPr>
          <p:nvPr>
            <p:ph type="sldNum" sz="quarter" idx="12"/>
          </p:nvPr>
        </p:nvSpPr>
        <p:spPr/>
        <p:txBody>
          <a:bodyPr/>
          <a:lstStyle/>
          <a:p>
            <a:fld id="{6B9398D6-9C74-4A1D-98D2-7B58A2AA6CBD}" type="slidenum">
              <a:rPr lang="en-US" smtClean="0"/>
              <a:pPr/>
              <a:t>18</a:t>
            </a:fld>
            <a:endParaRPr lang="en-US" dirty="0"/>
          </a:p>
        </p:txBody>
      </p:sp>
      <p:pic>
        <p:nvPicPr>
          <p:cNvPr id="8" name="Picture 7">
            <a:extLst>
              <a:ext uri="{FF2B5EF4-FFF2-40B4-BE49-F238E27FC236}">
                <a16:creationId xmlns:a16="http://schemas.microsoft.com/office/drawing/2014/main" id="{09C32501-7D9B-DAF2-0975-98BDEDF5C3E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 y="923109"/>
            <a:ext cx="9143996" cy="5943597"/>
          </a:xfrm>
          <a:prstGeom prst="rect">
            <a:avLst/>
          </a:prstGeom>
          <a:ln>
            <a:solidFill>
              <a:schemeClr val="tx1"/>
            </a:solidFill>
          </a:ln>
        </p:spPr>
      </p:pic>
      <p:sp>
        <p:nvSpPr>
          <p:cNvPr id="9" name="Rectangle 8">
            <a:extLst>
              <a:ext uri="{FF2B5EF4-FFF2-40B4-BE49-F238E27FC236}">
                <a16:creationId xmlns:a16="http://schemas.microsoft.com/office/drawing/2014/main" id="{D36E4743-30B7-2A0E-CD29-67926D46C192}"/>
              </a:ext>
            </a:extLst>
          </p:cNvPr>
          <p:cNvSpPr>
            <a:spLocks/>
          </p:cNvSpPr>
          <p:nvPr/>
        </p:nvSpPr>
        <p:spPr>
          <a:xfrm>
            <a:off x="6548841" y="4431890"/>
            <a:ext cx="1072241" cy="2380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1">
                  <a:lumMod val="75000"/>
                </a:schemeClr>
              </a:solidFill>
            </a:endParaRPr>
          </a:p>
        </p:txBody>
      </p:sp>
      <p:cxnSp>
        <p:nvCxnSpPr>
          <p:cNvPr id="52" name="Straight Connector 51">
            <a:extLst>
              <a:ext uri="{FF2B5EF4-FFF2-40B4-BE49-F238E27FC236}">
                <a16:creationId xmlns:a16="http://schemas.microsoft.com/office/drawing/2014/main" id="{BB734673-A341-5ED5-5CC8-50FF4227585E}"/>
              </a:ext>
            </a:extLst>
          </p:cNvPr>
          <p:cNvCxnSpPr>
            <a:cxnSpLocks/>
          </p:cNvCxnSpPr>
          <p:nvPr/>
        </p:nvCxnSpPr>
        <p:spPr>
          <a:xfrm flipV="1">
            <a:off x="2617838" y="4618542"/>
            <a:ext cx="0" cy="186751"/>
          </a:xfrm>
          <a:prstGeom prst="line">
            <a:avLst/>
          </a:prstGeom>
          <a:ln w="12700"/>
        </p:spPr>
        <p:style>
          <a:lnRef idx="1">
            <a:schemeClr val="accent6"/>
          </a:lnRef>
          <a:fillRef idx="0">
            <a:schemeClr val="accent6"/>
          </a:fillRef>
          <a:effectRef idx="0">
            <a:schemeClr val="accent6"/>
          </a:effectRef>
          <a:fontRef idx="minor">
            <a:schemeClr val="tx1"/>
          </a:fontRef>
        </p:style>
      </p:cxnSp>
      <p:sp>
        <p:nvSpPr>
          <p:cNvPr id="7" name="Right Brace 6">
            <a:extLst>
              <a:ext uri="{FF2B5EF4-FFF2-40B4-BE49-F238E27FC236}">
                <a16:creationId xmlns:a16="http://schemas.microsoft.com/office/drawing/2014/main" id="{8F3908C6-08BF-D712-0BA5-79E076D0A50B}"/>
              </a:ext>
            </a:extLst>
          </p:cNvPr>
          <p:cNvSpPr/>
          <p:nvPr/>
        </p:nvSpPr>
        <p:spPr>
          <a:xfrm rot="10800000">
            <a:off x="7533997" y="5861927"/>
            <a:ext cx="141493" cy="261609"/>
          </a:xfrm>
          <a:prstGeom prst="rightBrace">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18" name="TextBox 17">
            <a:extLst>
              <a:ext uri="{FF2B5EF4-FFF2-40B4-BE49-F238E27FC236}">
                <a16:creationId xmlns:a16="http://schemas.microsoft.com/office/drawing/2014/main" id="{79F68BDF-01BE-D325-3B5B-9033B0A4D8CB}"/>
              </a:ext>
            </a:extLst>
          </p:cNvPr>
          <p:cNvSpPr txBox="1"/>
          <p:nvPr/>
        </p:nvSpPr>
        <p:spPr>
          <a:xfrm>
            <a:off x="6496584" y="4869585"/>
            <a:ext cx="1088571" cy="261610"/>
          </a:xfrm>
          <a:prstGeom prst="rect">
            <a:avLst/>
          </a:prstGeom>
          <a:noFill/>
        </p:spPr>
        <p:txBody>
          <a:bodyPr wrap="square">
            <a:spAutoFit/>
          </a:bodyPr>
          <a:lstStyle/>
          <a:p>
            <a:pPr algn="r"/>
            <a:r>
              <a:rPr lang="en-US" sz="1100" dirty="0">
                <a:solidFill>
                  <a:schemeClr val="tx1">
                    <a:lumMod val="75000"/>
                  </a:schemeClr>
                </a:solidFill>
              </a:rPr>
              <a:t>Regional Choice</a:t>
            </a:r>
          </a:p>
        </p:txBody>
      </p:sp>
      <p:sp>
        <p:nvSpPr>
          <p:cNvPr id="19" name="TextBox 18">
            <a:extLst>
              <a:ext uri="{FF2B5EF4-FFF2-40B4-BE49-F238E27FC236}">
                <a16:creationId xmlns:a16="http://schemas.microsoft.com/office/drawing/2014/main" id="{73811E3E-84CC-DD13-014E-BA7D9802DDA0}"/>
              </a:ext>
            </a:extLst>
          </p:cNvPr>
          <p:cNvSpPr txBox="1"/>
          <p:nvPr/>
        </p:nvSpPr>
        <p:spPr>
          <a:xfrm>
            <a:off x="6479166" y="5426329"/>
            <a:ext cx="1088571" cy="261610"/>
          </a:xfrm>
          <a:prstGeom prst="rect">
            <a:avLst/>
          </a:prstGeom>
          <a:noFill/>
        </p:spPr>
        <p:txBody>
          <a:bodyPr wrap="square">
            <a:spAutoFit/>
          </a:bodyPr>
          <a:lstStyle/>
          <a:p>
            <a:pPr algn="r"/>
            <a:r>
              <a:rPr lang="en-US" sz="1100" dirty="0">
                <a:solidFill>
                  <a:schemeClr val="tx1">
                    <a:lumMod val="75000"/>
                  </a:schemeClr>
                </a:solidFill>
              </a:rPr>
              <a:t>Strong Middle</a:t>
            </a:r>
          </a:p>
        </p:txBody>
      </p:sp>
      <p:sp>
        <p:nvSpPr>
          <p:cNvPr id="20" name="TextBox 19">
            <a:extLst>
              <a:ext uri="{FF2B5EF4-FFF2-40B4-BE49-F238E27FC236}">
                <a16:creationId xmlns:a16="http://schemas.microsoft.com/office/drawing/2014/main" id="{F7401CFF-2FCD-9105-7086-16911A24B2C5}"/>
              </a:ext>
            </a:extLst>
          </p:cNvPr>
          <p:cNvSpPr txBox="1"/>
          <p:nvPr/>
        </p:nvSpPr>
        <p:spPr>
          <a:xfrm>
            <a:off x="6470457" y="5866278"/>
            <a:ext cx="1088571" cy="261610"/>
          </a:xfrm>
          <a:prstGeom prst="rect">
            <a:avLst/>
          </a:prstGeom>
          <a:noFill/>
        </p:spPr>
        <p:txBody>
          <a:bodyPr wrap="square">
            <a:spAutoFit/>
          </a:bodyPr>
          <a:lstStyle/>
          <a:p>
            <a:pPr algn="r"/>
            <a:r>
              <a:rPr lang="en-US" sz="1100" dirty="0">
                <a:solidFill>
                  <a:schemeClr val="tx1">
                    <a:lumMod val="75000"/>
                  </a:schemeClr>
                </a:solidFill>
              </a:rPr>
              <a:t>Transitional</a:t>
            </a:r>
          </a:p>
        </p:txBody>
      </p:sp>
      <p:sp>
        <p:nvSpPr>
          <p:cNvPr id="21" name="TextBox 20">
            <a:extLst>
              <a:ext uri="{FF2B5EF4-FFF2-40B4-BE49-F238E27FC236}">
                <a16:creationId xmlns:a16="http://schemas.microsoft.com/office/drawing/2014/main" id="{CAB1B0E6-5A90-58EC-A380-767545C5483C}"/>
              </a:ext>
            </a:extLst>
          </p:cNvPr>
          <p:cNvSpPr txBox="1"/>
          <p:nvPr/>
        </p:nvSpPr>
        <p:spPr>
          <a:xfrm>
            <a:off x="6444330" y="6297525"/>
            <a:ext cx="1088571" cy="261610"/>
          </a:xfrm>
          <a:prstGeom prst="rect">
            <a:avLst/>
          </a:prstGeom>
          <a:noFill/>
        </p:spPr>
        <p:txBody>
          <a:bodyPr wrap="square">
            <a:spAutoFit/>
          </a:bodyPr>
          <a:lstStyle/>
          <a:p>
            <a:pPr algn="r"/>
            <a:r>
              <a:rPr lang="en-US" sz="1100" dirty="0">
                <a:solidFill>
                  <a:schemeClr val="tx1">
                    <a:lumMod val="75000"/>
                  </a:schemeClr>
                </a:solidFill>
              </a:rPr>
              <a:t>Lagging</a:t>
            </a:r>
          </a:p>
        </p:txBody>
      </p:sp>
      <p:sp>
        <p:nvSpPr>
          <p:cNvPr id="23" name="Left Brace 22">
            <a:extLst>
              <a:ext uri="{FF2B5EF4-FFF2-40B4-BE49-F238E27FC236}">
                <a16:creationId xmlns:a16="http://schemas.microsoft.com/office/drawing/2014/main" id="{B9FB43BE-0457-831F-2FEF-FE6BB7769832}"/>
              </a:ext>
            </a:extLst>
          </p:cNvPr>
          <p:cNvSpPr/>
          <p:nvPr/>
        </p:nvSpPr>
        <p:spPr>
          <a:xfrm>
            <a:off x="7559041" y="4805293"/>
            <a:ext cx="124086" cy="403786"/>
          </a:xfrm>
          <a:prstGeom prst="leftBrace">
            <a:avLst/>
          </a:pr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4" name="Left Brace 23">
            <a:extLst>
              <a:ext uri="{FF2B5EF4-FFF2-40B4-BE49-F238E27FC236}">
                <a16:creationId xmlns:a16="http://schemas.microsoft.com/office/drawing/2014/main" id="{76389302-72B8-653B-41E8-6888B280F54D}"/>
              </a:ext>
            </a:extLst>
          </p:cNvPr>
          <p:cNvSpPr/>
          <p:nvPr/>
        </p:nvSpPr>
        <p:spPr>
          <a:xfrm>
            <a:off x="7540557" y="5279064"/>
            <a:ext cx="141495" cy="582864"/>
          </a:xfrm>
          <a:prstGeom prst="leftBrace">
            <a:avLst/>
          </a:prstGeom>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25" name="Right Brace 24">
            <a:extLst>
              <a:ext uri="{FF2B5EF4-FFF2-40B4-BE49-F238E27FC236}">
                <a16:creationId xmlns:a16="http://schemas.microsoft.com/office/drawing/2014/main" id="{6B27B2BE-57BC-6278-56AD-C7D9A97982C1}"/>
              </a:ext>
            </a:extLst>
          </p:cNvPr>
          <p:cNvSpPr/>
          <p:nvPr/>
        </p:nvSpPr>
        <p:spPr>
          <a:xfrm rot="10800000">
            <a:off x="7523921" y="6133601"/>
            <a:ext cx="113485" cy="620888"/>
          </a:xfrm>
          <a:prstGeom prst="rightBrace">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pic>
        <p:nvPicPr>
          <p:cNvPr id="6" name="Picture 5">
            <a:extLst>
              <a:ext uri="{FF2B5EF4-FFF2-40B4-BE49-F238E27FC236}">
                <a16:creationId xmlns:a16="http://schemas.microsoft.com/office/drawing/2014/main" id="{4D9DF2CD-C4E2-0AE7-A171-8316EA0675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38281" y="4400856"/>
            <a:ext cx="3973206" cy="2441448"/>
          </a:xfrm>
          <a:prstGeom prst="rect">
            <a:avLst/>
          </a:prstGeom>
        </p:spPr>
      </p:pic>
      <p:cxnSp>
        <p:nvCxnSpPr>
          <p:cNvPr id="4" name="Straight Connector 3">
            <a:extLst>
              <a:ext uri="{FF2B5EF4-FFF2-40B4-BE49-F238E27FC236}">
                <a16:creationId xmlns:a16="http://schemas.microsoft.com/office/drawing/2014/main" id="{9DF6CD4B-CBD9-6D14-938A-A6B808D7C15A}"/>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344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1BCB-504E-E51C-86A3-D506FF00FB82}"/>
              </a:ext>
            </a:extLst>
          </p:cNvPr>
          <p:cNvSpPr>
            <a:spLocks noGrp="1"/>
          </p:cNvSpPr>
          <p:nvPr>
            <p:ph type="title"/>
          </p:nvPr>
        </p:nvSpPr>
        <p:spPr/>
        <p:txBody>
          <a:bodyPr/>
          <a:lstStyle/>
          <a:p>
            <a:r>
              <a:rPr lang="en-US" sz="2200" dirty="0"/>
              <a:t>Contact Information:</a:t>
            </a:r>
          </a:p>
        </p:txBody>
      </p:sp>
      <p:sp>
        <p:nvSpPr>
          <p:cNvPr id="3" name="Content Placeholder 2">
            <a:extLst>
              <a:ext uri="{FF2B5EF4-FFF2-40B4-BE49-F238E27FC236}">
                <a16:creationId xmlns:a16="http://schemas.microsoft.com/office/drawing/2014/main" id="{D45B9921-61E6-D935-47DC-646A2EA4A31E}"/>
              </a:ext>
            </a:extLst>
          </p:cNvPr>
          <p:cNvSpPr>
            <a:spLocks noGrp="1"/>
          </p:cNvSpPr>
          <p:nvPr>
            <p:ph idx="1"/>
          </p:nvPr>
        </p:nvSpPr>
        <p:spPr>
          <a:xfrm>
            <a:off x="2202766" y="2677949"/>
            <a:ext cx="4738468" cy="1708237"/>
          </a:xfrm>
        </p:spPr>
        <p:txBody>
          <a:bodyPr>
            <a:normAutofit/>
          </a:bodyPr>
          <a:lstStyle/>
          <a:p>
            <a:pPr marL="0" indent="0" algn="ctr">
              <a:buNone/>
            </a:pPr>
            <a:endParaRPr lang="en-US" sz="1800" dirty="0"/>
          </a:p>
          <a:p>
            <a:pPr marL="0" indent="0" algn="ctr">
              <a:buNone/>
            </a:pPr>
            <a:r>
              <a:rPr lang="en-US" sz="1800" dirty="0"/>
              <a:t>Ira Goldstein, Principal</a:t>
            </a:r>
          </a:p>
          <a:p>
            <a:pPr marL="0" indent="0" algn="ctr">
              <a:buNone/>
            </a:pPr>
            <a:r>
              <a:rPr lang="en-US" sz="1800" dirty="0"/>
              <a:t>IJG Urban Advisors, LLC</a:t>
            </a:r>
          </a:p>
          <a:p>
            <a:pPr marL="0" indent="0" algn="ctr">
              <a:buNone/>
            </a:pPr>
            <a:r>
              <a:rPr lang="en-US" sz="1800" dirty="0">
                <a:hlinkClick r:id="rId2"/>
              </a:rPr>
              <a:t>ira@ijgurbanadvisors.com</a:t>
            </a:r>
            <a:endParaRPr lang="en-US" sz="1800" dirty="0"/>
          </a:p>
          <a:p>
            <a:pPr marL="0" indent="0" algn="ctr">
              <a:buNone/>
            </a:pPr>
            <a:r>
              <a:rPr lang="en-US" sz="1800" dirty="0">
                <a:hlinkClick r:id="rId3"/>
              </a:rPr>
              <a:t>https://www.ijgurbanadvisors.com/</a:t>
            </a:r>
            <a:endParaRPr lang="en-US" sz="1800" dirty="0"/>
          </a:p>
          <a:p>
            <a:pPr marL="0" indent="0" algn="ctr">
              <a:buNone/>
            </a:pPr>
            <a:endParaRPr lang="en-US" sz="1800" dirty="0"/>
          </a:p>
          <a:p>
            <a:pPr marL="0" indent="0" algn="ctr">
              <a:buNone/>
            </a:pPr>
            <a:endParaRPr lang="en-US" sz="1800" dirty="0"/>
          </a:p>
        </p:txBody>
      </p:sp>
      <p:grpSp>
        <p:nvGrpSpPr>
          <p:cNvPr id="4" name="Group 3">
            <a:extLst>
              <a:ext uri="{FF2B5EF4-FFF2-40B4-BE49-F238E27FC236}">
                <a16:creationId xmlns:a16="http://schemas.microsoft.com/office/drawing/2014/main" id="{01F76D62-9327-1FD0-24F6-0FF366BD9620}"/>
              </a:ext>
            </a:extLst>
          </p:cNvPr>
          <p:cNvGrpSpPr/>
          <p:nvPr/>
        </p:nvGrpSpPr>
        <p:grpSpPr>
          <a:xfrm>
            <a:off x="42335" y="6031968"/>
            <a:ext cx="9435040" cy="873632"/>
            <a:chOff x="42335" y="6031968"/>
            <a:chExt cx="9435040" cy="873632"/>
          </a:xfrm>
        </p:grpSpPr>
        <p:grpSp>
          <p:nvGrpSpPr>
            <p:cNvPr id="5" name="Group 4">
              <a:extLst>
                <a:ext uri="{FF2B5EF4-FFF2-40B4-BE49-F238E27FC236}">
                  <a16:creationId xmlns:a16="http://schemas.microsoft.com/office/drawing/2014/main" id="{AB07C334-583F-3505-20BD-F51EB3BABE1C}"/>
                </a:ext>
              </a:extLst>
            </p:cNvPr>
            <p:cNvGrpSpPr/>
            <p:nvPr/>
          </p:nvGrpSpPr>
          <p:grpSpPr>
            <a:xfrm>
              <a:off x="42335" y="6031968"/>
              <a:ext cx="3632200" cy="873632"/>
              <a:chOff x="42335" y="6031968"/>
              <a:chExt cx="3632200" cy="873632"/>
            </a:xfrm>
          </p:grpSpPr>
          <p:pic>
            <p:nvPicPr>
              <p:cNvPr id="7" name="Picture 6">
                <a:extLst>
                  <a:ext uri="{FF2B5EF4-FFF2-40B4-BE49-F238E27FC236}">
                    <a16:creationId xmlns:a16="http://schemas.microsoft.com/office/drawing/2014/main" id="{2C1D150C-1918-4D4D-5744-83074F5BACA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8" name="TextBox 7">
                <a:extLst>
                  <a:ext uri="{FF2B5EF4-FFF2-40B4-BE49-F238E27FC236}">
                    <a16:creationId xmlns:a16="http://schemas.microsoft.com/office/drawing/2014/main" id="{FA98658E-B9E5-3923-34F7-D332D3F76CBB}"/>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6" name="Rectangle 5">
              <a:extLst>
                <a:ext uri="{FF2B5EF4-FFF2-40B4-BE49-F238E27FC236}">
                  <a16:creationId xmlns:a16="http://schemas.microsoft.com/office/drawing/2014/main" id="{8FCB893B-2434-30C2-8583-EC69C9400A46}"/>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Connector 8">
            <a:extLst>
              <a:ext uri="{FF2B5EF4-FFF2-40B4-BE49-F238E27FC236}">
                <a16:creationId xmlns:a16="http://schemas.microsoft.com/office/drawing/2014/main" id="{C52A2258-35B5-0F82-38A1-99FB8DFF8147}"/>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129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44C58-FDAF-668E-FCFB-A86740D33F1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227D662-7006-C074-F659-AA4DB4752BE8}"/>
              </a:ext>
            </a:extLst>
          </p:cNvPr>
          <p:cNvSpPr>
            <a:spLocks noGrp="1"/>
          </p:cNvSpPr>
          <p:nvPr>
            <p:ph type="body" sz="quarter" idx="31"/>
          </p:nvPr>
        </p:nvSpPr>
        <p:spPr>
          <a:xfrm>
            <a:off x="416327" y="1736323"/>
            <a:ext cx="8377238" cy="397764"/>
          </a:xfrm>
          <a:prstGeom prst="rect">
            <a:avLst/>
          </a:prstGeom>
        </p:spPr>
        <p:txBody>
          <a:bodyPr/>
          <a:lstStyle/>
          <a:p>
            <a:r>
              <a:rPr lang="en-US" dirty="0"/>
              <a:t>%</a:t>
            </a:r>
          </a:p>
        </p:txBody>
      </p:sp>
      <p:sp>
        <p:nvSpPr>
          <p:cNvPr id="7" name="Text Placeholder 6">
            <a:extLst>
              <a:ext uri="{FF2B5EF4-FFF2-40B4-BE49-F238E27FC236}">
                <a16:creationId xmlns:a16="http://schemas.microsoft.com/office/drawing/2014/main" id="{19A85C4F-B849-78CF-3117-7546E015D43D}"/>
              </a:ext>
            </a:extLst>
          </p:cNvPr>
          <p:cNvSpPr>
            <a:spLocks noGrp="1"/>
          </p:cNvSpPr>
          <p:nvPr>
            <p:ph type="body" sz="quarter" idx="32"/>
          </p:nvPr>
        </p:nvSpPr>
        <p:spPr>
          <a:xfrm>
            <a:off x="479593" y="1365569"/>
            <a:ext cx="8386535" cy="337105"/>
          </a:xfrm>
        </p:spPr>
        <p:txBody>
          <a:bodyPr/>
          <a:lstStyle/>
          <a:p>
            <a:pPr algn="l"/>
            <a:r>
              <a:rPr lang="en-US" b="1" dirty="0">
                <a:latin typeface="Times New Roman" panose="02020603050405020304" pitchFamily="18" charset="0"/>
                <a:cs typeface="Times New Roman" panose="02020603050405020304" pitchFamily="18" charset="0"/>
              </a:rPr>
              <a:t>Fixed Mortgage Rates Remain Uncomfortably High</a:t>
            </a:r>
          </a:p>
        </p:txBody>
      </p:sp>
      <p:grpSp>
        <p:nvGrpSpPr>
          <p:cNvPr id="10" name="Group 9">
            <a:extLst>
              <a:ext uri="{FF2B5EF4-FFF2-40B4-BE49-F238E27FC236}">
                <a16:creationId xmlns:a16="http://schemas.microsoft.com/office/drawing/2014/main" id="{29E8C4AB-5BF1-BDF0-78F0-B2F2D168F017}"/>
              </a:ext>
            </a:extLst>
          </p:cNvPr>
          <p:cNvGrpSpPr/>
          <p:nvPr/>
        </p:nvGrpSpPr>
        <p:grpSpPr>
          <a:xfrm>
            <a:off x="147918" y="2118083"/>
            <a:ext cx="8996082" cy="3246873"/>
            <a:chOff x="579119" y="1394647"/>
            <a:chExt cx="11121649" cy="4571342"/>
          </a:xfrm>
        </p:grpSpPr>
        <p:graphicFrame>
          <p:nvGraphicFramePr>
            <p:cNvPr id="11" name="Object 2">
              <a:extLst>
                <a:ext uri="{FF2B5EF4-FFF2-40B4-BE49-F238E27FC236}">
                  <a16:creationId xmlns:a16="http://schemas.microsoft.com/office/drawing/2014/main" id="{ECD07F5D-292C-836A-2600-B323B3003641}"/>
                </a:ext>
              </a:extLst>
            </p:cNvPr>
            <p:cNvGraphicFramePr>
              <a:graphicFrameLocks noChangeAspect="1"/>
            </p:cNvGraphicFramePr>
            <p:nvPr/>
          </p:nvGraphicFramePr>
          <p:xfrm>
            <a:off x="579119" y="1537827"/>
            <a:ext cx="11121649" cy="4428162"/>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7B0D2802-43F4-A07F-5976-A333B40279D4}"/>
                </a:ext>
              </a:extLst>
            </p:cNvPr>
            <p:cNvSpPr txBox="1"/>
            <p:nvPr/>
          </p:nvSpPr>
          <p:spPr>
            <a:xfrm>
              <a:off x="6502838" y="1394647"/>
              <a:ext cx="4543058" cy="487491"/>
            </a:xfrm>
            <a:prstGeom prst="rect">
              <a:avLst/>
            </a:prstGeom>
            <a:solidFill>
              <a:srgbClr val="FFFFFF"/>
            </a:solidFill>
          </p:spPr>
          <p:txBody>
            <a:bodyPr wrap="square" lIns="0" tIns="0" rIns="0" bIns="0" rtlCol="0">
              <a:spAutoFit/>
            </a:bodyPr>
            <a:lstStyle/>
            <a:p>
              <a:pPr defTabSz="685800">
                <a:defRPr/>
              </a:pPr>
              <a:r>
                <a:rPr lang="en-US" sz="1125" dirty="0">
                  <a:solidFill>
                    <a:srgbClr val="444444"/>
                  </a:solidFill>
                  <a:latin typeface="Arial" panose="020B0604020202020204" pitchFamily="34" charset="0"/>
                </a:rPr>
                <a:t>Mortgage rate spread has narrowed to just over 200 bps, but remains wide compared to the typical 175 bps</a:t>
              </a:r>
            </a:p>
          </p:txBody>
        </p:sp>
      </p:grpSp>
      <p:sp>
        <p:nvSpPr>
          <p:cNvPr id="3" name="Source">
            <a:extLst>
              <a:ext uri="{FF2B5EF4-FFF2-40B4-BE49-F238E27FC236}">
                <a16:creationId xmlns:a16="http://schemas.microsoft.com/office/drawing/2014/main" id="{2CEEA0E6-FA00-22B2-E641-1D76B75F0929}"/>
              </a:ext>
            </a:extLst>
          </p:cNvPr>
          <p:cNvSpPr txBox="1"/>
          <p:nvPr/>
        </p:nvSpPr>
        <p:spPr>
          <a:xfrm>
            <a:off x="385989" y="5364956"/>
            <a:ext cx="8391525" cy="171450"/>
          </a:xfrm>
          <a:prstGeom prst="rect">
            <a:avLst/>
          </a:prstGeom>
          <a:noFill/>
        </p:spPr>
        <p:txBody>
          <a:bodyPr wrap="square" lIns="0" rIns="0" rtlCol="0" anchor="ctr" anchorCtr="0">
            <a:noAutofit/>
          </a:bodyPr>
          <a:lstStyle/>
          <a:p>
            <a:pPr defTabSz="228578">
              <a:defRPr/>
            </a:pPr>
            <a:r>
              <a:rPr lang="en-US" sz="900" dirty="0">
                <a:solidFill>
                  <a:srgbClr val="646769"/>
                </a:solidFill>
                <a:latin typeface="Arial" panose="020B0604020202020204" pitchFamily="34" charset="0"/>
                <a:ea typeface="GT America Regular" pitchFamily="2" charset="0"/>
                <a:cs typeface="GT America Regular" pitchFamily="2" charset="0"/>
              </a:rPr>
              <a:t>Sources: Moody’s Analytics</a:t>
            </a:r>
          </a:p>
        </p:txBody>
      </p:sp>
      <p:sp>
        <p:nvSpPr>
          <p:cNvPr id="5" name="TextBox 4">
            <a:extLst>
              <a:ext uri="{FF2B5EF4-FFF2-40B4-BE49-F238E27FC236}">
                <a16:creationId xmlns:a16="http://schemas.microsoft.com/office/drawing/2014/main" id="{F62E59B9-DEB9-0EAA-DD54-23FBC3B0A396}"/>
              </a:ext>
            </a:extLst>
          </p:cNvPr>
          <p:cNvSpPr txBox="1"/>
          <p:nvPr/>
        </p:nvSpPr>
        <p:spPr>
          <a:xfrm>
            <a:off x="7112615" y="3843519"/>
            <a:ext cx="1551037" cy="346249"/>
          </a:xfrm>
          <a:prstGeom prst="rect">
            <a:avLst/>
          </a:prstGeom>
          <a:solidFill>
            <a:srgbClr val="FFFFFF"/>
          </a:solidFill>
        </p:spPr>
        <p:txBody>
          <a:bodyPr wrap="square" lIns="0" tIns="0" rIns="0" bIns="0" rtlCol="0">
            <a:spAutoFit/>
          </a:bodyPr>
          <a:lstStyle/>
          <a:p>
            <a:pPr defTabSz="685800">
              <a:defRPr/>
            </a:pPr>
            <a:r>
              <a:rPr lang="en-US" sz="1125" dirty="0">
                <a:solidFill>
                  <a:srgbClr val="444444"/>
                </a:solidFill>
                <a:latin typeface="Arial" panose="020B0604020202020204" pitchFamily="34" charset="0"/>
              </a:rPr>
              <a:t>10-year Treasury yield is near 4.7%</a:t>
            </a:r>
          </a:p>
        </p:txBody>
      </p:sp>
    </p:spTree>
    <p:extLst>
      <p:ext uri="{BB962C8B-B14F-4D97-AF65-F5344CB8AC3E}">
        <p14:creationId xmlns:p14="http://schemas.microsoft.com/office/powerpoint/2010/main" val="512159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3087"/>
        </a:solidFill>
        <a:effectLst/>
      </p:bgPr>
    </p:bg>
    <p:spTree>
      <p:nvGrpSpPr>
        <p:cNvPr id="1" name=""/>
        <p:cNvGrpSpPr/>
        <p:nvPr/>
      </p:nvGrpSpPr>
      <p:grpSpPr>
        <a:xfrm>
          <a:off x="0" y="0"/>
          <a:ext cx="0" cy="0"/>
          <a:chOff x="0" y="0"/>
          <a:chExt cx="0" cy="0"/>
        </a:xfrm>
      </p:grpSpPr>
      <p:sp>
        <p:nvSpPr>
          <p:cNvPr id="2" name="Shape 0"/>
          <p:cNvSpPr/>
          <p:nvPr/>
        </p:nvSpPr>
        <p:spPr>
          <a:xfrm>
            <a:off x="0" y="857250"/>
            <a:ext cx="201168" cy="514350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3" name="Shape 1"/>
          <p:cNvSpPr/>
          <p:nvPr/>
        </p:nvSpPr>
        <p:spPr>
          <a:xfrm>
            <a:off x="0" y="5612130"/>
            <a:ext cx="9144000" cy="3886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pic>
        <p:nvPicPr>
          <p:cNvPr id="4" name="Image 0" descr="/home/claude/home_logo.jpg"/>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669280" y="1177290"/>
            <a:ext cx="3200400" cy="713232"/>
          </a:xfrm>
          <a:prstGeom prst="rect">
            <a:avLst/>
          </a:prstGeom>
        </p:spPr>
      </p:pic>
      <p:sp>
        <p:nvSpPr>
          <p:cNvPr id="5" name="Text 2"/>
          <p:cNvSpPr/>
          <p:nvPr/>
        </p:nvSpPr>
        <p:spPr>
          <a:xfrm>
            <a:off x="365760" y="1223010"/>
            <a:ext cx="5120640" cy="320040"/>
          </a:xfrm>
          <a:prstGeom prst="rect">
            <a:avLst/>
          </a:prstGeom>
          <a:noFill/>
          <a:ln/>
        </p:spPr>
        <p:txBody>
          <a:bodyPr wrap="square" rtlCol="0" anchor="ctr"/>
          <a:lstStyle/>
          <a:p>
            <a:r>
              <a:rPr lang="en-US" sz="1000" b="1" kern="0" spc="300" dirty="0">
                <a:solidFill>
                  <a:srgbClr val="F2A900"/>
                </a:solidFill>
                <a:latin typeface="Calibri" panose="020F0502020204030204"/>
              </a:rPr>
              <a:t>NCST POLICY FORUM  |  JUNE 1, 2026</a:t>
            </a:r>
            <a:endParaRPr lang="en-US" sz="1000" dirty="0">
              <a:solidFill>
                <a:prstClr val="black"/>
              </a:solidFill>
              <a:latin typeface="Calibri" panose="020F0502020204030204"/>
            </a:endParaRPr>
          </a:p>
        </p:txBody>
      </p:sp>
      <p:sp>
        <p:nvSpPr>
          <p:cNvPr id="6" name="Text 3"/>
          <p:cNvSpPr/>
          <p:nvPr/>
        </p:nvSpPr>
        <p:spPr>
          <a:xfrm>
            <a:off x="365760" y="1817370"/>
            <a:ext cx="8412480" cy="777240"/>
          </a:xfrm>
          <a:prstGeom prst="rect">
            <a:avLst/>
          </a:prstGeom>
          <a:noFill/>
          <a:ln/>
        </p:spPr>
        <p:txBody>
          <a:bodyPr wrap="square" rtlCol="0" anchor="ctr"/>
          <a:lstStyle/>
          <a:p>
            <a:r>
              <a:rPr lang="en-US" sz="4400" b="1" dirty="0">
                <a:solidFill>
                  <a:srgbClr val="FFFFFF"/>
                </a:solidFill>
                <a:latin typeface="Calibri" pitchFamily="34" charset="0"/>
                <a:ea typeface="Calibri" pitchFamily="34" charset="-122"/>
                <a:cs typeface="Calibri" pitchFamily="34" charset="-120"/>
              </a:rPr>
              <a:t>From Data to Doors</a:t>
            </a:r>
            <a:endParaRPr lang="en-US" sz="4400" dirty="0">
              <a:solidFill>
                <a:prstClr val="black"/>
              </a:solidFill>
              <a:latin typeface="Calibri" panose="020F0502020204030204"/>
            </a:endParaRPr>
          </a:p>
        </p:txBody>
      </p:sp>
      <p:sp>
        <p:nvSpPr>
          <p:cNvPr id="7" name="Text 4"/>
          <p:cNvSpPr/>
          <p:nvPr/>
        </p:nvSpPr>
        <p:spPr>
          <a:xfrm>
            <a:off x="365760" y="2640330"/>
            <a:ext cx="8412480" cy="914400"/>
          </a:xfrm>
          <a:prstGeom prst="rect">
            <a:avLst/>
          </a:prstGeom>
          <a:noFill/>
          <a:ln/>
        </p:spPr>
        <p:txBody>
          <a:bodyPr wrap="square" rtlCol="0" anchor="ctr"/>
          <a:lstStyle/>
          <a:p>
            <a:r>
              <a:rPr lang="en-US" sz="2200" dirty="0">
                <a:solidFill>
                  <a:srgbClr val="C8D8F0"/>
                </a:solidFill>
                <a:latin typeface="Calibri" pitchFamily="34" charset="0"/>
                <a:ea typeface="Calibri" pitchFamily="34" charset="-122"/>
                <a:cs typeface="Calibri" pitchFamily="34" charset="-120"/>
              </a:rPr>
              <a:t>How Philadelphia Used Localized Housing Data</a:t>
            </a:r>
            <a:endParaRPr lang="en-US" sz="2200" dirty="0">
              <a:solidFill>
                <a:prstClr val="black"/>
              </a:solidFill>
              <a:latin typeface="Calibri" panose="020F0502020204030204"/>
            </a:endParaRPr>
          </a:p>
          <a:p>
            <a:r>
              <a:rPr lang="en-US" sz="2200" dirty="0">
                <a:solidFill>
                  <a:srgbClr val="C8D8F0"/>
                </a:solidFill>
                <a:latin typeface="Calibri" pitchFamily="34" charset="0"/>
                <a:ea typeface="Calibri" pitchFamily="34" charset="-122"/>
                <a:cs typeface="Calibri" pitchFamily="34" charset="-120"/>
              </a:rPr>
              <a:t>to Build the H.O.M.E. Initiative</a:t>
            </a:r>
            <a:endParaRPr lang="en-US" sz="2200" dirty="0">
              <a:solidFill>
                <a:prstClr val="black"/>
              </a:solidFill>
              <a:latin typeface="Calibri" panose="020F0502020204030204"/>
            </a:endParaRPr>
          </a:p>
        </p:txBody>
      </p:sp>
      <p:sp>
        <p:nvSpPr>
          <p:cNvPr id="8" name="Text 5"/>
          <p:cNvSpPr/>
          <p:nvPr/>
        </p:nvSpPr>
        <p:spPr>
          <a:xfrm>
            <a:off x="365760" y="3783330"/>
            <a:ext cx="8229600" cy="1188720"/>
          </a:xfrm>
          <a:prstGeom prst="rect">
            <a:avLst/>
          </a:prstGeom>
          <a:noFill/>
          <a:ln/>
        </p:spPr>
        <p:txBody>
          <a:bodyPr wrap="square" rtlCol="0" anchor="ctr"/>
          <a:lstStyle/>
          <a:p>
            <a:r>
              <a:rPr lang="en-US" sz="1600" b="1" dirty="0">
                <a:solidFill>
                  <a:srgbClr val="FFFFFF"/>
                </a:solidFill>
                <a:latin typeface="Calibri" pitchFamily="34" charset="0"/>
                <a:ea typeface="Calibri" pitchFamily="34" charset="-122"/>
                <a:cs typeface="Calibri" pitchFamily="34" charset="-120"/>
              </a:rPr>
              <a:t>Angela D. Brooks, FAICP</a:t>
            </a:r>
            <a:endParaRPr lang="en-US" sz="1600" dirty="0">
              <a:solidFill>
                <a:prstClr val="black"/>
              </a:solidFill>
              <a:latin typeface="Calibri" panose="020F0502020204030204"/>
            </a:endParaRPr>
          </a:p>
          <a:p>
            <a:r>
              <a:rPr lang="en-US" sz="1600" dirty="0">
                <a:solidFill>
                  <a:srgbClr val="C8D8F0"/>
                </a:solidFill>
                <a:latin typeface="Calibri" pitchFamily="34" charset="0"/>
                <a:ea typeface="Calibri" pitchFamily="34" charset="-122"/>
                <a:cs typeface="Calibri" pitchFamily="34" charset="-120"/>
              </a:rPr>
              <a:t>Chief Housing &amp; Urban Development Officer</a:t>
            </a:r>
            <a:endParaRPr lang="en-US" sz="1600" dirty="0">
              <a:solidFill>
                <a:prstClr val="black"/>
              </a:solidFill>
              <a:latin typeface="Calibri" panose="020F0502020204030204"/>
            </a:endParaRPr>
          </a:p>
          <a:p>
            <a:endParaRPr lang="en-US" sz="1600" dirty="0">
              <a:solidFill>
                <a:prstClr val="black"/>
              </a:solidFill>
              <a:latin typeface="Calibri" panose="020F0502020204030204"/>
            </a:endParaRPr>
          </a:p>
          <a:p>
            <a:r>
              <a:rPr lang="en-US" sz="1600" dirty="0">
                <a:solidFill>
                  <a:srgbClr val="C8D8F0"/>
                </a:solidFill>
                <a:latin typeface="Calibri" pitchFamily="34" charset="0"/>
                <a:ea typeface="Calibri" pitchFamily="34" charset="-122"/>
                <a:cs typeface="Calibri" pitchFamily="34" charset="-120"/>
              </a:rPr>
              <a:t>City of Philadelphia  | Office of Mayor Cherelle L. Parker</a:t>
            </a:r>
            <a:endParaRPr lang="en-US" sz="1600" dirty="0">
              <a:solidFill>
                <a:prstClr val="black"/>
              </a:solidFill>
              <a:latin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96012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3" name="Text 1"/>
          <p:cNvSpPr/>
          <p:nvPr/>
        </p:nvSpPr>
        <p:spPr>
          <a:xfrm>
            <a:off x="320040" y="948690"/>
            <a:ext cx="8503920" cy="749808"/>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Philadelphia's Housing Challenge</a:t>
            </a:r>
            <a:endParaRPr lang="en-US" sz="2800" dirty="0">
              <a:solidFill>
                <a:prstClr val="black"/>
              </a:solidFill>
              <a:latin typeface="Calibri" panose="020F0502020204030204"/>
            </a:endParaRPr>
          </a:p>
        </p:txBody>
      </p:sp>
      <p:sp>
        <p:nvSpPr>
          <p:cNvPr id="4" name="Shape 2"/>
          <p:cNvSpPr/>
          <p:nvPr/>
        </p:nvSpPr>
        <p:spPr>
          <a:xfrm>
            <a:off x="228600" y="1908810"/>
            <a:ext cx="2715768" cy="1600200"/>
          </a:xfrm>
          <a:prstGeom prst="rect">
            <a:avLst/>
          </a:prstGeom>
          <a:solidFill>
            <a:srgbClr val="E8EEF7"/>
          </a:solidFill>
          <a:ln w="12700">
            <a:solidFill>
              <a:srgbClr val="D0DAF0"/>
            </a:solidFill>
            <a:prstDash val="solid"/>
          </a:ln>
          <a:effectLst>
            <a:outerShdw blurRad="63500" dist="25400" dir="8100000" algn="bl" rotWithShape="0">
              <a:srgbClr val="000000">
                <a:alpha val="9000"/>
              </a:srgbClr>
            </a:outerShdw>
          </a:effectLst>
        </p:spPr>
        <p:txBody>
          <a:bodyPr/>
          <a:lstStyle/>
          <a:p>
            <a:endParaRPr lang="en-US">
              <a:solidFill>
                <a:prstClr val="black"/>
              </a:solidFill>
              <a:latin typeface="Calibri" panose="020F0502020204030204"/>
            </a:endParaRPr>
          </a:p>
        </p:txBody>
      </p:sp>
      <p:sp>
        <p:nvSpPr>
          <p:cNvPr id="5" name="Shape 3"/>
          <p:cNvSpPr/>
          <p:nvPr/>
        </p:nvSpPr>
        <p:spPr>
          <a:xfrm>
            <a:off x="228600" y="1908810"/>
            <a:ext cx="2715768"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6" name="Text 4"/>
          <p:cNvSpPr/>
          <p:nvPr/>
        </p:nvSpPr>
        <p:spPr>
          <a:xfrm>
            <a:off x="301752" y="2009394"/>
            <a:ext cx="2560320" cy="566928"/>
          </a:xfrm>
          <a:prstGeom prst="rect">
            <a:avLst/>
          </a:prstGeom>
          <a:noFill/>
          <a:ln/>
        </p:spPr>
        <p:txBody>
          <a:bodyPr wrap="square" rtlCol="0" anchor="ctr"/>
          <a:lstStyle/>
          <a:p>
            <a:pPr algn="ctr"/>
            <a:r>
              <a:rPr lang="en-US" sz="3000" b="1" dirty="0">
                <a:solidFill>
                  <a:srgbClr val="003087"/>
                </a:solidFill>
                <a:latin typeface="Calibri" pitchFamily="34" charset="0"/>
                <a:ea typeface="Calibri" pitchFamily="34" charset="-122"/>
                <a:cs typeface="Calibri" pitchFamily="34" charset="-120"/>
              </a:rPr>
              <a:t>11,025+</a:t>
            </a:r>
            <a:endParaRPr lang="en-US" sz="3000" dirty="0">
              <a:solidFill>
                <a:prstClr val="black"/>
              </a:solidFill>
              <a:latin typeface="Calibri" panose="020F0502020204030204"/>
            </a:endParaRPr>
          </a:p>
        </p:txBody>
      </p:sp>
      <p:sp>
        <p:nvSpPr>
          <p:cNvPr id="7" name="Text 5"/>
          <p:cNvSpPr/>
          <p:nvPr/>
        </p:nvSpPr>
        <p:spPr>
          <a:xfrm>
            <a:off x="301752" y="2594610"/>
            <a:ext cx="2560320" cy="594360"/>
          </a:xfrm>
          <a:prstGeom prst="rect">
            <a:avLst/>
          </a:prstGeom>
          <a:noFill/>
          <a:ln/>
        </p:spPr>
        <p:txBody>
          <a:bodyPr wrap="square" rtlCol="0" anchor="ctr"/>
          <a:lstStyle/>
          <a:p>
            <a:pPr algn="ctr"/>
            <a:r>
              <a:rPr lang="en-US" sz="1100" dirty="0">
                <a:solidFill>
                  <a:srgbClr val="1B4B8A"/>
                </a:solidFill>
                <a:latin typeface="Calibri" pitchFamily="34" charset="0"/>
                <a:ea typeface="Calibri" pitchFamily="34" charset="-122"/>
                <a:cs typeface="Calibri" pitchFamily="34" charset="-120"/>
              </a:rPr>
              <a:t>Rental units short</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(vacancy gap)</a:t>
            </a:r>
            <a:endParaRPr lang="en-US" sz="1100" dirty="0">
              <a:solidFill>
                <a:prstClr val="black"/>
              </a:solidFill>
              <a:latin typeface="Calibri" panose="020F0502020204030204"/>
            </a:endParaRPr>
          </a:p>
        </p:txBody>
      </p:sp>
      <p:sp>
        <p:nvSpPr>
          <p:cNvPr id="8" name="Text 6"/>
          <p:cNvSpPr/>
          <p:nvPr/>
        </p:nvSpPr>
        <p:spPr>
          <a:xfrm>
            <a:off x="301752" y="3207258"/>
            <a:ext cx="2560320" cy="228600"/>
          </a:xfrm>
          <a:prstGeom prst="rect">
            <a:avLst/>
          </a:prstGeom>
          <a:noFill/>
          <a:ln/>
        </p:spPr>
        <p:txBody>
          <a:bodyPr wrap="square" rtlCol="0" anchor="ctr"/>
          <a:lstStyle/>
          <a:p>
            <a:pPr algn="ctr"/>
            <a:r>
              <a:rPr lang="en-US" sz="800" i="1" dirty="0">
                <a:solidFill>
                  <a:srgbClr val="888888"/>
                </a:solidFill>
                <a:latin typeface="Calibri" pitchFamily="34" charset="0"/>
                <a:ea typeface="Calibri" pitchFamily="34" charset="-122"/>
                <a:cs typeface="Calibri" pitchFamily="34" charset="-120"/>
              </a:rPr>
              <a:t>PolicyMap/Reinvestment Fund</a:t>
            </a:r>
            <a:endParaRPr lang="en-US" sz="800" dirty="0">
              <a:solidFill>
                <a:prstClr val="black"/>
              </a:solidFill>
              <a:latin typeface="Calibri" panose="020F0502020204030204"/>
            </a:endParaRPr>
          </a:p>
        </p:txBody>
      </p:sp>
      <p:sp>
        <p:nvSpPr>
          <p:cNvPr id="9" name="Shape 7"/>
          <p:cNvSpPr/>
          <p:nvPr/>
        </p:nvSpPr>
        <p:spPr>
          <a:xfrm>
            <a:off x="3172968" y="1908810"/>
            <a:ext cx="2715768" cy="1600200"/>
          </a:xfrm>
          <a:prstGeom prst="rect">
            <a:avLst/>
          </a:prstGeom>
          <a:solidFill>
            <a:srgbClr val="E8EEF7"/>
          </a:solidFill>
          <a:ln w="12700">
            <a:solidFill>
              <a:srgbClr val="D0DAF0"/>
            </a:solidFill>
            <a:prstDash val="solid"/>
          </a:ln>
          <a:effectLst>
            <a:outerShdw blurRad="63500" dist="25400" dir="8100000" algn="bl" rotWithShape="0">
              <a:srgbClr val="000000">
                <a:alpha val="9000"/>
              </a:srgbClr>
            </a:outerShdw>
          </a:effectLst>
        </p:spPr>
        <p:txBody>
          <a:bodyPr/>
          <a:lstStyle/>
          <a:p>
            <a:endParaRPr lang="en-US">
              <a:solidFill>
                <a:prstClr val="black"/>
              </a:solidFill>
              <a:latin typeface="Calibri" panose="020F0502020204030204"/>
            </a:endParaRPr>
          </a:p>
        </p:txBody>
      </p:sp>
      <p:sp>
        <p:nvSpPr>
          <p:cNvPr id="10" name="Shape 8"/>
          <p:cNvSpPr/>
          <p:nvPr/>
        </p:nvSpPr>
        <p:spPr>
          <a:xfrm>
            <a:off x="3172968" y="1908810"/>
            <a:ext cx="2715768"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1" name="Text 9"/>
          <p:cNvSpPr/>
          <p:nvPr/>
        </p:nvSpPr>
        <p:spPr>
          <a:xfrm>
            <a:off x="3246120" y="2009394"/>
            <a:ext cx="2560320" cy="566928"/>
          </a:xfrm>
          <a:prstGeom prst="rect">
            <a:avLst/>
          </a:prstGeom>
          <a:noFill/>
          <a:ln/>
        </p:spPr>
        <p:txBody>
          <a:bodyPr wrap="square" rtlCol="0" anchor="ctr"/>
          <a:lstStyle/>
          <a:p>
            <a:pPr algn="ctr"/>
            <a:r>
              <a:rPr lang="en-US" sz="3000" b="1" dirty="0">
                <a:solidFill>
                  <a:srgbClr val="003087"/>
                </a:solidFill>
                <a:latin typeface="Calibri" pitchFamily="34" charset="0"/>
                <a:ea typeface="Calibri" pitchFamily="34" charset="-122"/>
                <a:cs typeface="Calibri" pitchFamily="34" charset="-120"/>
              </a:rPr>
              <a:t>6,300+</a:t>
            </a:r>
            <a:endParaRPr lang="en-US" sz="3000" dirty="0">
              <a:solidFill>
                <a:prstClr val="black"/>
              </a:solidFill>
              <a:latin typeface="Calibri" panose="020F0502020204030204"/>
            </a:endParaRPr>
          </a:p>
        </p:txBody>
      </p:sp>
      <p:sp>
        <p:nvSpPr>
          <p:cNvPr id="12" name="Text 10"/>
          <p:cNvSpPr/>
          <p:nvPr/>
        </p:nvSpPr>
        <p:spPr>
          <a:xfrm>
            <a:off x="3246120" y="2594610"/>
            <a:ext cx="2560320" cy="594360"/>
          </a:xfrm>
          <a:prstGeom prst="rect">
            <a:avLst/>
          </a:prstGeom>
          <a:noFill/>
          <a:ln/>
        </p:spPr>
        <p:txBody>
          <a:bodyPr wrap="square" rtlCol="0" anchor="ctr"/>
          <a:lstStyle/>
          <a:p>
            <a:pPr algn="ctr"/>
            <a:r>
              <a:rPr lang="en-US" sz="1100" dirty="0">
                <a:solidFill>
                  <a:srgbClr val="1B4B8A"/>
                </a:solidFill>
                <a:latin typeface="Calibri" pitchFamily="34" charset="0"/>
                <a:ea typeface="Calibri" pitchFamily="34" charset="-122"/>
                <a:cs typeface="Calibri" pitchFamily="34" charset="-120"/>
              </a:rPr>
              <a:t>Owner units short</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(vacancy gap)</a:t>
            </a:r>
            <a:endParaRPr lang="en-US" sz="1100" dirty="0">
              <a:solidFill>
                <a:prstClr val="black"/>
              </a:solidFill>
              <a:latin typeface="Calibri" panose="020F0502020204030204"/>
            </a:endParaRPr>
          </a:p>
        </p:txBody>
      </p:sp>
      <p:sp>
        <p:nvSpPr>
          <p:cNvPr id="13" name="Text 11"/>
          <p:cNvSpPr/>
          <p:nvPr/>
        </p:nvSpPr>
        <p:spPr>
          <a:xfrm>
            <a:off x="3246120" y="3207258"/>
            <a:ext cx="2560320" cy="228600"/>
          </a:xfrm>
          <a:prstGeom prst="rect">
            <a:avLst/>
          </a:prstGeom>
          <a:noFill/>
          <a:ln/>
        </p:spPr>
        <p:txBody>
          <a:bodyPr wrap="square" rtlCol="0" anchor="ctr"/>
          <a:lstStyle/>
          <a:p>
            <a:pPr algn="ctr"/>
            <a:r>
              <a:rPr lang="en-US" sz="800" i="1" dirty="0">
                <a:solidFill>
                  <a:srgbClr val="888888"/>
                </a:solidFill>
                <a:latin typeface="Calibri" pitchFamily="34" charset="0"/>
                <a:ea typeface="Calibri" pitchFamily="34" charset="-122"/>
                <a:cs typeface="Calibri" pitchFamily="34" charset="-120"/>
              </a:rPr>
              <a:t>PolicyMap/Reinvestment Fund</a:t>
            </a:r>
            <a:endParaRPr lang="en-US" sz="800" dirty="0">
              <a:solidFill>
                <a:prstClr val="black"/>
              </a:solidFill>
              <a:latin typeface="Calibri" panose="020F0502020204030204"/>
            </a:endParaRPr>
          </a:p>
        </p:txBody>
      </p:sp>
      <p:sp>
        <p:nvSpPr>
          <p:cNvPr id="14" name="Shape 12"/>
          <p:cNvSpPr/>
          <p:nvPr/>
        </p:nvSpPr>
        <p:spPr>
          <a:xfrm>
            <a:off x="6117336" y="1908810"/>
            <a:ext cx="2715768" cy="1600200"/>
          </a:xfrm>
          <a:prstGeom prst="rect">
            <a:avLst/>
          </a:prstGeom>
          <a:solidFill>
            <a:srgbClr val="E8EEF7"/>
          </a:solidFill>
          <a:ln w="12700">
            <a:solidFill>
              <a:srgbClr val="D0DAF0"/>
            </a:solidFill>
            <a:prstDash val="solid"/>
          </a:ln>
          <a:effectLst>
            <a:outerShdw blurRad="63500" dist="25400" dir="8100000" algn="bl" rotWithShape="0">
              <a:srgbClr val="000000">
                <a:alpha val="9000"/>
              </a:srgbClr>
            </a:outerShdw>
          </a:effectLst>
        </p:spPr>
        <p:txBody>
          <a:bodyPr/>
          <a:lstStyle/>
          <a:p>
            <a:endParaRPr lang="en-US">
              <a:solidFill>
                <a:prstClr val="black"/>
              </a:solidFill>
              <a:latin typeface="Calibri" panose="020F0502020204030204"/>
            </a:endParaRPr>
          </a:p>
        </p:txBody>
      </p:sp>
      <p:sp>
        <p:nvSpPr>
          <p:cNvPr id="15" name="Shape 13"/>
          <p:cNvSpPr/>
          <p:nvPr/>
        </p:nvSpPr>
        <p:spPr>
          <a:xfrm>
            <a:off x="6117336" y="1908810"/>
            <a:ext cx="2715768"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6" name="Text 14"/>
          <p:cNvSpPr/>
          <p:nvPr/>
        </p:nvSpPr>
        <p:spPr>
          <a:xfrm>
            <a:off x="6190488" y="2009394"/>
            <a:ext cx="2560320" cy="566928"/>
          </a:xfrm>
          <a:prstGeom prst="rect">
            <a:avLst/>
          </a:prstGeom>
          <a:noFill/>
          <a:ln/>
        </p:spPr>
        <p:txBody>
          <a:bodyPr wrap="square" rtlCol="0" anchor="ctr"/>
          <a:lstStyle/>
          <a:p>
            <a:pPr algn="ctr"/>
            <a:r>
              <a:rPr lang="en-US" sz="3000" b="1" dirty="0">
                <a:solidFill>
                  <a:srgbClr val="003087"/>
                </a:solidFill>
                <a:latin typeface="Calibri" pitchFamily="34" charset="0"/>
                <a:ea typeface="Calibri" pitchFamily="34" charset="-122"/>
                <a:cs typeface="Calibri" pitchFamily="34" charset="-120"/>
              </a:rPr>
              <a:t>64,500+</a:t>
            </a:r>
            <a:endParaRPr lang="en-US" sz="3000" dirty="0">
              <a:solidFill>
                <a:prstClr val="black"/>
              </a:solidFill>
              <a:latin typeface="Calibri" panose="020F0502020204030204"/>
            </a:endParaRPr>
          </a:p>
        </p:txBody>
      </p:sp>
      <p:sp>
        <p:nvSpPr>
          <p:cNvPr id="17" name="Text 15"/>
          <p:cNvSpPr/>
          <p:nvPr/>
        </p:nvSpPr>
        <p:spPr>
          <a:xfrm>
            <a:off x="6190488" y="2594610"/>
            <a:ext cx="2560320" cy="594360"/>
          </a:xfrm>
          <a:prstGeom prst="rect">
            <a:avLst/>
          </a:prstGeom>
          <a:noFill/>
          <a:ln/>
        </p:spPr>
        <p:txBody>
          <a:bodyPr wrap="square" rtlCol="0" anchor="ctr"/>
          <a:lstStyle/>
          <a:p>
            <a:pPr algn="ctr"/>
            <a:r>
              <a:rPr lang="en-US" sz="1100" dirty="0">
                <a:solidFill>
                  <a:srgbClr val="1B4B8A"/>
                </a:solidFill>
                <a:latin typeface="Calibri" pitchFamily="34" charset="0"/>
                <a:ea typeface="Calibri" pitchFamily="34" charset="-122"/>
                <a:cs typeface="Calibri" pitchFamily="34" charset="-120"/>
              </a:rPr>
              <a:t>Units affordable &amp; available</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to lowest-income households</a:t>
            </a:r>
            <a:endParaRPr lang="en-US" sz="1100" dirty="0">
              <a:solidFill>
                <a:prstClr val="black"/>
              </a:solidFill>
              <a:latin typeface="Calibri" panose="020F0502020204030204"/>
            </a:endParaRPr>
          </a:p>
        </p:txBody>
      </p:sp>
      <p:sp>
        <p:nvSpPr>
          <p:cNvPr id="18" name="Text 16"/>
          <p:cNvSpPr/>
          <p:nvPr/>
        </p:nvSpPr>
        <p:spPr>
          <a:xfrm>
            <a:off x="6190488" y="3207258"/>
            <a:ext cx="2560320" cy="228600"/>
          </a:xfrm>
          <a:prstGeom prst="rect">
            <a:avLst/>
          </a:prstGeom>
          <a:noFill/>
          <a:ln/>
        </p:spPr>
        <p:txBody>
          <a:bodyPr wrap="square" rtlCol="0" anchor="ctr"/>
          <a:lstStyle/>
          <a:p>
            <a:pPr algn="ctr"/>
            <a:r>
              <a:rPr lang="en-US" sz="800" i="1" dirty="0">
                <a:solidFill>
                  <a:srgbClr val="888888"/>
                </a:solidFill>
                <a:latin typeface="Calibri" pitchFamily="34" charset="0"/>
                <a:ea typeface="Calibri" pitchFamily="34" charset="-122"/>
                <a:cs typeface="Calibri" pitchFamily="34" charset="-120"/>
              </a:rPr>
              <a:t>Housing Initiative at Penn</a:t>
            </a:r>
            <a:endParaRPr lang="en-US" sz="800" dirty="0">
              <a:solidFill>
                <a:prstClr val="black"/>
              </a:solidFill>
              <a:latin typeface="Calibri" panose="020F0502020204030204"/>
            </a:endParaRPr>
          </a:p>
        </p:txBody>
      </p:sp>
      <p:sp>
        <p:nvSpPr>
          <p:cNvPr id="19" name="Shape 17"/>
          <p:cNvSpPr/>
          <p:nvPr/>
        </p:nvSpPr>
        <p:spPr>
          <a:xfrm>
            <a:off x="1618488" y="3527298"/>
            <a:ext cx="2834640" cy="1600200"/>
          </a:xfrm>
          <a:prstGeom prst="rect">
            <a:avLst/>
          </a:prstGeom>
          <a:solidFill>
            <a:srgbClr val="FFF8E6"/>
          </a:solidFill>
          <a:ln w="12700">
            <a:solidFill>
              <a:srgbClr val="F0D890"/>
            </a:solidFill>
            <a:prstDash val="solid"/>
          </a:ln>
          <a:effectLst>
            <a:outerShdw blurRad="63500" dist="25400" dir="8100000" algn="bl" rotWithShape="0">
              <a:srgbClr val="000000">
                <a:alpha val="9000"/>
              </a:srgbClr>
            </a:outerShdw>
          </a:effectLst>
        </p:spPr>
        <p:txBody>
          <a:bodyPr/>
          <a:lstStyle/>
          <a:p>
            <a:endParaRPr lang="en-US">
              <a:solidFill>
                <a:prstClr val="black"/>
              </a:solidFill>
              <a:latin typeface="Calibri" panose="020F0502020204030204"/>
            </a:endParaRPr>
          </a:p>
        </p:txBody>
      </p:sp>
      <p:sp>
        <p:nvSpPr>
          <p:cNvPr id="20" name="Shape 18"/>
          <p:cNvSpPr/>
          <p:nvPr/>
        </p:nvSpPr>
        <p:spPr>
          <a:xfrm>
            <a:off x="1618488" y="3527298"/>
            <a:ext cx="2834640" cy="73152"/>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21" name="Text 19"/>
          <p:cNvSpPr/>
          <p:nvPr/>
        </p:nvSpPr>
        <p:spPr>
          <a:xfrm>
            <a:off x="1691640" y="3627882"/>
            <a:ext cx="2688336" cy="566928"/>
          </a:xfrm>
          <a:prstGeom prst="rect">
            <a:avLst/>
          </a:prstGeom>
          <a:noFill/>
          <a:ln/>
        </p:spPr>
        <p:txBody>
          <a:bodyPr wrap="square" rtlCol="0" anchor="ctr"/>
          <a:lstStyle/>
          <a:p>
            <a:pPr algn="ctr"/>
            <a:r>
              <a:rPr lang="en-US" sz="3000" b="1" dirty="0">
                <a:solidFill>
                  <a:srgbClr val="003087"/>
                </a:solidFill>
                <a:latin typeface="Calibri" pitchFamily="34" charset="0"/>
                <a:ea typeface="Calibri" pitchFamily="34" charset="-122"/>
                <a:cs typeface="Calibri" pitchFamily="34" charset="-120"/>
              </a:rPr>
              <a:t>88%</a:t>
            </a:r>
            <a:endParaRPr lang="en-US" sz="3000" dirty="0">
              <a:solidFill>
                <a:prstClr val="black"/>
              </a:solidFill>
              <a:latin typeface="Calibri" panose="020F0502020204030204"/>
            </a:endParaRPr>
          </a:p>
        </p:txBody>
      </p:sp>
      <p:sp>
        <p:nvSpPr>
          <p:cNvPr id="22" name="Text 20"/>
          <p:cNvSpPr/>
          <p:nvPr/>
        </p:nvSpPr>
        <p:spPr>
          <a:xfrm>
            <a:off x="1691640" y="4213098"/>
            <a:ext cx="2688336" cy="594360"/>
          </a:xfrm>
          <a:prstGeom prst="rect">
            <a:avLst/>
          </a:prstGeom>
          <a:noFill/>
          <a:ln/>
        </p:spPr>
        <p:txBody>
          <a:bodyPr wrap="square" rtlCol="0" anchor="ctr"/>
          <a:lstStyle/>
          <a:p>
            <a:pPr algn="ctr"/>
            <a:r>
              <a:rPr lang="en-US" sz="1100" dirty="0">
                <a:solidFill>
                  <a:srgbClr val="1B4B8A"/>
                </a:solidFill>
                <a:latin typeface="Calibri" pitchFamily="34" charset="0"/>
                <a:ea typeface="Calibri" pitchFamily="34" charset="-122"/>
                <a:cs typeface="Calibri" pitchFamily="34" charset="-120"/>
              </a:rPr>
              <a:t>of lowest-income renters</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cost-burdened or worse</a:t>
            </a:r>
            <a:endParaRPr lang="en-US" sz="1100" dirty="0">
              <a:solidFill>
                <a:prstClr val="black"/>
              </a:solidFill>
              <a:latin typeface="Calibri" panose="020F0502020204030204"/>
            </a:endParaRPr>
          </a:p>
        </p:txBody>
      </p:sp>
      <p:sp>
        <p:nvSpPr>
          <p:cNvPr id="23" name="Text 21"/>
          <p:cNvSpPr/>
          <p:nvPr/>
        </p:nvSpPr>
        <p:spPr>
          <a:xfrm>
            <a:off x="1691640" y="4825746"/>
            <a:ext cx="2688336" cy="228600"/>
          </a:xfrm>
          <a:prstGeom prst="rect">
            <a:avLst/>
          </a:prstGeom>
          <a:noFill/>
          <a:ln/>
        </p:spPr>
        <p:txBody>
          <a:bodyPr wrap="square" rtlCol="0" anchor="ctr"/>
          <a:lstStyle/>
          <a:p>
            <a:pPr algn="ctr"/>
            <a:r>
              <a:rPr lang="en-US" sz="800" i="1" dirty="0">
                <a:solidFill>
                  <a:srgbClr val="888888"/>
                </a:solidFill>
                <a:latin typeface="Calibri" pitchFamily="34" charset="0"/>
                <a:ea typeface="Calibri" pitchFamily="34" charset="-122"/>
                <a:cs typeface="Calibri" pitchFamily="34" charset="-120"/>
              </a:rPr>
              <a:t>PolicyMap / HIP at Penn</a:t>
            </a:r>
            <a:endParaRPr lang="en-US" sz="800" dirty="0">
              <a:solidFill>
                <a:prstClr val="black"/>
              </a:solidFill>
              <a:latin typeface="Calibri" panose="020F0502020204030204"/>
            </a:endParaRPr>
          </a:p>
        </p:txBody>
      </p:sp>
      <p:sp>
        <p:nvSpPr>
          <p:cNvPr id="24" name="Shape 22"/>
          <p:cNvSpPr/>
          <p:nvPr/>
        </p:nvSpPr>
        <p:spPr>
          <a:xfrm>
            <a:off x="5047488" y="3527298"/>
            <a:ext cx="2834640" cy="1600200"/>
          </a:xfrm>
          <a:prstGeom prst="rect">
            <a:avLst/>
          </a:prstGeom>
          <a:solidFill>
            <a:srgbClr val="FFF8E6"/>
          </a:solidFill>
          <a:ln w="12700">
            <a:solidFill>
              <a:srgbClr val="F0D890"/>
            </a:solidFill>
            <a:prstDash val="solid"/>
          </a:ln>
          <a:effectLst>
            <a:outerShdw blurRad="63500" dist="25400" dir="8100000" algn="bl" rotWithShape="0">
              <a:srgbClr val="000000">
                <a:alpha val="9000"/>
              </a:srgbClr>
            </a:outerShdw>
          </a:effectLst>
        </p:spPr>
        <p:txBody>
          <a:bodyPr/>
          <a:lstStyle/>
          <a:p>
            <a:endParaRPr lang="en-US">
              <a:solidFill>
                <a:prstClr val="black"/>
              </a:solidFill>
              <a:latin typeface="Calibri" panose="020F0502020204030204"/>
            </a:endParaRPr>
          </a:p>
        </p:txBody>
      </p:sp>
      <p:sp>
        <p:nvSpPr>
          <p:cNvPr id="25" name="Shape 23"/>
          <p:cNvSpPr/>
          <p:nvPr/>
        </p:nvSpPr>
        <p:spPr>
          <a:xfrm>
            <a:off x="5047488" y="3527298"/>
            <a:ext cx="2834640" cy="73152"/>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26" name="Text 24"/>
          <p:cNvSpPr/>
          <p:nvPr/>
        </p:nvSpPr>
        <p:spPr>
          <a:xfrm>
            <a:off x="5120640" y="3627882"/>
            <a:ext cx="2688336" cy="566928"/>
          </a:xfrm>
          <a:prstGeom prst="rect">
            <a:avLst/>
          </a:prstGeom>
          <a:noFill/>
          <a:ln/>
        </p:spPr>
        <p:txBody>
          <a:bodyPr wrap="square" rtlCol="0" anchor="ctr"/>
          <a:lstStyle/>
          <a:p>
            <a:pPr algn="ctr"/>
            <a:r>
              <a:rPr lang="en-US" sz="3000" b="1" dirty="0">
                <a:solidFill>
                  <a:srgbClr val="003087"/>
                </a:solidFill>
                <a:latin typeface="Calibri" pitchFamily="34" charset="0"/>
                <a:ea typeface="Calibri" pitchFamily="34" charset="-122"/>
                <a:cs typeface="Calibri" pitchFamily="34" charset="-120"/>
              </a:rPr>
              <a:t>+61%</a:t>
            </a:r>
            <a:endParaRPr lang="en-US" sz="3000" dirty="0">
              <a:solidFill>
                <a:prstClr val="black"/>
              </a:solidFill>
              <a:latin typeface="Calibri" panose="020F0502020204030204"/>
            </a:endParaRPr>
          </a:p>
        </p:txBody>
      </p:sp>
      <p:sp>
        <p:nvSpPr>
          <p:cNvPr id="27" name="Text 25"/>
          <p:cNvSpPr/>
          <p:nvPr/>
        </p:nvSpPr>
        <p:spPr>
          <a:xfrm>
            <a:off x="5120640" y="4213098"/>
            <a:ext cx="2688336" cy="594360"/>
          </a:xfrm>
          <a:prstGeom prst="rect">
            <a:avLst/>
          </a:prstGeom>
          <a:noFill/>
          <a:ln/>
        </p:spPr>
        <p:txBody>
          <a:bodyPr wrap="square" rtlCol="0" anchor="ctr"/>
          <a:lstStyle/>
          <a:p>
            <a:pPr algn="ctr"/>
            <a:r>
              <a:rPr lang="en-US" sz="1100" dirty="0">
                <a:solidFill>
                  <a:srgbClr val="1B4B8A"/>
                </a:solidFill>
                <a:latin typeface="Calibri" pitchFamily="34" charset="0"/>
                <a:ea typeface="Calibri" pitchFamily="34" charset="-122"/>
                <a:cs typeface="Calibri" pitchFamily="34" charset="-120"/>
              </a:rPr>
              <a:t>rise in monthly</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homeownership costs</a:t>
            </a:r>
            <a:endParaRPr lang="en-US" sz="1100" dirty="0">
              <a:solidFill>
                <a:prstClr val="black"/>
              </a:solidFill>
              <a:latin typeface="Calibri" panose="020F0502020204030204"/>
            </a:endParaRPr>
          </a:p>
          <a:p>
            <a:pPr algn="ctr"/>
            <a:r>
              <a:rPr lang="en-US" sz="1100" dirty="0">
                <a:solidFill>
                  <a:srgbClr val="1B4B8A"/>
                </a:solidFill>
                <a:latin typeface="Calibri" pitchFamily="34" charset="0"/>
                <a:ea typeface="Calibri" pitchFamily="34" charset="-122"/>
                <a:cs typeface="Calibri" pitchFamily="34" charset="-120"/>
              </a:rPr>
              <a:t>2019-2024</a:t>
            </a:r>
            <a:endParaRPr lang="en-US" sz="1100" dirty="0">
              <a:solidFill>
                <a:prstClr val="black"/>
              </a:solidFill>
              <a:latin typeface="Calibri" panose="020F0502020204030204"/>
            </a:endParaRPr>
          </a:p>
        </p:txBody>
      </p:sp>
      <p:sp>
        <p:nvSpPr>
          <p:cNvPr id="28" name="Text 26"/>
          <p:cNvSpPr/>
          <p:nvPr/>
        </p:nvSpPr>
        <p:spPr>
          <a:xfrm>
            <a:off x="5120640" y="4825746"/>
            <a:ext cx="2688336" cy="228600"/>
          </a:xfrm>
          <a:prstGeom prst="rect">
            <a:avLst/>
          </a:prstGeom>
          <a:noFill/>
          <a:ln/>
        </p:spPr>
        <p:txBody>
          <a:bodyPr wrap="square" rtlCol="0" anchor="ctr"/>
          <a:lstStyle/>
          <a:p>
            <a:pPr algn="ctr"/>
            <a:r>
              <a:rPr lang="en-US" sz="800" i="1" dirty="0">
                <a:solidFill>
                  <a:srgbClr val="888888"/>
                </a:solidFill>
                <a:latin typeface="Calibri" pitchFamily="34" charset="0"/>
                <a:ea typeface="Calibri" pitchFamily="34" charset="-122"/>
                <a:cs typeface="Calibri" pitchFamily="34" charset="-120"/>
              </a:rPr>
              <a:t>PolicyMap</a:t>
            </a:r>
            <a:endParaRPr lang="en-US" sz="800" dirty="0">
              <a:solidFill>
                <a:prstClr val="black"/>
              </a:solidFill>
              <a:latin typeface="Calibri" panose="020F0502020204030204"/>
            </a:endParaRPr>
          </a:p>
        </p:txBody>
      </p:sp>
      <p:sp>
        <p:nvSpPr>
          <p:cNvPr id="29" name="Text 27"/>
          <p:cNvSpPr/>
          <p:nvPr/>
        </p:nvSpPr>
        <p:spPr>
          <a:xfrm>
            <a:off x="320040" y="5200650"/>
            <a:ext cx="8503920" cy="502920"/>
          </a:xfrm>
          <a:prstGeom prst="rect">
            <a:avLst/>
          </a:prstGeom>
          <a:noFill/>
          <a:ln/>
        </p:spPr>
        <p:txBody>
          <a:bodyPr wrap="square" rtlCol="0" anchor="ctr"/>
          <a:lstStyle/>
          <a:p>
            <a:r>
              <a:rPr lang="en-US" sz="1250" b="1" dirty="0">
                <a:solidFill>
                  <a:srgbClr val="1A1A2E"/>
                </a:solidFill>
                <a:latin typeface="Calibri" pitchFamily="34" charset="0"/>
                <a:ea typeface="Calibri" pitchFamily="34" charset="-122"/>
                <a:cs typeface="Calibri" pitchFamily="34" charset="-120"/>
              </a:rPr>
              <a:t>Two lenses, one crisis: </a:t>
            </a:r>
            <a:r>
              <a:rPr lang="en-US" sz="1250" dirty="0">
                <a:solidFill>
                  <a:srgbClr val="1A1A2E"/>
                </a:solidFill>
                <a:latin typeface="Calibri" pitchFamily="34" charset="0"/>
                <a:ea typeface="Calibri" pitchFamily="34" charset="-122"/>
                <a:cs typeface="Calibri" pitchFamily="34" charset="-120"/>
              </a:rPr>
              <a:t>PolicyMap's vacancy gap data shows where supply is short. Penn's affordability analysis shows what low-income residents can actually access. Together they made the case for $2 billion.</a:t>
            </a:r>
            <a:endParaRPr lang="en-US" sz="1250" dirty="0">
              <a:solidFill>
                <a:prstClr val="black"/>
              </a:solidFill>
              <a:latin typeface="Calibri" panose="020F0502020204030204"/>
            </a:endParaRPr>
          </a:p>
        </p:txBody>
      </p:sp>
      <p:sp>
        <p:nvSpPr>
          <p:cNvPr id="31" name="Text 28"/>
          <p:cNvSpPr/>
          <p:nvPr/>
        </p:nvSpPr>
        <p:spPr>
          <a:xfrm>
            <a:off x="274320" y="5612130"/>
            <a:ext cx="365760" cy="274320"/>
          </a:xfrm>
          <a:prstGeom prst="rect">
            <a:avLst/>
          </a:prstGeom>
          <a:noFill/>
          <a:ln/>
        </p:spPr>
        <p:txBody>
          <a:bodyPr wrap="square" rtlCol="0" anchor="ctr"/>
          <a:lstStyle/>
          <a:p>
            <a:pPr algn="ctr"/>
            <a:r>
              <a:rPr lang="en-US" sz="1000" b="1" dirty="0">
                <a:solidFill>
                  <a:srgbClr val="003087"/>
                </a:solidFill>
                <a:latin typeface="Calibri" panose="020F0502020204030204"/>
              </a:rPr>
              <a:t>2</a:t>
            </a:r>
            <a:endParaRPr lang="en-US" sz="1000" dirty="0">
              <a:solidFill>
                <a:prstClr val="black"/>
              </a:solidFill>
              <a:latin typeface="Calibri" panose="020F0502020204030204"/>
            </a:endParaRPr>
          </a:p>
        </p:txBody>
      </p:sp>
      <p:sp>
        <p:nvSpPr>
          <p:cNvPr id="32" name="Shape 29"/>
          <p:cNvSpPr/>
          <p:nvPr/>
        </p:nvSpPr>
        <p:spPr>
          <a:xfrm>
            <a:off x="0" y="5840730"/>
            <a:ext cx="9144000" cy="1600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96012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3" name="Text 1"/>
          <p:cNvSpPr/>
          <p:nvPr/>
        </p:nvSpPr>
        <p:spPr>
          <a:xfrm>
            <a:off x="320040" y="948690"/>
            <a:ext cx="8503920" cy="749808"/>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PolicyMap Was Our Starting Point</a:t>
            </a:r>
            <a:endParaRPr lang="en-US" sz="2800" dirty="0">
              <a:solidFill>
                <a:prstClr val="black"/>
              </a:solidFill>
              <a:latin typeface="Calibri" panose="020F0502020204030204"/>
            </a:endParaRPr>
          </a:p>
        </p:txBody>
      </p:sp>
      <p:sp>
        <p:nvSpPr>
          <p:cNvPr id="4" name="Shape 2"/>
          <p:cNvSpPr/>
          <p:nvPr/>
        </p:nvSpPr>
        <p:spPr>
          <a:xfrm>
            <a:off x="274320" y="1908810"/>
            <a:ext cx="4023360" cy="3337560"/>
          </a:xfrm>
          <a:prstGeom prst="rect">
            <a:avLst/>
          </a:prstGeom>
          <a:solidFill>
            <a:srgbClr val="E8EEF7"/>
          </a:solidFill>
          <a:ln w="12700">
            <a:solidFill>
              <a:srgbClr val="D0DAF0"/>
            </a:solidFill>
            <a:prstDash val="solid"/>
          </a:ln>
        </p:spPr>
        <p:txBody>
          <a:bodyPr/>
          <a:lstStyle/>
          <a:p>
            <a:endParaRPr lang="en-US">
              <a:solidFill>
                <a:prstClr val="black"/>
              </a:solidFill>
              <a:latin typeface="Calibri" panose="020F0502020204030204"/>
            </a:endParaRPr>
          </a:p>
        </p:txBody>
      </p:sp>
      <p:sp>
        <p:nvSpPr>
          <p:cNvPr id="5" name="Shape 3"/>
          <p:cNvSpPr/>
          <p:nvPr/>
        </p:nvSpPr>
        <p:spPr>
          <a:xfrm>
            <a:off x="274320" y="1908810"/>
            <a:ext cx="4023360" cy="82296"/>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6" name="Text 4"/>
          <p:cNvSpPr/>
          <p:nvPr/>
        </p:nvSpPr>
        <p:spPr>
          <a:xfrm>
            <a:off x="365760" y="2027682"/>
            <a:ext cx="3840480" cy="365760"/>
          </a:xfrm>
          <a:prstGeom prst="rect">
            <a:avLst/>
          </a:prstGeom>
          <a:noFill/>
          <a:ln/>
        </p:spPr>
        <p:txBody>
          <a:bodyPr wrap="square" rtlCol="0" anchor="ctr"/>
          <a:lstStyle/>
          <a:p>
            <a:r>
              <a:rPr lang="en-US" sz="1600" b="1" dirty="0">
                <a:solidFill>
                  <a:srgbClr val="003087"/>
                </a:solidFill>
                <a:latin typeface="Calibri" pitchFamily="34" charset="0"/>
                <a:ea typeface="Calibri" pitchFamily="34" charset="-122"/>
                <a:cs typeface="Calibri" pitchFamily="34" charset="-120"/>
              </a:rPr>
              <a:t>How We Used the Data</a:t>
            </a:r>
            <a:endParaRPr lang="en-US" sz="1600" dirty="0">
              <a:solidFill>
                <a:prstClr val="black"/>
              </a:solidFill>
              <a:latin typeface="Calibri" panose="020F0502020204030204"/>
            </a:endParaRPr>
          </a:p>
        </p:txBody>
      </p:sp>
      <p:sp>
        <p:nvSpPr>
          <p:cNvPr id="7" name="Text 5"/>
          <p:cNvSpPr/>
          <p:nvPr/>
        </p:nvSpPr>
        <p:spPr>
          <a:xfrm>
            <a:off x="411480" y="2430018"/>
            <a:ext cx="3749040" cy="2651760"/>
          </a:xfrm>
          <a:prstGeom prst="rect">
            <a:avLst/>
          </a:prstGeom>
          <a:noFill/>
          <a:ln/>
        </p:spPr>
        <p:txBody>
          <a:bodyPr wrap="square" rtlCol="0" anchor="ctr"/>
          <a:lstStyle/>
          <a:p>
            <a:pPr marL="342900" indent="-342900">
              <a:spcAft>
                <a:spcPts val="600"/>
              </a:spcAft>
              <a:buSzPct val="100000"/>
              <a:buFontTx/>
              <a:buChar char="•"/>
            </a:pPr>
            <a:r>
              <a:rPr lang="en-US" sz="1300" dirty="0">
                <a:solidFill>
                  <a:srgbClr val="1A1A2E"/>
                </a:solidFill>
                <a:latin typeface="Calibri" pitchFamily="34" charset="0"/>
                <a:ea typeface="Calibri" pitchFamily="34" charset="-122"/>
                <a:cs typeface="Calibri" pitchFamily="34" charset="-120"/>
              </a:rPr>
              <a:t>Tract-level vacancy gap analysis</a:t>
            </a:r>
            <a:endParaRPr lang="en-US" sz="1300" dirty="0">
              <a:solidFill>
                <a:prstClr val="black"/>
              </a:solidFill>
              <a:latin typeface="Calibri" panose="020F0502020204030204"/>
            </a:endParaRPr>
          </a:p>
          <a:p>
            <a:pPr marL="342900" indent="-342900">
              <a:spcAft>
                <a:spcPts val="600"/>
              </a:spcAft>
              <a:buSzPct val="100000"/>
              <a:buFontTx/>
              <a:buChar char="•"/>
            </a:pPr>
            <a:r>
              <a:rPr lang="en-US" sz="1300" dirty="0">
                <a:solidFill>
                  <a:srgbClr val="1A1A2E"/>
                </a:solidFill>
                <a:latin typeface="Calibri" pitchFamily="34" charset="0"/>
                <a:ea typeface="Calibri" pitchFamily="34" charset="-122"/>
                <a:cs typeface="Calibri" pitchFamily="34" charset="-120"/>
              </a:rPr>
              <a:t>Mapped housing shortages by tenure (rental vs. owner)</a:t>
            </a:r>
            <a:endParaRPr lang="en-US" sz="1300" dirty="0">
              <a:solidFill>
                <a:prstClr val="black"/>
              </a:solidFill>
              <a:latin typeface="Calibri" panose="020F0502020204030204"/>
            </a:endParaRPr>
          </a:p>
          <a:p>
            <a:pPr marL="342900" indent="-342900">
              <a:spcAft>
                <a:spcPts val="600"/>
              </a:spcAft>
              <a:buSzPct val="100000"/>
              <a:buFontTx/>
              <a:buChar char="•"/>
            </a:pPr>
            <a:r>
              <a:rPr lang="en-US" sz="1300" dirty="0">
                <a:solidFill>
                  <a:srgbClr val="1A1A2E"/>
                </a:solidFill>
                <a:latin typeface="Calibri" pitchFamily="34" charset="0"/>
                <a:ea typeface="Calibri" pitchFamily="34" charset="-122"/>
                <a:cs typeface="Calibri" pitchFamily="34" charset="-120"/>
              </a:rPr>
              <a:t>Layered household income to identify affordability gaps by AMI band</a:t>
            </a:r>
            <a:endParaRPr lang="en-US" sz="1300" dirty="0">
              <a:solidFill>
                <a:prstClr val="black"/>
              </a:solidFill>
              <a:latin typeface="Calibri" panose="020F0502020204030204"/>
            </a:endParaRPr>
          </a:p>
          <a:p>
            <a:pPr marL="342900" indent="-342900">
              <a:spcAft>
                <a:spcPts val="600"/>
              </a:spcAft>
              <a:buSzPct val="100000"/>
              <a:buFontTx/>
              <a:buChar char="•"/>
            </a:pPr>
            <a:r>
              <a:rPr lang="en-US" sz="1300" dirty="0">
                <a:solidFill>
                  <a:srgbClr val="1A1A2E"/>
                </a:solidFill>
                <a:latin typeface="Calibri" pitchFamily="34" charset="0"/>
                <a:ea typeface="Calibri" pitchFamily="34" charset="-122"/>
                <a:cs typeface="Calibri" pitchFamily="34" charset="-120"/>
              </a:rPr>
              <a:t>Identified preservation need using code violations, building condition, age &amp; assessed value</a:t>
            </a:r>
            <a:endParaRPr lang="en-US" sz="1300" dirty="0">
              <a:solidFill>
                <a:prstClr val="black"/>
              </a:solidFill>
              <a:latin typeface="Calibri" panose="020F0502020204030204"/>
            </a:endParaRPr>
          </a:p>
          <a:p>
            <a:pPr marL="342900" indent="-342900">
              <a:spcAft>
                <a:spcPts val="600"/>
              </a:spcAft>
              <a:buSzPct val="100000"/>
              <a:buFontTx/>
              <a:buChar char="•"/>
            </a:pPr>
            <a:r>
              <a:rPr lang="en-US" sz="1300" dirty="0">
                <a:solidFill>
                  <a:srgbClr val="1A1A2E"/>
                </a:solidFill>
                <a:latin typeface="Calibri" pitchFamily="34" charset="0"/>
                <a:ea typeface="Calibri" pitchFamily="34" charset="-122"/>
                <a:cs typeface="Calibri" pitchFamily="34" charset="-120"/>
              </a:rPr>
              <a:t>Used market typology (Transitional, Strong Middle, Lagging) to direct interventions geographically</a:t>
            </a:r>
            <a:endParaRPr lang="en-US" sz="1300" dirty="0">
              <a:solidFill>
                <a:prstClr val="black"/>
              </a:solidFill>
              <a:latin typeface="Calibri" panose="020F0502020204030204"/>
            </a:endParaRPr>
          </a:p>
        </p:txBody>
      </p:sp>
      <p:sp>
        <p:nvSpPr>
          <p:cNvPr id="8" name="Shape 6"/>
          <p:cNvSpPr/>
          <p:nvPr/>
        </p:nvSpPr>
        <p:spPr>
          <a:xfrm>
            <a:off x="4572000" y="1908810"/>
            <a:ext cx="4297680" cy="3337560"/>
          </a:xfrm>
          <a:prstGeom prst="rect">
            <a:avLst/>
          </a:prstGeom>
          <a:solidFill>
            <a:srgbClr val="FFF8E6"/>
          </a:solidFill>
          <a:ln w="12700">
            <a:solidFill>
              <a:srgbClr val="F0D890"/>
            </a:solidFill>
            <a:prstDash val="solid"/>
          </a:ln>
        </p:spPr>
        <p:txBody>
          <a:bodyPr/>
          <a:lstStyle/>
          <a:p>
            <a:endParaRPr lang="en-US">
              <a:solidFill>
                <a:prstClr val="black"/>
              </a:solidFill>
              <a:latin typeface="Calibri" panose="020F0502020204030204"/>
            </a:endParaRPr>
          </a:p>
        </p:txBody>
      </p:sp>
      <p:sp>
        <p:nvSpPr>
          <p:cNvPr id="9" name="Shape 7"/>
          <p:cNvSpPr/>
          <p:nvPr/>
        </p:nvSpPr>
        <p:spPr>
          <a:xfrm>
            <a:off x="4572000" y="1908810"/>
            <a:ext cx="4297680" cy="82296"/>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10" name="Text 8"/>
          <p:cNvSpPr/>
          <p:nvPr/>
        </p:nvSpPr>
        <p:spPr>
          <a:xfrm>
            <a:off x="4663440" y="2027682"/>
            <a:ext cx="4114800" cy="365760"/>
          </a:xfrm>
          <a:prstGeom prst="rect">
            <a:avLst/>
          </a:prstGeom>
          <a:noFill/>
          <a:ln/>
        </p:spPr>
        <p:txBody>
          <a:bodyPr wrap="square" rtlCol="0" anchor="ctr"/>
          <a:lstStyle/>
          <a:p>
            <a:r>
              <a:rPr lang="en-US" sz="1600" b="1" dirty="0">
                <a:solidFill>
                  <a:srgbClr val="003087"/>
                </a:solidFill>
                <a:latin typeface="Calibri" pitchFamily="34" charset="0"/>
                <a:ea typeface="Calibri" pitchFamily="34" charset="-122"/>
                <a:cs typeface="Calibri" pitchFamily="34" charset="-120"/>
              </a:rPr>
              <a:t>The Questions It Helped Answer</a:t>
            </a:r>
            <a:endParaRPr lang="en-US" sz="1600" dirty="0">
              <a:solidFill>
                <a:prstClr val="black"/>
              </a:solidFill>
              <a:latin typeface="Calibri" panose="020F0502020204030204"/>
            </a:endParaRPr>
          </a:p>
        </p:txBody>
      </p:sp>
      <p:sp>
        <p:nvSpPr>
          <p:cNvPr id="11" name="Text 9"/>
          <p:cNvSpPr/>
          <p:nvPr/>
        </p:nvSpPr>
        <p:spPr>
          <a:xfrm>
            <a:off x="4709160" y="2430018"/>
            <a:ext cx="4023360" cy="2651760"/>
          </a:xfrm>
          <a:prstGeom prst="rect">
            <a:avLst/>
          </a:prstGeom>
          <a:noFill/>
          <a:ln/>
        </p:spPr>
        <p:txBody>
          <a:bodyPr wrap="square" rtlCol="0" anchor="ctr"/>
          <a:lstStyle/>
          <a:p>
            <a:pPr marL="342900" indent="-342900">
              <a:spcAft>
                <a:spcPts val="600"/>
              </a:spcAft>
              <a:buSzPct val="100000"/>
              <a:buFontTx/>
              <a:buChar char="•"/>
            </a:pPr>
            <a:r>
              <a:rPr lang="en-US" sz="1250" dirty="0">
                <a:solidFill>
                  <a:srgbClr val="1A1A2E"/>
                </a:solidFill>
                <a:latin typeface="Calibri" pitchFamily="34" charset="0"/>
                <a:ea typeface="Calibri" pitchFamily="34" charset="-122"/>
                <a:cs typeface="Calibri" pitchFamily="34" charset="-120"/>
              </a:rPr>
              <a:t>Where is the city short on housing — by block and neighborhood?</a:t>
            </a:r>
            <a:endParaRPr lang="en-US" sz="1250" dirty="0">
              <a:solidFill>
                <a:prstClr val="black"/>
              </a:solidFill>
              <a:latin typeface="Calibri" panose="020F0502020204030204"/>
            </a:endParaRPr>
          </a:p>
          <a:p>
            <a:pPr marL="342900" indent="-342900">
              <a:spcAft>
                <a:spcPts val="600"/>
              </a:spcAft>
              <a:buSzPct val="100000"/>
              <a:buFontTx/>
              <a:buChar char="•"/>
            </a:pPr>
            <a:r>
              <a:rPr lang="en-US" sz="1250" dirty="0">
                <a:solidFill>
                  <a:srgbClr val="1A1A2E"/>
                </a:solidFill>
                <a:latin typeface="Calibri" pitchFamily="34" charset="0"/>
                <a:ea typeface="Calibri" pitchFamily="34" charset="-122"/>
                <a:cs typeface="Calibri" pitchFamily="34" charset="-120"/>
              </a:rPr>
              <a:t>Who is most affected — renters or owners, and at what income levels?</a:t>
            </a:r>
            <a:endParaRPr lang="en-US" sz="1250" dirty="0">
              <a:solidFill>
                <a:prstClr val="black"/>
              </a:solidFill>
              <a:latin typeface="Calibri" panose="020F0502020204030204"/>
            </a:endParaRPr>
          </a:p>
          <a:p>
            <a:pPr marL="342900" indent="-342900">
              <a:spcAft>
                <a:spcPts val="600"/>
              </a:spcAft>
              <a:buSzPct val="100000"/>
              <a:buFontTx/>
              <a:buChar char="•"/>
            </a:pPr>
            <a:r>
              <a:rPr lang="en-US" sz="1250" dirty="0">
                <a:solidFill>
                  <a:srgbClr val="1A1A2E"/>
                </a:solidFill>
                <a:latin typeface="Calibri" pitchFamily="34" charset="0"/>
                <a:ea typeface="Calibri" pitchFamily="34" charset="-122"/>
                <a:cs typeface="Calibri" pitchFamily="34" charset="-120"/>
              </a:rPr>
              <a:t>Where should we build new vs. preserve existing?</a:t>
            </a:r>
            <a:endParaRPr lang="en-US" sz="1250" dirty="0">
              <a:solidFill>
                <a:prstClr val="black"/>
              </a:solidFill>
              <a:latin typeface="Calibri" panose="020F0502020204030204"/>
            </a:endParaRPr>
          </a:p>
          <a:p>
            <a:pPr marL="342900" indent="-342900">
              <a:spcAft>
                <a:spcPts val="600"/>
              </a:spcAft>
              <a:buSzPct val="100000"/>
              <a:buFontTx/>
              <a:buChar char="•"/>
            </a:pPr>
            <a:r>
              <a:rPr lang="en-US" sz="1250" dirty="0">
                <a:solidFill>
                  <a:srgbClr val="1A1A2E"/>
                </a:solidFill>
                <a:latin typeface="Calibri" pitchFamily="34" charset="0"/>
                <a:ea typeface="Calibri" pitchFamily="34" charset="-122"/>
                <a:cs typeface="Calibri" pitchFamily="34" charset="-120"/>
              </a:rPr>
              <a:t>Which City tools are best suited for which market conditions?</a:t>
            </a:r>
            <a:endParaRPr lang="en-US" sz="1250" dirty="0">
              <a:solidFill>
                <a:prstClr val="black"/>
              </a:solidFill>
              <a:latin typeface="Calibri" panose="020F0502020204030204"/>
            </a:endParaRPr>
          </a:p>
          <a:p>
            <a:pPr marL="342900" indent="-342900">
              <a:spcAft>
                <a:spcPts val="600"/>
              </a:spcAft>
              <a:buSzPct val="100000"/>
              <a:buFontTx/>
              <a:buChar char="•"/>
            </a:pPr>
            <a:r>
              <a:rPr lang="en-US" sz="1250" dirty="0">
                <a:solidFill>
                  <a:srgbClr val="1A1A2E"/>
                </a:solidFill>
                <a:latin typeface="Calibri" pitchFamily="34" charset="0"/>
                <a:ea typeface="Calibri" pitchFamily="34" charset="-122"/>
                <a:cs typeface="Calibri" pitchFamily="34" charset="-120"/>
              </a:rPr>
              <a:t>Which communities — Black middle-class, immigrant working families — have been systematically underserved by private markets?</a:t>
            </a:r>
            <a:endParaRPr lang="en-US" sz="1250" dirty="0">
              <a:solidFill>
                <a:prstClr val="black"/>
              </a:solidFill>
              <a:latin typeface="Calibri" panose="020F0502020204030204"/>
            </a:endParaRPr>
          </a:p>
        </p:txBody>
      </p:sp>
      <p:sp>
        <p:nvSpPr>
          <p:cNvPr id="13" name="Text 10"/>
          <p:cNvSpPr/>
          <p:nvPr/>
        </p:nvSpPr>
        <p:spPr>
          <a:xfrm>
            <a:off x="274320" y="5612130"/>
            <a:ext cx="365760" cy="274320"/>
          </a:xfrm>
          <a:prstGeom prst="rect">
            <a:avLst/>
          </a:prstGeom>
          <a:noFill/>
          <a:ln/>
        </p:spPr>
        <p:txBody>
          <a:bodyPr wrap="square" rtlCol="0" anchor="ctr"/>
          <a:lstStyle/>
          <a:p>
            <a:pPr algn="ctr"/>
            <a:r>
              <a:rPr lang="en-US" sz="1000" b="1" dirty="0">
                <a:solidFill>
                  <a:srgbClr val="003087"/>
                </a:solidFill>
                <a:latin typeface="Calibri" panose="020F0502020204030204"/>
              </a:rPr>
              <a:t>3</a:t>
            </a:r>
            <a:endParaRPr lang="en-US" sz="1000" dirty="0">
              <a:solidFill>
                <a:prstClr val="black"/>
              </a:solidFill>
              <a:latin typeface="Calibri" panose="020F0502020204030204"/>
            </a:endParaRPr>
          </a:p>
        </p:txBody>
      </p:sp>
      <p:sp>
        <p:nvSpPr>
          <p:cNvPr id="14" name="Shape 11"/>
          <p:cNvSpPr/>
          <p:nvPr/>
        </p:nvSpPr>
        <p:spPr>
          <a:xfrm>
            <a:off x="0" y="5840730"/>
            <a:ext cx="9144000" cy="1600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96012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3" name="Text 1"/>
          <p:cNvSpPr/>
          <p:nvPr/>
        </p:nvSpPr>
        <p:spPr>
          <a:xfrm>
            <a:off x="320040" y="948690"/>
            <a:ext cx="8503920" cy="749808"/>
          </a:xfrm>
          <a:prstGeom prst="rect">
            <a:avLst/>
          </a:prstGeom>
          <a:noFill/>
          <a:ln/>
        </p:spPr>
        <p:txBody>
          <a:bodyPr wrap="square" rtlCol="0" anchor="ctr"/>
          <a:lstStyle/>
          <a:p>
            <a:r>
              <a:rPr lang="en-US" sz="2600" b="1" dirty="0">
                <a:solidFill>
                  <a:srgbClr val="FFFFFF"/>
                </a:solidFill>
                <a:latin typeface="Calibri" pitchFamily="34" charset="0"/>
                <a:ea typeface="Calibri" pitchFamily="34" charset="-122"/>
                <a:cs typeface="Calibri" pitchFamily="34" charset="-120"/>
              </a:rPr>
              <a:t>The H.O.M.E. Initiative: A Data-Driven Response</a:t>
            </a:r>
            <a:endParaRPr lang="en-US" sz="2600" dirty="0">
              <a:solidFill>
                <a:prstClr val="black"/>
              </a:solidFill>
              <a:latin typeface="Calibri" panose="020F0502020204030204"/>
            </a:endParaRPr>
          </a:p>
        </p:txBody>
      </p:sp>
      <p:sp>
        <p:nvSpPr>
          <p:cNvPr id="4" name="Shape 2"/>
          <p:cNvSpPr/>
          <p:nvPr/>
        </p:nvSpPr>
        <p:spPr>
          <a:xfrm>
            <a:off x="274320" y="1908810"/>
            <a:ext cx="2011680" cy="137160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5" name="Text 3"/>
          <p:cNvSpPr/>
          <p:nvPr/>
        </p:nvSpPr>
        <p:spPr>
          <a:xfrm>
            <a:off x="274320" y="1954530"/>
            <a:ext cx="2011680" cy="777240"/>
          </a:xfrm>
          <a:prstGeom prst="rect">
            <a:avLst/>
          </a:prstGeom>
          <a:noFill/>
          <a:ln/>
        </p:spPr>
        <p:txBody>
          <a:bodyPr wrap="square" rtlCol="0" anchor="ctr"/>
          <a:lstStyle/>
          <a:p>
            <a:pPr algn="ctr"/>
            <a:r>
              <a:rPr lang="en-US" sz="4600" b="1" dirty="0">
                <a:solidFill>
                  <a:srgbClr val="F2A900"/>
                </a:solidFill>
                <a:latin typeface="Calibri" pitchFamily="34" charset="0"/>
                <a:ea typeface="Calibri" pitchFamily="34" charset="-122"/>
                <a:cs typeface="Calibri" pitchFamily="34" charset="-120"/>
              </a:rPr>
              <a:t>$2B</a:t>
            </a:r>
            <a:endParaRPr lang="en-US" sz="4600" dirty="0">
              <a:solidFill>
                <a:prstClr val="black"/>
              </a:solidFill>
              <a:latin typeface="Calibri" panose="020F0502020204030204"/>
            </a:endParaRPr>
          </a:p>
        </p:txBody>
      </p:sp>
      <p:sp>
        <p:nvSpPr>
          <p:cNvPr id="6" name="Text 4"/>
          <p:cNvSpPr/>
          <p:nvPr/>
        </p:nvSpPr>
        <p:spPr>
          <a:xfrm>
            <a:off x="274320" y="2750058"/>
            <a:ext cx="2011680" cy="502920"/>
          </a:xfrm>
          <a:prstGeom prst="rect">
            <a:avLst/>
          </a:prstGeom>
          <a:noFill/>
          <a:ln/>
        </p:spPr>
        <p:txBody>
          <a:bodyPr wrap="square" rtlCol="0" anchor="ctr"/>
          <a:lstStyle/>
          <a:p>
            <a:pPr algn="ctr"/>
            <a:r>
              <a:rPr lang="en-US" sz="1100" dirty="0">
                <a:solidFill>
                  <a:srgbClr val="FFFFFF"/>
                </a:solidFill>
                <a:latin typeface="Calibri" pitchFamily="34" charset="0"/>
                <a:ea typeface="Calibri" pitchFamily="34" charset="-122"/>
                <a:cs typeface="Calibri" pitchFamily="34" charset="-120"/>
              </a:rPr>
              <a:t>committed</a:t>
            </a:r>
            <a:endParaRPr lang="en-US" sz="1100" dirty="0">
              <a:solidFill>
                <a:prstClr val="black"/>
              </a:solidFill>
              <a:latin typeface="Calibri" panose="020F0502020204030204"/>
            </a:endParaRPr>
          </a:p>
          <a:p>
            <a:pPr algn="ctr"/>
            <a:r>
              <a:rPr lang="en-US" sz="1100" dirty="0">
                <a:solidFill>
                  <a:srgbClr val="FFFFFF"/>
                </a:solidFill>
                <a:latin typeface="Calibri" pitchFamily="34" charset="0"/>
                <a:ea typeface="Calibri" pitchFamily="34" charset="-122"/>
                <a:cs typeface="Calibri" pitchFamily="34" charset="-120"/>
              </a:rPr>
              <a:t>housing investment</a:t>
            </a:r>
            <a:endParaRPr lang="en-US" sz="1100" dirty="0">
              <a:solidFill>
                <a:prstClr val="black"/>
              </a:solidFill>
              <a:latin typeface="Calibri" panose="020F0502020204030204"/>
            </a:endParaRPr>
          </a:p>
        </p:txBody>
      </p:sp>
      <p:sp>
        <p:nvSpPr>
          <p:cNvPr id="7" name="Shape 5"/>
          <p:cNvSpPr/>
          <p:nvPr/>
        </p:nvSpPr>
        <p:spPr>
          <a:xfrm>
            <a:off x="2423160" y="1908810"/>
            <a:ext cx="2011680" cy="137160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8" name="Text 6"/>
          <p:cNvSpPr/>
          <p:nvPr/>
        </p:nvSpPr>
        <p:spPr>
          <a:xfrm>
            <a:off x="2423160" y="1954530"/>
            <a:ext cx="2011680" cy="777240"/>
          </a:xfrm>
          <a:prstGeom prst="rect">
            <a:avLst/>
          </a:prstGeom>
          <a:noFill/>
          <a:ln/>
        </p:spPr>
        <p:txBody>
          <a:bodyPr wrap="square" rtlCol="0" anchor="ctr"/>
          <a:lstStyle/>
          <a:p>
            <a:pPr algn="ctr"/>
            <a:r>
              <a:rPr lang="en-US" sz="4600" b="1" dirty="0">
                <a:solidFill>
                  <a:srgbClr val="003087"/>
                </a:solidFill>
                <a:latin typeface="Calibri" pitchFamily="34" charset="0"/>
                <a:ea typeface="Calibri" pitchFamily="34" charset="-122"/>
                <a:cs typeface="Calibri" pitchFamily="34" charset="-120"/>
              </a:rPr>
              <a:t>30K</a:t>
            </a:r>
            <a:endParaRPr lang="en-US" sz="4600" dirty="0">
              <a:solidFill>
                <a:prstClr val="black"/>
              </a:solidFill>
              <a:latin typeface="Calibri" panose="020F0502020204030204"/>
            </a:endParaRPr>
          </a:p>
        </p:txBody>
      </p:sp>
      <p:sp>
        <p:nvSpPr>
          <p:cNvPr id="9" name="Text 7"/>
          <p:cNvSpPr/>
          <p:nvPr/>
        </p:nvSpPr>
        <p:spPr>
          <a:xfrm>
            <a:off x="2423160" y="2750058"/>
            <a:ext cx="2011680" cy="502920"/>
          </a:xfrm>
          <a:prstGeom prst="rect">
            <a:avLst/>
          </a:prstGeom>
          <a:noFill/>
          <a:ln/>
        </p:spPr>
        <p:txBody>
          <a:bodyPr wrap="square" rtlCol="0" anchor="ctr"/>
          <a:lstStyle/>
          <a:p>
            <a:pPr algn="ctr"/>
            <a:r>
              <a:rPr lang="en-US" sz="1100" dirty="0">
                <a:solidFill>
                  <a:srgbClr val="003087"/>
                </a:solidFill>
                <a:latin typeface="Calibri" pitchFamily="34" charset="0"/>
                <a:ea typeface="Calibri" pitchFamily="34" charset="-122"/>
                <a:cs typeface="Calibri" pitchFamily="34" charset="-120"/>
              </a:rPr>
              <a:t>homes to create</a:t>
            </a:r>
            <a:endParaRPr lang="en-US" sz="1100" dirty="0">
              <a:solidFill>
                <a:prstClr val="black"/>
              </a:solidFill>
              <a:latin typeface="Calibri" panose="020F0502020204030204"/>
            </a:endParaRPr>
          </a:p>
          <a:p>
            <a:pPr algn="ctr"/>
            <a:r>
              <a:rPr lang="en-US" sz="1100" dirty="0">
                <a:solidFill>
                  <a:srgbClr val="003087"/>
                </a:solidFill>
                <a:latin typeface="Calibri" pitchFamily="34" charset="0"/>
                <a:ea typeface="Calibri" pitchFamily="34" charset="-122"/>
                <a:cs typeface="Calibri" pitchFamily="34" charset="-120"/>
              </a:rPr>
              <a:t>or preserve</a:t>
            </a:r>
            <a:endParaRPr lang="en-US" sz="1100" dirty="0">
              <a:solidFill>
                <a:prstClr val="black"/>
              </a:solidFill>
              <a:latin typeface="Calibri" panose="020F0502020204030204"/>
            </a:endParaRPr>
          </a:p>
        </p:txBody>
      </p:sp>
      <p:sp>
        <p:nvSpPr>
          <p:cNvPr id="10" name="Shape 8"/>
          <p:cNvSpPr/>
          <p:nvPr/>
        </p:nvSpPr>
        <p:spPr>
          <a:xfrm>
            <a:off x="4663440" y="1908810"/>
            <a:ext cx="4160520" cy="3154680"/>
          </a:xfrm>
          <a:prstGeom prst="rect">
            <a:avLst/>
          </a:prstGeom>
          <a:solidFill>
            <a:srgbClr val="E8EEF7"/>
          </a:solidFill>
          <a:ln w="12700">
            <a:solidFill>
              <a:srgbClr val="D0DAF0"/>
            </a:solidFill>
            <a:prstDash val="solid"/>
          </a:ln>
        </p:spPr>
        <p:txBody>
          <a:bodyPr/>
          <a:lstStyle/>
          <a:p>
            <a:endParaRPr lang="en-US">
              <a:solidFill>
                <a:prstClr val="black"/>
              </a:solidFill>
              <a:latin typeface="Calibri" panose="020F0502020204030204"/>
            </a:endParaRPr>
          </a:p>
        </p:txBody>
      </p:sp>
      <p:sp>
        <p:nvSpPr>
          <p:cNvPr id="11" name="Shape 9"/>
          <p:cNvSpPr/>
          <p:nvPr/>
        </p:nvSpPr>
        <p:spPr>
          <a:xfrm>
            <a:off x="4663440" y="1908810"/>
            <a:ext cx="4160520" cy="82296"/>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2" name="Text 10"/>
          <p:cNvSpPr/>
          <p:nvPr/>
        </p:nvSpPr>
        <p:spPr>
          <a:xfrm>
            <a:off x="4754880" y="2027682"/>
            <a:ext cx="3931920" cy="365760"/>
          </a:xfrm>
          <a:prstGeom prst="rect">
            <a:avLst/>
          </a:prstGeom>
          <a:noFill/>
          <a:ln/>
        </p:spPr>
        <p:txBody>
          <a:bodyPr wrap="square" rtlCol="0" anchor="ctr"/>
          <a:lstStyle/>
          <a:p>
            <a:r>
              <a:rPr lang="en-US" sz="1500" b="1" dirty="0">
                <a:solidFill>
                  <a:srgbClr val="003087"/>
                </a:solidFill>
                <a:latin typeface="Calibri" pitchFamily="34" charset="0"/>
                <a:ea typeface="Calibri" pitchFamily="34" charset="-122"/>
                <a:cs typeface="Calibri" pitchFamily="34" charset="-120"/>
              </a:rPr>
              <a:t>Data-Informed Programs</a:t>
            </a:r>
            <a:endParaRPr lang="en-US" sz="1500" dirty="0">
              <a:solidFill>
                <a:prstClr val="black"/>
              </a:solidFill>
              <a:latin typeface="Calibri" panose="020F0502020204030204"/>
            </a:endParaRPr>
          </a:p>
        </p:txBody>
      </p:sp>
      <p:sp>
        <p:nvSpPr>
          <p:cNvPr id="13" name="Shape 11"/>
          <p:cNvSpPr/>
          <p:nvPr/>
        </p:nvSpPr>
        <p:spPr>
          <a:xfrm>
            <a:off x="4709160" y="2457450"/>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4" name="Text 12"/>
          <p:cNvSpPr/>
          <p:nvPr/>
        </p:nvSpPr>
        <p:spPr>
          <a:xfrm>
            <a:off x="4828032" y="2457450"/>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Turn the Key</a:t>
            </a:r>
            <a:endParaRPr lang="en-US" sz="1200" dirty="0">
              <a:solidFill>
                <a:prstClr val="black"/>
              </a:solidFill>
              <a:latin typeface="Calibri" panose="020F0502020204030204"/>
            </a:endParaRPr>
          </a:p>
        </p:txBody>
      </p:sp>
      <p:sp>
        <p:nvSpPr>
          <p:cNvPr id="15" name="Text 13"/>
          <p:cNvSpPr/>
          <p:nvPr/>
        </p:nvSpPr>
        <p:spPr>
          <a:xfrm>
            <a:off x="4828032" y="2640330"/>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New homeownership on City-owned lots</a:t>
            </a:r>
            <a:endParaRPr lang="en-US" sz="1000" dirty="0">
              <a:solidFill>
                <a:prstClr val="black"/>
              </a:solidFill>
              <a:latin typeface="Calibri" panose="020F0502020204030204"/>
            </a:endParaRPr>
          </a:p>
        </p:txBody>
      </p:sp>
      <p:sp>
        <p:nvSpPr>
          <p:cNvPr id="16" name="Shape 14"/>
          <p:cNvSpPr/>
          <p:nvPr/>
        </p:nvSpPr>
        <p:spPr>
          <a:xfrm>
            <a:off x="4709160" y="2951226"/>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7" name="Text 15"/>
          <p:cNvSpPr/>
          <p:nvPr/>
        </p:nvSpPr>
        <p:spPr>
          <a:xfrm>
            <a:off x="4828032" y="2951226"/>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One Philly Mortgage</a:t>
            </a:r>
            <a:endParaRPr lang="en-US" sz="1200" dirty="0">
              <a:solidFill>
                <a:prstClr val="black"/>
              </a:solidFill>
              <a:latin typeface="Calibri" panose="020F0502020204030204"/>
            </a:endParaRPr>
          </a:p>
        </p:txBody>
      </p:sp>
      <p:sp>
        <p:nvSpPr>
          <p:cNvPr id="18" name="Text 16"/>
          <p:cNvSpPr/>
          <p:nvPr/>
        </p:nvSpPr>
        <p:spPr>
          <a:xfrm>
            <a:off x="4828032" y="3134106"/>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Down payment &amp; rate assist. — median home up 37% since 2019</a:t>
            </a:r>
            <a:endParaRPr lang="en-US" sz="1000" dirty="0">
              <a:solidFill>
                <a:prstClr val="black"/>
              </a:solidFill>
              <a:latin typeface="Calibri" panose="020F0502020204030204"/>
            </a:endParaRPr>
          </a:p>
        </p:txBody>
      </p:sp>
      <p:sp>
        <p:nvSpPr>
          <p:cNvPr id="19" name="Shape 17"/>
          <p:cNvSpPr/>
          <p:nvPr/>
        </p:nvSpPr>
        <p:spPr>
          <a:xfrm>
            <a:off x="4709160" y="3445002"/>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20" name="Text 18"/>
          <p:cNvSpPr/>
          <p:nvPr/>
        </p:nvSpPr>
        <p:spPr>
          <a:xfrm>
            <a:off x="4828032" y="3445002"/>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Basic Systems Repair</a:t>
            </a:r>
            <a:endParaRPr lang="en-US" sz="1200" dirty="0">
              <a:solidFill>
                <a:prstClr val="black"/>
              </a:solidFill>
              <a:latin typeface="Calibri" panose="020F0502020204030204"/>
            </a:endParaRPr>
          </a:p>
        </p:txBody>
      </p:sp>
      <p:sp>
        <p:nvSpPr>
          <p:cNvPr id="21" name="Text 19"/>
          <p:cNvSpPr/>
          <p:nvPr/>
        </p:nvSpPr>
        <p:spPr>
          <a:xfrm>
            <a:off x="4828032" y="3627882"/>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Emergency home repair preservation</a:t>
            </a:r>
            <a:endParaRPr lang="en-US" sz="1000" dirty="0">
              <a:solidFill>
                <a:prstClr val="black"/>
              </a:solidFill>
              <a:latin typeface="Calibri" panose="020F0502020204030204"/>
            </a:endParaRPr>
          </a:p>
        </p:txBody>
      </p:sp>
      <p:sp>
        <p:nvSpPr>
          <p:cNvPr id="22" name="Shape 20"/>
          <p:cNvSpPr/>
          <p:nvPr/>
        </p:nvSpPr>
        <p:spPr>
          <a:xfrm>
            <a:off x="4709160" y="3938778"/>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23" name="Text 21"/>
          <p:cNvSpPr/>
          <p:nvPr/>
        </p:nvSpPr>
        <p:spPr>
          <a:xfrm>
            <a:off x="4828032" y="3938778"/>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Restore Repair Renew</a:t>
            </a:r>
            <a:endParaRPr lang="en-US" sz="1200" dirty="0">
              <a:solidFill>
                <a:prstClr val="black"/>
              </a:solidFill>
              <a:latin typeface="Calibri" panose="020F0502020204030204"/>
            </a:endParaRPr>
          </a:p>
        </p:txBody>
      </p:sp>
      <p:sp>
        <p:nvSpPr>
          <p:cNvPr id="24" name="Text 22"/>
          <p:cNvSpPr/>
          <p:nvPr/>
        </p:nvSpPr>
        <p:spPr>
          <a:xfrm>
            <a:off x="4828032" y="4121658"/>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Homeowner rehabilitation loans</a:t>
            </a:r>
            <a:endParaRPr lang="en-US" sz="1000" dirty="0">
              <a:solidFill>
                <a:prstClr val="black"/>
              </a:solidFill>
              <a:latin typeface="Calibri" panose="020F0502020204030204"/>
            </a:endParaRPr>
          </a:p>
        </p:txBody>
      </p:sp>
      <p:sp>
        <p:nvSpPr>
          <p:cNvPr id="25" name="Shape 23"/>
          <p:cNvSpPr/>
          <p:nvPr/>
        </p:nvSpPr>
        <p:spPr>
          <a:xfrm>
            <a:off x="4709160" y="4432554"/>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26" name="Text 24"/>
          <p:cNvSpPr/>
          <p:nvPr/>
        </p:nvSpPr>
        <p:spPr>
          <a:xfrm>
            <a:off x="4828032" y="4432554"/>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Special Disposition</a:t>
            </a:r>
            <a:endParaRPr lang="en-US" sz="1200" dirty="0">
              <a:solidFill>
                <a:prstClr val="black"/>
              </a:solidFill>
              <a:latin typeface="Calibri" panose="020F0502020204030204"/>
            </a:endParaRPr>
          </a:p>
        </p:txBody>
      </p:sp>
      <p:sp>
        <p:nvSpPr>
          <p:cNvPr id="27" name="Text 25"/>
          <p:cNvSpPr/>
          <p:nvPr/>
        </p:nvSpPr>
        <p:spPr>
          <a:xfrm>
            <a:off x="4828032" y="4615434"/>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~500+ public parcels for first-time buyers</a:t>
            </a:r>
            <a:endParaRPr lang="en-US" sz="1000" dirty="0">
              <a:solidFill>
                <a:prstClr val="black"/>
              </a:solidFill>
              <a:latin typeface="Calibri" panose="020F0502020204030204"/>
            </a:endParaRPr>
          </a:p>
        </p:txBody>
      </p:sp>
      <p:sp>
        <p:nvSpPr>
          <p:cNvPr id="28" name="Shape 26"/>
          <p:cNvSpPr/>
          <p:nvPr/>
        </p:nvSpPr>
        <p:spPr>
          <a:xfrm>
            <a:off x="4709160" y="4926330"/>
            <a:ext cx="64008" cy="292608"/>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29" name="Text 27"/>
          <p:cNvSpPr/>
          <p:nvPr/>
        </p:nvSpPr>
        <p:spPr>
          <a:xfrm>
            <a:off x="4828032" y="4926330"/>
            <a:ext cx="3886200" cy="201168"/>
          </a:xfrm>
          <a:prstGeom prst="rect">
            <a:avLst/>
          </a:prstGeom>
          <a:noFill/>
          <a:ln/>
        </p:spPr>
        <p:txBody>
          <a:bodyPr wrap="square" lIns="0" tIns="0" rIns="0" bIns="0" rtlCol="0" anchor="ctr"/>
          <a:lstStyle/>
          <a:p>
            <a:r>
              <a:rPr lang="en-US" sz="1200" b="1" dirty="0">
                <a:solidFill>
                  <a:srgbClr val="003087"/>
                </a:solidFill>
                <a:latin typeface="Calibri" pitchFamily="34" charset="0"/>
                <a:ea typeface="Calibri" pitchFamily="34" charset="-122"/>
                <a:cs typeface="Calibri" pitchFamily="34" charset="-120"/>
              </a:rPr>
              <a:t>Middle Income Catalyst Fund</a:t>
            </a:r>
            <a:endParaRPr lang="en-US" sz="1200" dirty="0">
              <a:solidFill>
                <a:prstClr val="black"/>
              </a:solidFill>
              <a:latin typeface="Calibri" panose="020F0502020204030204"/>
            </a:endParaRPr>
          </a:p>
        </p:txBody>
      </p:sp>
      <p:sp>
        <p:nvSpPr>
          <p:cNvPr id="30" name="Text 28"/>
          <p:cNvSpPr/>
          <p:nvPr/>
        </p:nvSpPr>
        <p:spPr>
          <a:xfrm>
            <a:off x="4828032" y="5109210"/>
            <a:ext cx="3886200" cy="201168"/>
          </a:xfrm>
          <a:prstGeom prst="rect">
            <a:avLst/>
          </a:prstGeom>
          <a:noFill/>
          <a:ln/>
        </p:spPr>
        <p:txBody>
          <a:bodyPr wrap="square" lIns="0" tIns="0" rIns="0" bIns="0" rtlCol="0" anchor="ctr"/>
          <a:lstStyle/>
          <a:p>
            <a:r>
              <a:rPr lang="en-US" sz="1000" dirty="0">
                <a:solidFill>
                  <a:srgbClr val="1A1A2E"/>
                </a:solidFill>
                <a:latin typeface="Calibri" pitchFamily="34" charset="0"/>
                <a:ea typeface="Calibri" pitchFamily="34" charset="-122"/>
                <a:cs typeface="Calibri" pitchFamily="34" charset="-120"/>
              </a:rPr>
              <a:t>60–100% AMI gap financing</a:t>
            </a:r>
            <a:endParaRPr lang="en-US" sz="1000" dirty="0">
              <a:solidFill>
                <a:prstClr val="black"/>
              </a:solidFill>
              <a:latin typeface="Calibri" panose="020F0502020204030204"/>
            </a:endParaRPr>
          </a:p>
        </p:txBody>
      </p:sp>
      <p:sp>
        <p:nvSpPr>
          <p:cNvPr id="31" name="Shape 29"/>
          <p:cNvSpPr/>
          <p:nvPr/>
        </p:nvSpPr>
        <p:spPr>
          <a:xfrm>
            <a:off x="274320" y="3463290"/>
            <a:ext cx="4160520" cy="1600200"/>
          </a:xfrm>
          <a:prstGeom prst="rect">
            <a:avLst/>
          </a:prstGeom>
          <a:solidFill>
            <a:srgbClr val="FFF8E6"/>
          </a:solidFill>
          <a:ln w="25400">
            <a:solidFill>
              <a:srgbClr val="F2A900"/>
            </a:solidFill>
            <a:prstDash val="solid"/>
          </a:ln>
        </p:spPr>
        <p:txBody>
          <a:bodyPr/>
          <a:lstStyle/>
          <a:p>
            <a:endParaRPr lang="en-US">
              <a:solidFill>
                <a:prstClr val="black"/>
              </a:solidFill>
              <a:latin typeface="Calibri" panose="020F0502020204030204"/>
            </a:endParaRPr>
          </a:p>
        </p:txBody>
      </p:sp>
      <p:sp>
        <p:nvSpPr>
          <p:cNvPr id="32" name="Text 30"/>
          <p:cNvSpPr/>
          <p:nvPr/>
        </p:nvSpPr>
        <p:spPr>
          <a:xfrm>
            <a:off x="411480" y="3554730"/>
            <a:ext cx="3886200" cy="914400"/>
          </a:xfrm>
          <a:prstGeom prst="rect">
            <a:avLst/>
          </a:prstGeom>
          <a:noFill/>
          <a:ln/>
        </p:spPr>
        <p:txBody>
          <a:bodyPr wrap="square" rtlCol="0" anchor="ctr"/>
          <a:lstStyle/>
          <a:p>
            <a:pPr algn="ctr"/>
            <a:r>
              <a:rPr lang="en-US" sz="1500" i="1" dirty="0">
                <a:solidFill>
                  <a:srgbClr val="1B4B8A"/>
                </a:solidFill>
                <a:latin typeface="Calibri" pitchFamily="34" charset="0"/>
                <a:ea typeface="Calibri" pitchFamily="34" charset="-122"/>
                <a:cs typeface="Calibri" pitchFamily="34" charset="-120"/>
              </a:rPr>
              <a:t>"The data told us the why.</a:t>
            </a:r>
            <a:endParaRPr lang="en-US" sz="1500" dirty="0">
              <a:solidFill>
                <a:prstClr val="black"/>
              </a:solidFill>
              <a:latin typeface="Calibri" panose="020F0502020204030204"/>
            </a:endParaRPr>
          </a:p>
          <a:p>
            <a:pPr algn="ctr"/>
            <a:r>
              <a:rPr lang="en-US" sz="1500" i="1" dirty="0">
                <a:solidFill>
                  <a:srgbClr val="1B4B8A"/>
                </a:solidFill>
                <a:latin typeface="Calibri" pitchFamily="34" charset="0"/>
                <a:ea typeface="Calibri" pitchFamily="34" charset="-122"/>
                <a:cs typeface="Calibri" pitchFamily="34" charset="-120"/>
              </a:rPr>
              <a:t>H.O.M.E. gives us the how."</a:t>
            </a:r>
            <a:endParaRPr lang="en-US" sz="1500" dirty="0">
              <a:solidFill>
                <a:prstClr val="black"/>
              </a:solidFill>
              <a:latin typeface="Calibri" panose="020F0502020204030204"/>
            </a:endParaRPr>
          </a:p>
        </p:txBody>
      </p:sp>
      <p:sp>
        <p:nvSpPr>
          <p:cNvPr id="33" name="Text 31"/>
          <p:cNvSpPr/>
          <p:nvPr/>
        </p:nvSpPr>
        <p:spPr>
          <a:xfrm>
            <a:off x="411480" y="4469130"/>
            <a:ext cx="3886200" cy="320040"/>
          </a:xfrm>
          <a:prstGeom prst="rect">
            <a:avLst/>
          </a:prstGeom>
          <a:noFill/>
          <a:ln/>
        </p:spPr>
        <p:txBody>
          <a:bodyPr wrap="square" rtlCol="0" anchor="ctr"/>
          <a:lstStyle/>
          <a:p>
            <a:pPr algn="ctr"/>
            <a:r>
              <a:rPr lang="en-US" sz="1100" b="1" dirty="0">
                <a:solidFill>
                  <a:srgbClr val="003087"/>
                </a:solidFill>
                <a:latin typeface="Calibri" pitchFamily="34" charset="0"/>
                <a:ea typeface="Calibri" pitchFamily="34" charset="-122"/>
                <a:cs typeface="Calibri" pitchFamily="34" charset="-120"/>
              </a:rPr>
              <a:t>— Angela D. Brooks, FAICP</a:t>
            </a:r>
            <a:endParaRPr lang="en-US" sz="1100" dirty="0">
              <a:solidFill>
                <a:prstClr val="black"/>
              </a:solidFill>
              <a:latin typeface="Calibri" panose="020F0502020204030204"/>
            </a:endParaRPr>
          </a:p>
        </p:txBody>
      </p:sp>
      <p:sp>
        <p:nvSpPr>
          <p:cNvPr id="35" name="Text 32"/>
          <p:cNvSpPr/>
          <p:nvPr/>
        </p:nvSpPr>
        <p:spPr>
          <a:xfrm>
            <a:off x="274320" y="5612130"/>
            <a:ext cx="365760" cy="274320"/>
          </a:xfrm>
          <a:prstGeom prst="rect">
            <a:avLst/>
          </a:prstGeom>
          <a:noFill/>
          <a:ln/>
        </p:spPr>
        <p:txBody>
          <a:bodyPr wrap="square" rtlCol="0" anchor="ctr"/>
          <a:lstStyle/>
          <a:p>
            <a:pPr algn="ctr"/>
            <a:r>
              <a:rPr lang="en-US" sz="1000" b="1" dirty="0">
                <a:solidFill>
                  <a:srgbClr val="003087"/>
                </a:solidFill>
                <a:latin typeface="Calibri" panose="020F0502020204030204"/>
              </a:rPr>
              <a:t>4</a:t>
            </a:r>
            <a:endParaRPr lang="en-US" sz="1000" dirty="0">
              <a:solidFill>
                <a:prstClr val="black"/>
              </a:solidFill>
              <a:latin typeface="Calibri" panose="020F0502020204030204"/>
            </a:endParaRPr>
          </a:p>
        </p:txBody>
      </p:sp>
      <p:sp>
        <p:nvSpPr>
          <p:cNvPr id="36" name="Shape 33"/>
          <p:cNvSpPr/>
          <p:nvPr/>
        </p:nvSpPr>
        <p:spPr>
          <a:xfrm>
            <a:off x="0" y="5840730"/>
            <a:ext cx="9144000" cy="1600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96012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3" name="Text 1"/>
          <p:cNvSpPr/>
          <p:nvPr/>
        </p:nvSpPr>
        <p:spPr>
          <a:xfrm>
            <a:off x="320040" y="948690"/>
            <a:ext cx="8503920" cy="749808"/>
          </a:xfrm>
          <a:prstGeom prst="rect">
            <a:avLst/>
          </a:prstGeom>
          <a:noFill/>
          <a:ln/>
        </p:spPr>
        <p:txBody>
          <a:bodyPr wrap="square" rtlCol="0" anchor="ctr"/>
          <a:lstStyle/>
          <a:p>
            <a:r>
              <a:rPr lang="en-US" sz="2600" b="1" dirty="0">
                <a:solidFill>
                  <a:srgbClr val="FFFFFF"/>
                </a:solidFill>
                <a:latin typeface="Calibri" pitchFamily="34" charset="0"/>
                <a:ea typeface="Calibri" pitchFamily="34" charset="-122"/>
                <a:cs typeface="Calibri" pitchFamily="34" charset="-120"/>
              </a:rPr>
              <a:t>Matching the Right Tools to Market Conditions</a:t>
            </a:r>
            <a:endParaRPr lang="en-US" sz="2600" dirty="0">
              <a:solidFill>
                <a:prstClr val="black"/>
              </a:solidFill>
              <a:latin typeface="Calibri" panose="020F0502020204030204"/>
            </a:endParaRPr>
          </a:p>
        </p:txBody>
      </p:sp>
      <p:sp>
        <p:nvSpPr>
          <p:cNvPr id="4" name="Text 2"/>
          <p:cNvSpPr/>
          <p:nvPr/>
        </p:nvSpPr>
        <p:spPr>
          <a:xfrm>
            <a:off x="320040" y="1881378"/>
            <a:ext cx="8503920" cy="475488"/>
          </a:xfrm>
          <a:prstGeom prst="rect">
            <a:avLst/>
          </a:prstGeom>
          <a:noFill/>
          <a:ln/>
        </p:spPr>
        <p:txBody>
          <a:bodyPr wrap="square" rtlCol="0" anchor="ctr"/>
          <a:lstStyle/>
          <a:p>
            <a:r>
              <a:rPr lang="en-US" sz="1400" dirty="0">
                <a:solidFill>
                  <a:srgbClr val="1A1A2E"/>
                </a:solidFill>
                <a:latin typeface="Calibri" pitchFamily="34" charset="0"/>
                <a:ea typeface="Calibri" pitchFamily="34" charset="-122"/>
                <a:cs typeface="Calibri" pitchFamily="34" charset="-120"/>
              </a:rPr>
              <a:t>Reinvestment Fund's market typology framework helped us target our interventions. Not every neighborhood needs the same solution.</a:t>
            </a:r>
            <a:endParaRPr lang="en-US" sz="1400" dirty="0">
              <a:solidFill>
                <a:prstClr val="black"/>
              </a:solidFill>
              <a:latin typeface="Calibri" panose="020F0502020204030204"/>
            </a:endParaRPr>
          </a:p>
        </p:txBody>
      </p:sp>
      <p:sp>
        <p:nvSpPr>
          <p:cNvPr id="5" name="Shape 3"/>
          <p:cNvSpPr/>
          <p:nvPr/>
        </p:nvSpPr>
        <p:spPr>
          <a:xfrm>
            <a:off x="228600" y="2439162"/>
            <a:ext cx="2011680" cy="2651760"/>
          </a:xfrm>
          <a:prstGeom prst="rect">
            <a:avLst/>
          </a:prstGeom>
          <a:solidFill>
            <a:srgbClr val="F9FAFB"/>
          </a:solidFill>
          <a:ln w="12700">
            <a:solidFill>
              <a:srgbClr val="E0E8F0"/>
            </a:solidFill>
            <a:prstDash val="solid"/>
          </a:ln>
        </p:spPr>
        <p:txBody>
          <a:bodyPr/>
          <a:lstStyle/>
          <a:p>
            <a:endParaRPr lang="en-US">
              <a:solidFill>
                <a:prstClr val="black"/>
              </a:solidFill>
              <a:latin typeface="Calibri" panose="020F0502020204030204"/>
            </a:endParaRPr>
          </a:p>
        </p:txBody>
      </p:sp>
      <p:sp>
        <p:nvSpPr>
          <p:cNvPr id="6" name="Shape 4"/>
          <p:cNvSpPr/>
          <p:nvPr/>
        </p:nvSpPr>
        <p:spPr>
          <a:xfrm>
            <a:off x="228600" y="2439162"/>
            <a:ext cx="2011680" cy="502920"/>
          </a:xfrm>
          <a:prstGeom prst="rect">
            <a:avLst/>
          </a:prstGeom>
          <a:solidFill>
            <a:srgbClr val="1B4B8A"/>
          </a:solidFill>
          <a:ln w="12700">
            <a:solidFill>
              <a:srgbClr val="1B4B8A"/>
            </a:solidFill>
            <a:prstDash val="solid"/>
          </a:ln>
        </p:spPr>
        <p:txBody>
          <a:bodyPr/>
          <a:lstStyle/>
          <a:p>
            <a:endParaRPr lang="en-US">
              <a:solidFill>
                <a:prstClr val="black"/>
              </a:solidFill>
              <a:latin typeface="Calibri" panose="020F0502020204030204"/>
            </a:endParaRPr>
          </a:p>
        </p:txBody>
      </p:sp>
      <p:sp>
        <p:nvSpPr>
          <p:cNvPr id="7" name="Text 5"/>
          <p:cNvSpPr/>
          <p:nvPr/>
        </p:nvSpPr>
        <p:spPr>
          <a:xfrm>
            <a:off x="274320" y="2484882"/>
            <a:ext cx="1920240" cy="41148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Strong Middle</a:t>
            </a:r>
            <a:endParaRPr lang="en-US" sz="1300" dirty="0">
              <a:solidFill>
                <a:prstClr val="black"/>
              </a:solidFill>
              <a:latin typeface="Calibri" panose="020F0502020204030204"/>
            </a:endParaRPr>
          </a:p>
        </p:txBody>
      </p:sp>
      <p:sp>
        <p:nvSpPr>
          <p:cNvPr id="8" name="Text 6"/>
          <p:cNvSpPr/>
          <p:nvPr/>
        </p:nvSpPr>
        <p:spPr>
          <a:xfrm>
            <a:off x="320040" y="3006090"/>
            <a:ext cx="1828800" cy="1920240"/>
          </a:xfrm>
          <a:prstGeom prst="rect">
            <a:avLst/>
          </a:prstGeom>
          <a:noFill/>
          <a:ln/>
        </p:spPr>
        <p:txBody>
          <a:bodyPr wrap="square" rtlCol="0" anchor="ctr"/>
          <a:lstStyle/>
          <a:p>
            <a:r>
              <a:rPr lang="en-US" sz="1200" dirty="0">
                <a:solidFill>
                  <a:srgbClr val="1A1A2E"/>
                </a:solidFill>
                <a:latin typeface="Calibri" pitchFamily="34" charset="0"/>
                <a:ea typeface="Calibri" pitchFamily="34" charset="-122"/>
                <a:cs typeface="Calibri" pitchFamily="34" charset="-120"/>
              </a:rPr>
              <a:t>Support homeownership demand.</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One Philly Mortgage, first-time</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buyer programs.</a:t>
            </a:r>
            <a:endParaRPr lang="en-US" sz="1200" dirty="0">
              <a:solidFill>
                <a:prstClr val="black"/>
              </a:solidFill>
              <a:latin typeface="Calibri" panose="020F0502020204030204"/>
            </a:endParaRPr>
          </a:p>
        </p:txBody>
      </p:sp>
      <p:sp>
        <p:nvSpPr>
          <p:cNvPr id="9" name="Shape 7"/>
          <p:cNvSpPr/>
          <p:nvPr/>
        </p:nvSpPr>
        <p:spPr>
          <a:xfrm>
            <a:off x="2423160" y="2439162"/>
            <a:ext cx="2011680" cy="2651760"/>
          </a:xfrm>
          <a:prstGeom prst="rect">
            <a:avLst/>
          </a:prstGeom>
          <a:solidFill>
            <a:srgbClr val="F9FAFB"/>
          </a:solidFill>
          <a:ln w="12700">
            <a:solidFill>
              <a:srgbClr val="E0E8F0"/>
            </a:solidFill>
            <a:prstDash val="solid"/>
          </a:ln>
        </p:spPr>
        <p:txBody>
          <a:bodyPr/>
          <a:lstStyle/>
          <a:p>
            <a:endParaRPr lang="en-US">
              <a:solidFill>
                <a:prstClr val="black"/>
              </a:solidFill>
              <a:latin typeface="Calibri" panose="020F0502020204030204"/>
            </a:endParaRPr>
          </a:p>
        </p:txBody>
      </p:sp>
      <p:sp>
        <p:nvSpPr>
          <p:cNvPr id="10" name="Shape 8"/>
          <p:cNvSpPr/>
          <p:nvPr/>
        </p:nvSpPr>
        <p:spPr>
          <a:xfrm>
            <a:off x="2423160" y="2439162"/>
            <a:ext cx="2011680" cy="502920"/>
          </a:xfrm>
          <a:prstGeom prst="rect">
            <a:avLst/>
          </a:prstGeom>
          <a:solidFill>
            <a:srgbClr val="2E7D52"/>
          </a:solidFill>
          <a:ln w="12700">
            <a:solidFill>
              <a:srgbClr val="2E7D52"/>
            </a:solidFill>
            <a:prstDash val="solid"/>
          </a:ln>
        </p:spPr>
        <p:txBody>
          <a:bodyPr/>
          <a:lstStyle/>
          <a:p>
            <a:endParaRPr lang="en-US">
              <a:solidFill>
                <a:prstClr val="black"/>
              </a:solidFill>
              <a:latin typeface="Calibri" panose="020F0502020204030204"/>
            </a:endParaRPr>
          </a:p>
        </p:txBody>
      </p:sp>
      <p:sp>
        <p:nvSpPr>
          <p:cNvPr id="11" name="Text 9"/>
          <p:cNvSpPr/>
          <p:nvPr/>
        </p:nvSpPr>
        <p:spPr>
          <a:xfrm>
            <a:off x="2468880" y="2484882"/>
            <a:ext cx="1920240" cy="41148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Transitional</a:t>
            </a:r>
            <a:endParaRPr lang="en-US" sz="1300" dirty="0">
              <a:solidFill>
                <a:prstClr val="black"/>
              </a:solidFill>
              <a:latin typeface="Calibri" panose="020F0502020204030204"/>
            </a:endParaRPr>
          </a:p>
        </p:txBody>
      </p:sp>
      <p:sp>
        <p:nvSpPr>
          <p:cNvPr id="12" name="Text 10"/>
          <p:cNvSpPr/>
          <p:nvPr/>
        </p:nvSpPr>
        <p:spPr>
          <a:xfrm>
            <a:off x="2514600" y="3006090"/>
            <a:ext cx="1828800" cy="1920240"/>
          </a:xfrm>
          <a:prstGeom prst="rect">
            <a:avLst/>
          </a:prstGeom>
          <a:noFill/>
          <a:ln/>
        </p:spPr>
        <p:txBody>
          <a:bodyPr wrap="square" rtlCol="0" anchor="ctr"/>
          <a:lstStyle/>
          <a:p>
            <a:r>
              <a:rPr lang="en-US" sz="1200" dirty="0">
                <a:solidFill>
                  <a:srgbClr val="1A1A2E"/>
                </a:solidFill>
                <a:latin typeface="Calibri" pitchFamily="34" charset="0"/>
                <a:ea typeface="Calibri" pitchFamily="34" charset="-122"/>
                <a:cs typeface="Calibri" pitchFamily="34" charset="-120"/>
              </a:rPr>
              <a:t>Catalyze investment with gap</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financing. Middle Income Catalyst</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Fund, mixed-income development.</a:t>
            </a:r>
            <a:endParaRPr lang="en-US" sz="1200" dirty="0">
              <a:solidFill>
                <a:prstClr val="black"/>
              </a:solidFill>
              <a:latin typeface="Calibri" panose="020F0502020204030204"/>
            </a:endParaRPr>
          </a:p>
        </p:txBody>
      </p:sp>
      <p:sp>
        <p:nvSpPr>
          <p:cNvPr id="13" name="Shape 11"/>
          <p:cNvSpPr/>
          <p:nvPr/>
        </p:nvSpPr>
        <p:spPr>
          <a:xfrm>
            <a:off x="4617720" y="2439162"/>
            <a:ext cx="2011680" cy="2651760"/>
          </a:xfrm>
          <a:prstGeom prst="rect">
            <a:avLst/>
          </a:prstGeom>
          <a:solidFill>
            <a:srgbClr val="F9FAFB"/>
          </a:solidFill>
          <a:ln w="12700">
            <a:solidFill>
              <a:srgbClr val="E0E8F0"/>
            </a:solidFill>
            <a:prstDash val="solid"/>
          </a:ln>
        </p:spPr>
        <p:txBody>
          <a:bodyPr/>
          <a:lstStyle/>
          <a:p>
            <a:endParaRPr lang="en-US">
              <a:solidFill>
                <a:prstClr val="black"/>
              </a:solidFill>
              <a:latin typeface="Calibri" panose="020F0502020204030204"/>
            </a:endParaRPr>
          </a:p>
        </p:txBody>
      </p:sp>
      <p:sp>
        <p:nvSpPr>
          <p:cNvPr id="14" name="Shape 12"/>
          <p:cNvSpPr/>
          <p:nvPr/>
        </p:nvSpPr>
        <p:spPr>
          <a:xfrm>
            <a:off x="4617720" y="2439162"/>
            <a:ext cx="2011680" cy="502920"/>
          </a:xfrm>
          <a:prstGeom prst="rect">
            <a:avLst/>
          </a:prstGeom>
          <a:solidFill>
            <a:srgbClr val="8B3A3A"/>
          </a:solidFill>
          <a:ln w="12700">
            <a:solidFill>
              <a:srgbClr val="8B3A3A"/>
            </a:solidFill>
            <a:prstDash val="solid"/>
          </a:ln>
        </p:spPr>
        <p:txBody>
          <a:bodyPr/>
          <a:lstStyle/>
          <a:p>
            <a:endParaRPr lang="en-US">
              <a:solidFill>
                <a:prstClr val="black"/>
              </a:solidFill>
              <a:latin typeface="Calibri" panose="020F0502020204030204"/>
            </a:endParaRPr>
          </a:p>
        </p:txBody>
      </p:sp>
      <p:sp>
        <p:nvSpPr>
          <p:cNvPr id="15" name="Text 13"/>
          <p:cNvSpPr/>
          <p:nvPr/>
        </p:nvSpPr>
        <p:spPr>
          <a:xfrm>
            <a:off x="4663440" y="2484882"/>
            <a:ext cx="1920240" cy="41148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Lagging Markets</a:t>
            </a:r>
            <a:endParaRPr lang="en-US" sz="1300" dirty="0">
              <a:solidFill>
                <a:prstClr val="black"/>
              </a:solidFill>
              <a:latin typeface="Calibri" panose="020F0502020204030204"/>
            </a:endParaRPr>
          </a:p>
        </p:txBody>
      </p:sp>
      <p:sp>
        <p:nvSpPr>
          <p:cNvPr id="16" name="Text 14"/>
          <p:cNvSpPr/>
          <p:nvPr/>
        </p:nvSpPr>
        <p:spPr>
          <a:xfrm>
            <a:off x="4709160" y="3006090"/>
            <a:ext cx="1828800" cy="1920240"/>
          </a:xfrm>
          <a:prstGeom prst="rect">
            <a:avLst/>
          </a:prstGeom>
          <a:noFill/>
          <a:ln/>
        </p:spPr>
        <p:txBody>
          <a:bodyPr wrap="square" rtlCol="0" anchor="ctr"/>
          <a:lstStyle/>
          <a:p>
            <a:r>
              <a:rPr lang="en-US" sz="1200" dirty="0">
                <a:solidFill>
                  <a:srgbClr val="1A1A2E"/>
                </a:solidFill>
                <a:latin typeface="Calibri" pitchFamily="34" charset="0"/>
                <a:ea typeface="Calibri" pitchFamily="34" charset="-122"/>
                <a:cs typeface="Calibri" pitchFamily="34" charset="-120"/>
              </a:rPr>
              <a:t>Preservation-first approach.</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Repair programs, land bank</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disposition for affordable housing.</a:t>
            </a:r>
            <a:endParaRPr lang="en-US" sz="1200" dirty="0">
              <a:solidFill>
                <a:prstClr val="black"/>
              </a:solidFill>
              <a:latin typeface="Calibri" panose="020F0502020204030204"/>
            </a:endParaRPr>
          </a:p>
        </p:txBody>
      </p:sp>
      <p:sp>
        <p:nvSpPr>
          <p:cNvPr id="17" name="Shape 15"/>
          <p:cNvSpPr/>
          <p:nvPr/>
        </p:nvSpPr>
        <p:spPr>
          <a:xfrm>
            <a:off x="6812280" y="2439162"/>
            <a:ext cx="2011680" cy="2651760"/>
          </a:xfrm>
          <a:prstGeom prst="rect">
            <a:avLst/>
          </a:prstGeom>
          <a:solidFill>
            <a:srgbClr val="F9FAFB"/>
          </a:solidFill>
          <a:ln w="12700">
            <a:solidFill>
              <a:srgbClr val="E0E8F0"/>
            </a:solidFill>
            <a:prstDash val="solid"/>
          </a:ln>
        </p:spPr>
        <p:txBody>
          <a:bodyPr/>
          <a:lstStyle/>
          <a:p>
            <a:endParaRPr lang="en-US">
              <a:solidFill>
                <a:prstClr val="black"/>
              </a:solidFill>
              <a:latin typeface="Calibri" panose="020F0502020204030204"/>
            </a:endParaRPr>
          </a:p>
        </p:txBody>
      </p:sp>
      <p:sp>
        <p:nvSpPr>
          <p:cNvPr id="18" name="Shape 16"/>
          <p:cNvSpPr/>
          <p:nvPr/>
        </p:nvSpPr>
        <p:spPr>
          <a:xfrm>
            <a:off x="6812280" y="2439162"/>
            <a:ext cx="2011680" cy="502920"/>
          </a:xfrm>
          <a:prstGeom prst="rect">
            <a:avLst/>
          </a:prstGeom>
          <a:solidFill>
            <a:srgbClr val="5C4B8A"/>
          </a:solidFill>
          <a:ln w="12700">
            <a:solidFill>
              <a:srgbClr val="5C4B8A"/>
            </a:solidFill>
            <a:prstDash val="solid"/>
          </a:ln>
        </p:spPr>
        <p:txBody>
          <a:bodyPr/>
          <a:lstStyle/>
          <a:p>
            <a:endParaRPr lang="en-US">
              <a:solidFill>
                <a:prstClr val="black"/>
              </a:solidFill>
              <a:latin typeface="Calibri" panose="020F0502020204030204"/>
            </a:endParaRPr>
          </a:p>
        </p:txBody>
      </p:sp>
      <p:sp>
        <p:nvSpPr>
          <p:cNvPr id="19" name="Text 17"/>
          <p:cNvSpPr/>
          <p:nvPr/>
        </p:nvSpPr>
        <p:spPr>
          <a:xfrm>
            <a:off x="6858000" y="2484882"/>
            <a:ext cx="1920240" cy="411480"/>
          </a:xfrm>
          <a:prstGeom prst="rect">
            <a:avLst/>
          </a:prstGeom>
          <a:noFill/>
          <a:ln/>
        </p:spPr>
        <p:txBody>
          <a:bodyPr wrap="square" rtlCol="0" anchor="ctr"/>
          <a:lstStyle/>
          <a:p>
            <a:pPr algn="ctr"/>
            <a:r>
              <a:rPr lang="en-US" sz="1300" b="1" dirty="0">
                <a:solidFill>
                  <a:srgbClr val="FFFFFF"/>
                </a:solidFill>
                <a:latin typeface="Calibri" pitchFamily="34" charset="0"/>
                <a:ea typeface="Calibri" pitchFamily="34" charset="-122"/>
                <a:cs typeface="Calibri" pitchFamily="34" charset="-120"/>
              </a:rPr>
              <a:t>Regional Choice</a:t>
            </a:r>
            <a:endParaRPr lang="en-US" sz="1300" dirty="0">
              <a:solidFill>
                <a:prstClr val="black"/>
              </a:solidFill>
              <a:latin typeface="Calibri" panose="020F0502020204030204"/>
            </a:endParaRPr>
          </a:p>
        </p:txBody>
      </p:sp>
      <p:sp>
        <p:nvSpPr>
          <p:cNvPr id="20" name="Text 18"/>
          <p:cNvSpPr/>
          <p:nvPr/>
        </p:nvSpPr>
        <p:spPr>
          <a:xfrm>
            <a:off x="6903720" y="3006090"/>
            <a:ext cx="1828800" cy="1920240"/>
          </a:xfrm>
          <a:prstGeom prst="rect">
            <a:avLst/>
          </a:prstGeom>
          <a:noFill/>
          <a:ln/>
        </p:spPr>
        <p:txBody>
          <a:bodyPr wrap="square" rtlCol="0" anchor="ctr"/>
          <a:lstStyle/>
          <a:p>
            <a:r>
              <a:rPr lang="en-US" sz="1200" dirty="0">
                <a:solidFill>
                  <a:srgbClr val="1A1A2E"/>
                </a:solidFill>
                <a:latin typeface="Calibri" pitchFamily="34" charset="0"/>
                <a:ea typeface="Calibri" pitchFamily="34" charset="-122"/>
                <a:cs typeface="Calibri" pitchFamily="34" charset="-120"/>
              </a:rPr>
              <a:t>Prevent displacement. NOAH</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preservation, affordable rental</a:t>
            </a:r>
            <a:endParaRPr lang="en-US" sz="1200" dirty="0">
              <a:solidFill>
                <a:prstClr val="black"/>
              </a:solidFill>
              <a:latin typeface="Calibri" panose="020F0502020204030204"/>
            </a:endParaRPr>
          </a:p>
          <a:p>
            <a:r>
              <a:rPr lang="en-US" sz="1200" dirty="0">
                <a:solidFill>
                  <a:srgbClr val="1A1A2E"/>
                </a:solidFill>
                <a:latin typeface="Calibri" pitchFamily="34" charset="0"/>
                <a:ea typeface="Calibri" pitchFamily="34" charset="-122"/>
                <a:cs typeface="Calibri" pitchFamily="34" charset="-120"/>
              </a:rPr>
              <a:t>retention strategies.</a:t>
            </a:r>
            <a:endParaRPr lang="en-US" sz="1200" dirty="0">
              <a:solidFill>
                <a:prstClr val="black"/>
              </a:solidFill>
              <a:latin typeface="Calibri" panose="020F0502020204030204"/>
            </a:endParaRPr>
          </a:p>
        </p:txBody>
      </p:sp>
      <p:sp>
        <p:nvSpPr>
          <p:cNvPr id="21" name="Text 19"/>
          <p:cNvSpPr/>
          <p:nvPr/>
        </p:nvSpPr>
        <p:spPr>
          <a:xfrm>
            <a:off x="320040" y="5173218"/>
            <a:ext cx="6858000" cy="457200"/>
          </a:xfrm>
          <a:prstGeom prst="rect">
            <a:avLst/>
          </a:prstGeom>
          <a:noFill/>
          <a:ln/>
        </p:spPr>
        <p:txBody>
          <a:bodyPr wrap="square" rtlCol="0" anchor="ctr"/>
          <a:lstStyle/>
          <a:p>
            <a:r>
              <a:rPr lang="en-US" sz="1200" i="1" dirty="0">
                <a:solidFill>
                  <a:srgbClr val="1B4B8A"/>
                </a:solidFill>
                <a:latin typeface="Calibri" pitchFamily="34" charset="0"/>
                <a:ea typeface="Calibri" pitchFamily="34" charset="-122"/>
                <a:cs typeface="Calibri" pitchFamily="34" charset="-120"/>
              </a:rPr>
              <a:t>This geographic precision prevents us from applying blunt citywide policies that miss where investment is truly needed most.</a:t>
            </a:r>
            <a:endParaRPr lang="en-US" sz="1200" dirty="0">
              <a:solidFill>
                <a:prstClr val="black"/>
              </a:solidFill>
              <a:latin typeface="Calibri" panose="020F0502020204030204"/>
            </a:endParaRPr>
          </a:p>
        </p:txBody>
      </p:sp>
      <p:sp>
        <p:nvSpPr>
          <p:cNvPr id="23" name="Text 20"/>
          <p:cNvSpPr/>
          <p:nvPr/>
        </p:nvSpPr>
        <p:spPr>
          <a:xfrm>
            <a:off x="274320" y="5612130"/>
            <a:ext cx="365760" cy="274320"/>
          </a:xfrm>
          <a:prstGeom prst="rect">
            <a:avLst/>
          </a:prstGeom>
          <a:noFill/>
          <a:ln/>
        </p:spPr>
        <p:txBody>
          <a:bodyPr wrap="square" rtlCol="0" anchor="ctr"/>
          <a:lstStyle/>
          <a:p>
            <a:pPr algn="ctr"/>
            <a:r>
              <a:rPr lang="en-US" sz="1000" b="1" dirty="0">
                <a:solidFill>
                  <a:srgbClr val="003087"/>
                </a:solidFill>
                <a:latin typeface="Calibri" panose="020F0502020204030204"/>
              </a:rPr>
              <a:t>5</a:t>
            </a:r>
            <a:endParaRPr lang="en-US" sz="1000" dirty="0">
              <a:solidFill>
                <a:prstClr val="black"/>
              </a:solidFill>
              <a:latin typeface="Calibri" panose="020F0502020204030204"/>
            </a:endParaRPr>
          </a:p>
        </p:txBody>
      </p:sp>
      <p:sp>
        <p:nvSpPr>
          <p:cNvPr id="24" name="Shape 21"/>
          <p:cNvSpPr/>
          <p:nvPr/>
        </p:nvSpPr>
        <p:spPr>
          <a:xfrm>
            <a:off x="0" y="5840730"/>
            <a:ext cx="9144000" cy="1600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960120"/>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3" name="Text 1"/>
          <p:cNvSpPr/>
          <p:nvPr/>
        </p:nvSpPr>
        <p:spPr>
          <a:xfrm>
            <a:off x="320040" y="948690"/>
            <a:ext cx="8503920" cy="749808"/>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Turning Data into Policy &amp; Action</a:t>
            </a:r>
            <a:endParaRPr lang="en-US" sz="2800" dirty="0">
              <a:solidFill>
                <a:prstClr val="black"/>
              </a:solidFill>
              <a:latin typeface="Calibri" panose="020F0502020204030204"/>
            </a:endParaRPr>
          </a:p>
        </p:txBody>
      </p:sp>
      <p:sp>
        <p:nvSpPr>
          <p:cNvPr id="4" name="Shape 2"/>
          <p:cNvSpPr/>
          <p:nvPr/>
        </p:nvSpPr>
        <p:spPr>
          <a:xfrm>
            <a:off x="182880" y="1954530"/>
            <a:ext cx="1965960" cy="2560320"/>
          </a:xfrm>
          <a:prstGeom prst="rect">
            <a:avLst/>
          </a:prstGeom>
          <a:solidFill>
            <a:srgbClr val="E8EEF7"/>
          </a:solidFill>
          <a:ln w="12700">
            <a:solidFill>
              <a:srgbClr val="C8D8F0"/>
            </a:solidFill>
            <a:prstDash val="solid"/>
          </a:ln>
        </p:spPr>
        <p:txBody>
          <a:bodyPr/>
          <a:lstStyle/>
          <a:p>
            <a:endParaRPr lang="en-US">
              <a:solidFill>
                <a:prstClr val="black"/>
              </a:solidFill>
              <a:latin typeface="Calibri" panose="020F0502020204030204"/>
            </a:endParaRPr>
          </a:p>
        </p:txBody>
      </p:sp>
      <p:sp>
        <p:nvSpPr>
          <p:cNvPr id="5" name="Shape 3"/>
          <p:cNvSpPr/>
          <p:nvPr/>
        </p:nvSpPr>
        <p:spPr>
          <a:xfrm>
            <a:off x="777240" y="1881378"/>
            <a:ext cx="777240" cy="777240"/>
          </a:xfrm>
          <a:prstGeom prst="ellipse">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6" name="Text 4"/>
          <p:cNvSpPr/>
          <p:nvPr/>
        </p:nvSpPr>
        <p:spPr>
          <a:xfrm>
            <a:off x="777240" y="1881378"/>
            <a:ext cx="777240" cy="777240"/>
          </a:xfrm>
          <a:prstGeom prst="rect">
            <a:avLst/>
          </a:prstGeom>
          <a:noFill/>
          <a:ln/>
        </p:spPr>
        <p:txBody>
          <a:bodyPr wrap="square" lIns="0" tIns="0" rIns="0" bIns="0" rtlCol="0" anchor="ctr"/>
          <a:lstStyle/>
          <a:p>
            <a:pPr algn="ctr"/>
            <a:r>
              <a:rPr lang="en-US" sz="1600" b="1" dirty="0">
                <a:solidFill>
                  <a:srgbClr val="F2A900"/>
                </a:solidFill>
                <a:latin typeface="Calibri" panose="020F0502020204030204"/>
              </a:rPr>
              <a:t>01</a:t>
            </a:r>
            <a:endParaRPr lang="en-US" sz="1600" dirty="0">
              <a:solidFill>
                <a:prstClr val="black"/>
              </a:solidFill>
              <a:latin typeface="Calibri" panose="020F0502020204030204"/>
            </a:endParaRPr>
          </a:p>
        </p:txBody>
      </p:sp>
      <p:sp>
        <p:nvSpPr>
          <p:cNvPr id="7" name="Text 5"/>
          <p:cNvSpPr/>
          <p:nvPr/>
        </p:nvSpPr>
        <p:spPr>
          <a:xfrm>
            <a:off x="274320" y="2731770"/>
            <a:ext cx="1783080" cy="384048"/>
          </a:xfrm>
          <a:prstGeom prst="rect">
            <a:avLst/>
          </a:prstGeom>
          <a:noFill/>
          <a:ln/>
        </p:spPr>
        <p:txBody>
          <a:bodyPr wrap="square" rtlCol="0" anchor="ctr"/>
          <a:lstStyle/>
          <a:p>
            <a:pPr algn="ctr"/>
            <a:r>
              <a:rPr lang="en-US" sz="1600" b="1" dirty="0">
                <a:solidFill>
                  <a:srgbClr val="003087"/>
                </a:solidFill>
                <a:latin typeface="Calibri" pitchFamily="34" charset="0"/>
                <a:ea typeface="Calibri" pitchFamily="34" charset="-122"/>
                <a:cs typeface="Calibri" pitchFamily="34" charset="-120"/>
              </a:rPr>
              <a:t>Diagnose</a:t>
            </a:r>
            <a:endParaRPr lang="en-US" sz="1600" dirty="0">
              <a:solidFill>
                <a:prstClr val="black"/>
              </a:solidFill>
              <a:latin typeface="Calibri" panose="020F0502020204030204"/>
            </a:endParaRPr>
          </a:p>
        </p:txBody>
      </p:sp>
      <p:sp>
        <p:nvSpPr>
          <p:cNvPr id="8" name="Text 6"/>
          <p:cNvSpPr/>
          <p:nvPr/>
        </p:nvSpPr>
        <p:spPr>
          <a:xfrm>
            <a:off x="274320" y="3143250"/>
            <a:ext cx="1783080" cy="1234440"/>
          </a:xfrm>
          <a:prstGeom prst="rect">
            <a:avLst/>
          </a:prstGeom>
          <a:noFill/>
          <a:ln/>
        </p:spPr>
        <p:txBody>
          <a:bodyPr wrap="square" rtlCol="0" anchor="ctr"/>
          <a:lstStyle/>
          <a:p>
            <a:pPr algn="ctr"/>
            <a:r>
              <a:rPr lang="en-US" sz="1200" dirty="0">
                <a:solidFill>
                  <a:srgbClr val="1A1A2E"/>
                </a:solidFill>
                <a:latin typeface="Calibri" pitchFamily="34" charset="0"/>
                <a:ea typeface="Calibri" pitchFamily="34" charset="-122"/>
                <a:cs typeface="Calibri" pitchFamily="34" charset="-120"/>
              </a:rPr>
              <a:t>Tract-level gap</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analysis via PolicyMap</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identified where &amp;</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for whom</a:t>
            </a:r>
            <a:endParaRPr lang="en-US" sz="1200" dirty="0">
              <a:solidFill>
                <a:prstClr val="black"/>
              </a:solidFill>
              <a:latin typeface="Calibri" panose="020F0502020204030204"/>
            </a:endParaRPr>
          </a:p>
        </p:txBody>
      </p:sp>
      <p:sp>
        <p:nvSpPr>
          <p:cNvPr id="9" name="Shape 7"/>
          <p:cNvSpPr/>
          <p:nvPr/>
        </p:nvSpPr>
        <p:spPr>
          <a:xfrm>
            <a:off x="2148840" y="3143250"/>
            <a:ext cx="228600"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0" name="Shape 8"/>
          <p:cNvSpPr/>
          <p:nvPr/>
        </p:nvSpPr>
        <p:spPr>
          <a:xfrm>
            <a:off x="2423160" y="1954530"/>
            <a:ext cx="1965960" cy="2560320"/>
          </a:xfrm>
          <a:prstGeom prst="rect">
            <a:avLst/>
          </a:prstGeom>
          <a:solidFill>
            <a:srgbClr val="E8EEF7"/>
          </a:solidFill>
          <a:ln w="12700">
            <a:solidFill>
              <a:srgbClr val="C8D8F0"/>
            </a:solidFill>
            <a:prstDash val="solid"/>
          </a:ln>
        </p:spPr>
        <p:txBody>
          <a:bodyPr/>
          <a:lstStyle/>
          <a:p>
            <a:endParaRPr lang="en-US">
              <a:solidFill>
                <a:prstClr val="black"/>
              </a:solidFill>
              <a:latin typeface="Calibri" panose="020F0502020204030204"/>
            </a:endParaRPr>
          </a:p>
        </p:txBody>
      </p:sp>
      <p:sp>
        <p:nvSpPr>
          <p:cNvPr id="11" name="Shape 9"/>
          <p:cNvSpPr/>
          <p:nvPr/>
        </p:nvSpPr>
        <p:spPr>
          <a:xfrm>
            <a:off x="3017520" y="1881378"/>
            <a:ext cx="777240" cy="777240"/>
          </a:xfrm>
          <a:prstGeom prst="ellipse">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12" name="Text 10"/>
          <p:cNvSpPr/>
          <p:nvPr/>
        </p:nvSpPr>
        <p:spPr>
          <a:xfrm>
            <a:off x="3017520" y="1881378"/>
            <a:ext cx="777240" cy="777240"/>
          </a:xfrm>
          <a:prstGeom prst="rect">
            <a:avLst/>
          </a:prstGeom>
          <a:noFill/>
          <a:ln/>
        </p:spPr>
        <p:txBody>
          <a:bodyPr wrap="square" lIns="0" tIns="0" rIns="0" bIns="0" rtlCol="0" anchor="ctr"/>
          <a:lstStyle/>
          <a:p>
            <a:pPr algn="ctr"/>
            <a:r>
              <a:rPr lang="en-US" sz="1600" b="1" dirty="0">
                <a:solidFill>
                  <a:srgbClr val="F2A900"/>
                </a:solidFill>
                <a:latin typeface="Calibri" panose="020F0502020204030204"/>
              </a:rPr>
              <a:t>02</a:t>
            </a:r>
            <a:endParaRPr lang="en-US" sz="1600" dirty="0">
              <a:solidFill>
                <a:prstClr val="black"/>
              </a:solidFill>
              <a:latin typeface="Calibri" panose="020F0502020204030204"/>
            </a:endParaRPr>
          </a:p>
        </p:txBody>
      </p:sp>
      <p:sp>
        <p:nvSpPr>
          <p:cNvPr id="13" name="Text 11"/>
          <p:cNvSpPr/>
          <p:nvPr/>
        </p:nvSpPr>
        <p:spPr>
          <a:xfrm>
            <a:off x="2514600" y="2731770"/>
            <a:ext cx="1783080" cy="384048"/>
          </a:xfrm>
          <a:prstGeom prst="rect">
            <a:avLst/>
          </a:prstGeom>
          <a:noFill/>
          <a:ln/>
        </p:spPr>
        <p:txBody>
          <a:bodyPr wrap="square" rtlCol="0" anchor="ctr"/>
          <a:lstStyle/>
          <a:p>
            <a:pPr algn="ctr"/>
            <a:r>
              <a:rPr lang="en-US" sz="1600" b="1" dirty="0">
                <a:solidFill>
                  <a:srgbClr val="003087"/>
                </a:solidFill>
                <a:latin typeface="Calibri" pitchFamily="34" charset="0"/>
                <a:ea typeface="Calibri" pitchFamily="34" charset="-122"/>
                <a:cs typeface="Calibri" pitchFamily="34" charset="-120"/>
              </a:rPr>
              <a:t>Design</a:t>
            </a:r>
            <a:endParaRPr lang="en-US" sz="1600" dirty="0">
              <a:solidFill>
                <a:prstClr val="black"/>
              </a:solidFill>
              <a:latin typeface="Calibri" panose="020F0502020204030204"/>
            </a:endParaRPr>
          </a:p>
        </p:txBody>
      </p:sp>
      <p:sp>
        <p:nvSpPr>
          <p:cNvPr id="14" name="Text 12"/>
          <p:cNvSpPr/>
          <p:nvPr/>
        </p:nvSpPr>
        <p:spPr>
          <a:xfrm>
            <a:off x="2514600" y="3143250"/>
            <a:ext cx="1783080" cy="1234440"/>
          </a:xfrm>
          <a:prstGeom prst="rect">
            <a:avLst/>
          </a:prstGeom>
          <a:noFill/>
          <a:ln/>
        </p:spPr>
        <p:txBody>
          <a:bodyPr wrap="square" rtlCol="0" anchor="ctr"/>
          <a:lstStyle/>
          <a:p>
            <a:pPr algn="ctr"/>
            <a:r>
              <a:rPr lang="en-US" sz="1200" dirty="0">
                <a:solidFill>
                  <a:srgbClr val="1A1A2E"/>
                </a:solidFill>
                <a:latin typeface="Calibri" pitchFamily="34" charset="0"/>
                <a:ea typeface="Calibri" pitchFamily="34" charset="-122"/>
                <a:cs typeface="Calibri" pitchFamily="34" charset="-120"/>
              </a:rPr>
              <a:t>Programs calibrated</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to income bands:</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30%, 50%, 80%,</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100% AMI targets</a:t>
            </a:r>
            <a:endParaRPr lang="en-US" sz="1200" dirty="0">
              <a:solidFill>
                <a:prstClr val="black"/>
              </a:solidFill>
              <a:latin typeface="Calibri" panose="020F0502020204030204"/>
            </a:endParaRPr>
          </a:p>
        </p:txBody>
      </p:sp>
      <p:sp>
        <p:nvSpPr>
          <p:cNvPr id="15" name="Shape 13"/>
          <p:cNvSpPr/>
          <p:nvPr/>
        </p:nvSpPr>
        <p:spPr>
          <a:xfrm>
            <a:off x="4389120" y="3143250"/>
            <a:ext cx="228600"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16" name="Shape 14"/>
          <p:cNvSpPr/>
          <p:nvPr/>
        </p:nvSpPr>
        <p:spPr>
          <a:xfrm>
            <a:off x="4663440" y="1954530"/>
            <a:ext cx="1965960" cy="2560320"/>
          </a:xfrm>
          <a:prstGeom prst="rect">
            <a:avLst/>
          </a:prstGeom>
          <a:solidFill>
            <a:srgbClr val="E8EEF7"/>
          </a:solidFill>
          <a:ln w="12700">
            <a:solidFill>
              <a:srgbClr val="C8D8F0"/>
            </a:solidFill>
            <a:prstDash val="solid"/>
          </a:ln>
        </p:spPr>
        <p:txBody>
          <a:bodyPr/>
          <a:lstStyle/>
          <a:p>
            <a:endParaRPr lang="en-US">
              <a:solidFill>
                <a:prstClr val="black"/>
              </a:solidFill>
              <a:latin typeface="Calibri" panose="020F0502020204030204"/>
            </a:endParaRPr>
          </a:p>
        </p:txBody>
      </p:sp>
      <p:sp>
        <p:nvSpPr>
          <p:cNvPr id="17" name="Shape 15"/>
          <p:cNvSpPr/>
          <p:nvPr/>
        </p:nvSpPr>
        <p:spPr>
          <a:xfrm>
            <a:off x="5257800" y="1881378"/>
            <a:ext cx="777240" cy="777240"/>
          </a:xfrm>
          <a:prstGeom prst="ellipse">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18" name="Text 16"/>
          <p:cNvSpPr/>
          <p:nvPr/>
        </p:nvSpPr>
        <p:spPr>
          <a:xfrm>
            <a:off x="5257800" y="1881378"/>
            <a:ext cx="777240" cy="777240"/>
          </a:xfrm>
          <a:prstGeom prst="rect">
            <a:avLst/>
          </a:prstGeom>
          <a:noFill/>
          <a:ln/>
        </p:spPr>
        <p:txBody>
          <a:bodyPr wrap="square" lIns="0" tIns="0" rIns="0" bIns="0" rtlCol="0" anchor="ctr"/>
          <a:lstStyle/>
          <a:p>
            <a:pPr algn="ctr"/>
            <a:r>
              <a:rPr lang="en-US" sz="1600" b="1" dirty="0">
                <a:solidFill>
                  <a:srgbClr val="F2A900"/>
                </a:solidFill>
                <a:latin typeface="Calibri" panose="020F0502020204030204"/>
              </a:rPr>
              <a:t>03</a:t>
            </a:r>
            <a:endParaRPr lang="en-US" sz="1600" dirty="0">
              <a:solidFill>
                <a:prstClr val="black"/>
              </a:solidFill>
              <a:latin typeface="Calibri" panose="020F0502020204030204"/>
            </a:endParaRPr>
          </a:p>
        </p:txBody>
      </p:sp>
      <p:sp>
        <p:nvSpPr>
          <p:cNvPr id="19" name="Text 17"/>
          <p:cNvSpPr/>
          <p:nvPr/>
        </p:nvSpPr>
        <p:spPr>
          <a:xfrm>
            <a:off x="4754880" y="2731770"/>
            <a:ext cx="1783080" cy="384048"/>
          </a:xfrm>
          <a:prstGeom prst="rect">
            <a:avLst/>
          </a:prstGeom>
          <a:noFill/>
          <a:ln/>
        </p:spPr>
        <p:txBody>
          <a:bodyPr wrap="square" rtlCol="0" anchor="ctr"/>
          <a:lstStyle/>
          <a:p>
            <a:pPr algn="ctr"/>
            <a:r>
              <a:rPr lang="en-US" sz="1600" b="1" dirty="0">
                <a:solidFill>
                  <a:srgbClr val="003087"/>
                </a:solidFill>
                <a:latin typeface="Calibri" pitchFamily="34" charset="0"/>
                <a:ea typeface="Calibri" pitchFamily="34" charset="-122"/>
                <a:cs typeface="Calibri" pitchFamily="34" charset="-120"/>
              </a:rPr>
              <a:t>Legislate</a:t>
            </a:r>
            <a:endParaRPr lang="en-US" sz="1600" dirty="0">
              <a:solidFill>
                <a:prstClr val="black"/>
              </a:solidFill>
              <a:latin typeface="Calibri" panose="020F0502020204030204"/>
            </a:endParaRPr>
          </a:p>
        </p:txBody>
      </p:sp>
      <p:sp>
        <p:nvSpPr>
          <p:cNvPr id="20" name="Text 18"/>
          <p:cNvSpPr/>
          <p:nvPr/>
        </p:nvSpPr>
        <p:spPr>
          <a:xfrm>
            <a:off x="4754880" y="3143250"/>
            <a:ext cx="1783080" cy="1234440"/>
          </a:xfrm>
          <a:prstGeom prst="rect">
            <a:avLst/>
          </a:prstGeom>
          <a:noFill/>
          <a:ln/>
        </p:spPr>
        <p:txBody>
          <a:bodyPr wrap="square" rtlCol="0" anchor="ctr"/>
          <a:lstStyle/>
          <a:p>
            <a:pPr algn="ctr"/>
            <a:r>
              <a:rPr lang="en-US" sz="1200" dirty="0">
                <a:solidFill>
                  <a:srgbClr val="1A1A2E"/>
                </a:solidFill>
                <a:latin typeface="Calibri" pitchFamily="34" charset="0"/>
                <a:ea typeface="Calibri" pitchFamily="34" charset="-122"/>
                <a:cs typeface="Calibri" pitchFamily="34" charset="-120"/>
              </a:rPr>
              <a:t>H.O.M.E. Ordinance</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passed by Council;</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bond funds &amp; City</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resources committed</a:t>
            </a:r>
            <a:endParaRPr lang="en-US" sz="1200" dirty="0">
              <a:solidFill>
                <a:prstClr val="black"/>
              </a:solidFill>
              <a:latin typeface="Calibri" panose="020F0502020204030204"/>
            </a:endParaRPr>
          </a:p>
        </p:txBody>
      </p:sp>
      <p:sp>
        <p:nvSpPr>
          <p:cNvPr id="21" name="Shape 19"/>
          <p:cNvSpPr/>
          <p:nvPr/>
        </p:nvSpPr>
        <p:spPr>
          <a:xfrm>
            <a:off x="6629400" y="3143250"/>
            <a:ext cx="228600" cy="73152"/>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22" name="Shape 20"/>
          <p:cNvSpPr/>
          <p:nvPr/>
        </p:nvSpPr>
        <p:spPr>
          <a:xfrm>
            <a:off x="6903720" y="1954530"/>
            <a:ext cx="1965960" cy="2560320"/>
          </a:xfrm>
          <a:prstGeom prst="rect">
            <a:avLst/>
          </a:prstGeom>
          <a:solidFill>
            <a:srgbClr val="E8EEF7"/>
          </a:solidFill>
          <a:ln w="12700">
            <a:solidFill>
              <a:srgbClr val="C8D8F0"/>
            </a:solidFill>
            <a:prstDash val="solid"/>
          </a:ln>
        </p:spPr>
        <p:txBody>
          <a:bodyPr/>
          <a:lstStyle/>
          <a:p>
            <a:endParaRPr lang="en-US">
              <a:solidFill>
                <a:prstClr val="black"/>
              </a:solidFill>
              <a:latin typeface="Calibri" panose="020F0502020204030204"/>
            </a:endParaRPr>
          </a:p>
        </p:txBody>
      </p:sp>
      <p:sp>
        <p:nvSpPr>
          <p:cNvPr id="23" name="Shape 21"/>
          <p:cNvSpPr/>
          <p:nvPr/>
        </p:nvSpPr>
        <p:spPr>
          <a:xfrm>
            <a:off x="7498080" y="1881378"/>
            <a:ext cx="777240" cy="777240"/>
          </a:xfrm>
          <a:prstGeom prst="ellipse">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24" name="Text 22"/>
          <p:cNvSpPr/>
          <p:nvPr/>
        </p:nvSpPr>
        <p:spPr>
          <a:xfrm>
            <a:off x="7498080" y="1881378"/>
            <a:ext cx="777240" cy="777240"/>
          </a:xfrm>
          <a:prstGeom prst="rect">
            <a:avLst/>
          </a:prstGeom>
          <a:noFill/>
          <a:ln/>
        </p:spPr>
        <p:txBody>
          <a:bodyPr wrap="square" lIns="0" tIns="0" rIns="0" bIns="0" rtlCol="0" anchor="ctr"/>
          <a:lstStyle/>
          <a:p>
            <a:pPr algn="ctr"/>
            <a:r>
              <a:rPr lang="en-US" sz="1600" b="1" dirty="0">
                <a:solidFill>
                  <a:srgbClr val="F2A900"/>
                </a:solidFill>
                <a:latin typeface="Calibri" panose="020F0502020204030204"/>
              </a:rPr>
              <a:t>04</a:t>
            </a:r>
            <a:endParaRPr lang="en-US" sz="1600" dirty="0">
              <a:solidFill>
                <a:prstClr val="black"/>
              </a:solidFill>
              <a:latin typeface="Calibri" panose="020F0502020204030204"/>
            </a:endParaRPr>
          </a:p>
        </p:txBody>
      </p:sp>
      <p:sp>
        <p:nvSpPr>
          <p:cNvPr id="25" name="Text 23"/>
          <p:cNvSpPr/>
          <p:nvPr/>
        </p:nvSpPr>
        <p:spPr>
          <a:xfrm>
            <a:off x="6995160" y="2731770"/>
            <a:ext cx="1783080" cy="384048"/>
          </a:xfrm>
          <a:prstGeom prst="rect">
            <a:avLst/>
          </a:prstGeom>
          <a:noFill/>
          <a:ln/>
        </p:spPr>
        <p:txBody>
          <a:bodyPr wrap="square" rtlCol="0" anchor="ctr"/>
          <a:lstStyle/>
          <a:p>
            <a:pPr algn="ctr"/>
            <a:r>
              <a:rPr lang="en-US" sz="1600" b="1" dirty="0">
                <a:solidFill>
                  <a:srgbClr val="003087"/>
                </a:solidFill>
                <a:latin typeface="Calibri" pitchFamily="34" charset="0"/>
                <a:ea typeface="Calibri" pitchFamily="34" charset="-122"/>
                <a:cs typeface="Calibri" pitchFamily="34" charset="-120"/>
              </a:rPr>
              <a:t>Deploy</a:t>
            </a:r>
            <a:endParaRPr lang="en-US" sz="1600" dirty="0">
              <a:solidFill>
                <a:prstClr val="black"/>
              </a:solidFill>
              <a:latin typeface="Calibri" panose="020F0502020204030204"/>
            </a:endParaRPr>
          </a:p>
        </p:txBody>
      </p:sp>
      <p:sp>
        <p:nvSpPr>
          <p:cNvPr id="26" name="Text 24"/>
          <p:cNvSpPr/>
          <p:nvPr/>
        </p:nvSpPr>
        <p:spPr>
          <a:xfrm>
            <a:off x="6995160" y="3143250"/>
            <a:ext cx="1783080" cy="1234440"/>
          </a:xfrm>
          <a:prstGeom prst="rect">
            <a:avLst/>
          </a:prstGeom>
          <a:noFill/>
          <a:ln/>
        </p:spPr>
        <p:txBody>
          <a:bodyPr wrap="square" rtlCol="0" anchor="ctr"/>
          <a:lstStyle/>
          <a:p>
            <a:pPr algn="ctr"/>
            <a:r>
              <a:rPr lang="en-US" sz="1200" dirty="0">
                <a:solidFill>
                  <a:srgbClr val="1A1A2E"/>
                </a:solidFill>
                <a:latin typeface="Calibri" pitchFamily="34" charset="0"/>
                <a:ea typeface="Calibri" pitchFamily="34" charset="-122"/>
                <a:cs typeface="Calibri" pitchFamily="34" charset="-120"/>
              </a:rPr>
              <a:t>6 partner agencies</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aligned + 100+</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regulatory/process</a:t>
            </a:r>
            <a:endParaRPr lang="en-US" sz="1200" dirty="0">
              <a:solidFill>
                <a:prstClr val="black"/>
              </a:solidFill>
              <a:latin typeface="Calibri" panose="020F0502020204030204"/>
            </a:endParaRPr>
          </a:p>
          <a:p>
            <a:pPr algn="ctr"/>
            <a:r>
              <a:rPr lang="en-US" sz="1200" dirty="0">
                <a:solidFill>
                  <a:srgbClr val="1A1A2E"/>
                </a:solidFill>
                <a:latin typeface="Calibri" pitchFamily="34" charset="0"/>
                <a:ea typeface="Calibri" pitchFamily="34" charset="-122"/>
                <a:cs typeface="Calibri" pitchFamily="34" charset="-120"/>
              </a:rPr>
              <a:t>reforms underway</a:t>
            </a:r>
            <a:endParaRPr lang="en-US" sz="1200" dirty="0">
              <a:solidFill>
                <a:prstClr val="black"/>
              </a:solidFill>
              <a:latin typeface="Calibri" panose="020F0502020204030204"/>
            </a:endParaRPr>
          </a:p>
        </p:txBody>
      </p:sp>
      <p:sp>
        <p:nvSpPr>
          <p:cNvPr id="27" name="Shape 25"/>
          <p:cNvSpPr/>
          <p:nvPr/>
        </p:nvSpPr>
        <p:spPr>
          <a:xfrm>
            <a:off x="274320" y="4624578"/>
            <a:ext cx="8595360" cy="886968"/>
          </a:xfrm>
          <a:prstGeom prst="rect">
            <a:avLst/>
          </a:prstGeom>
          <a:solidFill>
            <a:srgbClr val="003087"/>
          </a:solidFill>
          <a:ln w="12700">
            <a:solidFill>
              <a:srgbClr val="003087"/>
            </a:solidFill>
            <a:prstDash val="solid"/>
          </a:ln>
        </p:spPr>
        <p:txBody>
          <a:bodyPr/>
          <a:lstStyle/>
          <a:p>
            <a:endParaRPr lang="en-US">
              <a:solidFill>
                <a:prstClr val="black"/>
              </a:solidFill>
              <a:latin typeface="Calibri" panose="020F0502020204030204"/>
            </a:endParaRPr>
          </a:p>
        </p:txBody>
      </p:sp>
      <p:sp>
        <p:nvSpPr>
          <p:cNvPr id="28" name="Text 26"/>
          <p:cNvSpPr/>
          <p:nvPr/>
        </p:nvSpPr>
        <p:spPr>
          <a:xfrm>
            <a:off x="457200" y="4679442"/>
            <a:ext cx="8321040" cy="777240"/>
          </a:xfrm>
          <a:prstGeom prst="rect">
            <a:avLst/>
          </a:prstGeom>
          <a:noFill/>
          <a:ln/>
        </p:spPr>
        <p:txBody>
          <a:bodyPr wrap="square" rtlCol="0" anchor="ctr"/>
          <a:lstStyle/>
          <a:p>
            <a:r>
              <a:rPr lang="en-US" sz="1300" dirty="0">
                <a:solidFill>
                  <a:srgbClr val="FFFFFF"/>
                </a:solidFill>
                <a:latin typeface="Calibri" pitchFamily="34" charset="0"/>
                <a:ea typeface="Calibri" pitchFamily="34" charset="-122"/>
                <a:cs typeface="Calibri" pitchFamily="34" charset="-120"/>
              </a:rPr>
              <a:t>Key takeaway: Data doesn't replace political will — it builds the case for it. Reinvestment Fund &amp; PolicyMap gave us the evidence to align City Council, philanthropic partners, and community stakeholders around a shared housing agenda.</a:t>
            </a:r>
            <a:endParaRPr lang="en-US" sz="1300" dirty="0">
              <a:solidFill>
                <a:prstClr val="black"/>
              </a:solidFill>
              <a:latin typeface="Calibri" panose="020F0502020204030204"/>
            </a:endParaRPr>
          </a:p>
        </p:txBody>
      </p:sp>
      <p:sp>
        <p:nvSpPr>
          <p:cNvPr id="30" name="Text 27"/>
          <p:cNvSpPr/>
          <p:nvPr/>
        </p:nvSpPr>
        <p:spPr>
          <a:xfrm>
            <a:off x="274320" y="5612130"/>
            <a:ext cx="365760" cy="274320"/>
          </a:xfrm>
          <a:prstGeom prst="rect">
            <a:avLst/>
          </a:prstGeom>
          <a:noFill/>
          <a:ln/>
        </p:spPr>
        <p:txBody>
          <a:bodyPr wrap="square" rtlCol="0" anchor="ctr"/>
          <a:lstStyle/>
          <a:p>
            <a:pPr algn="ctr"/>
            <a:r>
              <a:rPr lang="en-US" sz="1000" b="1" dirty="0">
                <a:solidFill>
                  <a:srgbClr val="003087"/>
                </a:solidFill>
                <a:latin typeface="Calibri" panose="020F0502020204030204"/>
              </a:rPr>
              <a:t>6</a:t>
            </a:r>
            <a:endParaRPr lang="en-US" sz="1000" dirty="0">
              <a:solidFill>
                <a:prstClr val="black"/>
              </a:solidFill>
              <a:latin typeface="Calibri" panose="020F0502020204030204"/>
            </a:endParaRPr>
          </a:p>
        </p:txBody>
      </p:sp>
      <p:sp>
        <p:nvSpPr>
          <p:cNvPr id="31" name="Shape 28"/>
          <p:cNvSpPr/>
          <p:nvPr/>
        </p:nvSpPr>
        <p:spPr>
          <a:xfrm>
            <a:off x="0" y="5840730"/>
            <a:ext cx="9144000" cy="1600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3087"/>
        </a:solidFill>
        <a:effectLst/>
      </p:bgPr>
    </p:bg>
    <p:spTree>
      <p:nvGrpSpPr>
        <p:cNvPr id="1" name=""/>
        <p:cNvGrpSpPr/>
        <p:nvPr/>
      </p:nvGrpSpPr>
      <p:grpSpPr>
        <a:xfrm>
          <a:off x="0" y="0"/>
          <a:ext cx="0" cy="0"/>
          <a:chOff x="0" y="0"/>
          <a:chExt cx="0" cy="0"/>
        </a:xfrm>
      </p:grpSpPr>
      <p:sp>
        <p:nvSpPr>
          <p:cNvPr id="2" name="Shape 0"/>
          <p:cNvSpPr/>
          <p:nvPr/>
        </p:nvSpPr>
        <p:spPr>
          <a:xfrm>
            <a:off x="0" y="857250"/>
            <a:ext cx="201168" cy="514350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3" name="Shape 1"/>
          <p:cNvSpPr/>
          <p:nvPr/>
        </p:nvSpPr>
        <p:spPr>
          <a:xfrm>
            <a:off x="0" y="5612130"/>
            <a:ext cx="9144000" cy="388620"/>
          </a:xfrm>
          <a:prstGeom prst="rect">
            <a:avLst/>
          </a:prstGeom>
          <a:solidFill>
            <a:srgbClr val="F2A900"/>
          </a:solidFill>
          <a:ln w="12700">
            <a:solidFill>
              <a:srgbClr val="F2A900"/>
            </a:solidFill>
            <a:prstDash val="solid"/>
          </a:ln>
        </p:spPr>
        <p:txBody>
          <a:bodyPr/>
          <a:lstStyle/>
          <a:p>
            <a:endParaRPr lang="en-US">
              <a:solidFill>
                <a:prstClr val="black"/>
              </a:solidFill>
              <a:latin typeface="Calibri" panose="020F0502020204030204"/>
            </a:endParaRPr>
          </a:p>
        </p:txBody>
      </p:sp>
      <p:sp>
        <p:nvSpPr>
          <p:cNvPr id="4" name="Text 2"/>
          <p:cNvSpPr/>
          <p:nvPr/>
        </p:nvSpPr>
        <p:spPr>
          <a:xfrm>
            <a:off x="411480" y="1360170"/>
            <a:ext cx="8321040" cy="685800"/>
          </a:xfrm>
          <a:prstGeom prst="rect">
            <a:avLst/>
          </a:prstGeom>
          <a:noFill/>
          <a:ln/>
        </p:spPr>
        <p:txBody>
          <a:bodyPr wrap="square" rtlCol="0" anchor="ctr"/>
          <a:lstStyle/>
          <a:p>
            <a:r>
              <a:rPr lang="en-US" sz="4000" b="1" dirty="0">
                <a:solidFill>
                  <a:srgbClr val="F2A900"/>
                </a:solidFill>
                <a:latin typeface="Calibri" pitchFamily="34" charset="0"/>
                <a:ea typeface="Calibri" pitchFamily="34" charset="-122"/>
                <a:cs typeface="Calibri" pitchFamily="34" charset="-120"/>
              </a:rPr>
              <a:t>Data Tells a Story.</a:t>
            </a:r>
            <a:endParaRPr lang="en-US" sz="4000" dirty="0">
              <a:solidFill>
                <a:prstClr val="black"/>
              </a:solidFill>
              <a:latin typeface="Calibri" panose="020F0502020204030204"/>
            </a:endParaRPr>
          </a:p>
        </p:txBody>
      </p:sp>
      <p:sp>
        <p:nvSpPr>
          <p:cNvPr id="5" name="Text 3"/>
          <p:cNvSpPr/>
          <p:nvPr/>
        </p:nvSpPr>
        <p:spPr>
          <a:xfrm>
            <a:off x="411480" y="2000250"/>
            <a:ext cx="8321040" cy="658368"/>
          </a:xfrm>
          <a:prstGeom prst="rect">
            <a:avLst/>
          </a:prstGeom>
          <a:noFill/>
          <a:ln/>
        </p:spPr>
        <p:txBody>
          <a:bodyPr wrap="square" rtlCol="0" anchor="ctr"/>
          <a:lstStyle/>
          <a:p>
            <a:r>
              <a:rPr lang="en-US" sz="3800" b="1" dirty="0">
                <a:solidFill>
                  <a:srgbClr val="FFFFFF"/>
                </a:solidFill>
                <a:latin typeface="Calibri" pitchFamily="34" charset="0"/>
                <a:ea typeface="Calibri" pitchFamily="34" charset="-122"/>
                <a:cs typeface="Calibri" pitchFamily="34" charset="-120"/>
              </a:rPr>
              <a:t>Philadelphia Is Living It.</a:t>
            </a:r>
            <a:endParaRPr lang="en-US" sz="3800" dirty="0">
              <a:solidFill>
                <a:prstClr val="black"/>
              </a:solidFill>
              <a:latin typeface="Calibri" panose="020F0502020204030204"/>
            </a:endParaRPr>
          </a:p>
        </p:txBody>
      </p:sp>
      <p:sp>
        <p:nvSpPr>
          <p:cNvPr id="6" name="Text 4"/>
          <p:cNvSpPr/>
          <p:nvPr/>
        </p:nvSpPr>
        <p:spPr>
          <a:xfrm>
            <a:off x="411480" y="2777490"/>
            <a:ext cx="8046720" cy="1783080"/>
          </a:xfrm>
          <a:prstGeom prst="rect">
            <a:avLst/>
          </a:prstGeom>
          <a:noFill/>
          <a:ln/>
        </p:spPr>
        <p:txBody>
          <a:bodyPr wrap="square" rtlCol="0" anchor="ctr"/>
          <a:lstStyle/>
          <a:p>
            <a:pPr>
              <a:spcAft>
                <a:spcPts val="800"/>
              </a:spcAft>
            </a:pPr>
            <a:r>
              <a:rPr lang="en-US" sz="1600" dirty="0">
                <a:solidFill>
                  <a:srgbClr val="F2A900"/>
                </a:solidFill>
                <a:latin typeface="Calibri" pitchFamily="34" charset="0"/>
                <a:ea typeface="Calibri" pitchFamily="34" charset="-122"/>
                <a:cs typeface="Calibri" pitchFamily="34" charset="-120"/>
              </a:rPr>
              <a:t>• </a:t>
            </a:r>
            <a:r>
              <a:rPr lang="en-US" sz="1600" dirty="0">
                <a:solidFill>
                  <a:srgbClr val="FFFFFF"/>
                </a:solidFill>
                <a:latin typeface="Calibri" pitchFamily="34" charset="0"/>
                <a:ea typeface="Calibri" pitchFamily="34" charset="-122"/>
                <a:cs typeface="Calibri" pitchFamily="34" charset="-120"/>
              </a:rPr>
              <a:t>PolicyMap &amp; Reinvestment Fund gave us the vocabulary to describe a housing crisis in terms policymakers, funders, and residents could all understand.
</a:t>
            </a:r>
            <a:r>
              <a:rPr lang="en-US" sz="1600" dirty="0">
                <a:solidFill>
                  <a:srgbClr val="F2A900"/>
                </a:solidFill>
                <a:latin typeface="Calibri" pitchFamily="34" charset="0"/>
                <a:ea typeface="Calibri" pitchFamily="34" charset="-122"/>
                <a:cs typeface="Calibri" pitchFamily="34" charset="-120"/>
              </a:rPr>
              <a:t>• </a:t>
            </a:r>
            <a:r>
              <a:rPr lang="en-US" sz="1600" dirty="0">
                <a:solidFill>
                  <a:srgbClr val="FFFFFF"/>
                </a:solidFill>
                <a:latin typeface="Calibri" pitchFamily="34" charset="0"/>
                <a:ea typeface="Calibri" pitchFamily="34" charset="-122"/>
                <a:cs typeface="Calibri" pitchFamily="34" charset="-120"/>
              </a:rPr>
              <a:t>H.O.M.E. is the response — a $2B, 30,000-home plan grounded in data and delivered through partnerships.
</a:t>
            </a:r>
            <a:r>
              <a:rPr lang="en-US" sz="1600" dirty="0">
                <a:solidFill>
                  <a:srgbClr val="F2A900"/>
                </a:solidFill>
                <a:latin typeface="Calibri" pitchFamily="34" charset="0"/>
                <a:ea typeface="Calibri" pitchFamily="34" charset="-122"/>
                <a:cs typeface="Calibri" pitchFamily="34" charset="-120"/>
              </a:rPr>
              <a:t>• </a:t>
            </a:r>
            <a:r>
              <a:rPr lang="en-US" sz="1600" dirty="0">
                <a:solidFill>
                  <a:srgbClr val="FFFFFF"/>
                </a:solidFill>
                <a:latin typeface="Calibri" pitchFamily="34" charset="0"/>
                <a:ea typeface="Calibri" pitchFamily="34" charset="-122"/>
                <a:cs typeface="Calibri" pitchFamily="34" charset="-120"/>
              </a:rPr>
              <a:t>The work is ongoing — and every phase continues to be guided by data.</a:t>
            </a:r>
            <a:endParaRPr lang="en-US" sz="1600" dirty="0">
              <a:solidFill>
                <a:prstClr val="black"/>
              </a:solidFill>
              <a:latin typeface="Calibri" panose="020F0502020204030204"/>
            </a:endParaRPr>
          </a:p>
        </p:txBody>
      </p:sp>
      <p:sp>
        <p:nvSpPr>
          <p:cNvPr id="7" name="Text 5"/>
          <p:cNvSpPr/>
          <p:nvPr/>
        </p:nvSpPr>
        <p:spPr>
          <a:xfrm>
            <a:off x="411480" y="4606290"/>
            <a:ext cx="5486400" cy="868680"/>
          </a:xfrm>
          <a:prstGeom prst="rect">
            <a:avLst/>
          </a:prstGeom>
          <a:noFill/>
          <a:ln/>
        </p:spPr>
        <p:txBody>
          <a:bodyPr wrap="square" rtlCol="0" anchor="ctr"/>
          <a:lstStyle/>
          <a:p>
            <a:r>
              <a:rPr lang="en-US" sz="1300" dirty="0">
                <a:solidFill>
                  <a:srgbClr val="C8D8F0"/>
                </a:solidFill>
                <a:latin typeface="Calibri" pitchFamily="34" charset="0"/>
                <a:ea typeface="Calibri" pitchFamily="34" charset="-122"/>
                <a:cs typeface="Calibri" pitchFamily="34" charset="-120"/>
              </a:rPr>
              <a:t>Angela D. Brooks, FAICP</a:t>
            </a:r>
            <a:endParaRPr lang="en-US" sz="1300" dirty="0">
              <a:solidFill>
                <a:prstClr val="black"/>
              </a:solidFill>
              <a:latin typeface="Calibri" panose="020F0502020204030204"/>
            </a:endParaRPr>
          </a:p>
          <a:p>
            <a:r>
              <a:rPr lang="en-US" sz="1300" dirty="0">
                <a:solidFill>
                  <a:srgbClr val="C8D8F0"/>
                </a:solidFill>
                <a:latin typeface="Calibri" pitchFamily="34" charset="0"/>
                <a:ea typeface="Calibri" pitchFamily="34" charset="-122"/>
                <a:cs typeface="Calibri" pitchFamily="34" charset="-120"/>
              </a:rPr>
              <a:t>Chief Housing &amp; Urban Development Officer</a:t>
            </a:r>
            <a:endParaRPr lang="en-US" sz="1300" dirty="0">
              <a:solidFill>
                <a:prstClr val="black"/>
              </a:solidFill>
              <a:latin typeface="Calibri" panose="020F0502020204030204"/>
            </a:endParaRPr>
          </a:p>
          <a:p>
            <a:r>
              <a:rPr lang="en-US" sz="1300" dirty="0">
                <a:solidFill>
                  <a:srgbClr val="C8D8F0"/>
                </a:solidFill>
                <a:latin typeface="Calibri" pitchFamily="34" charset="0"/>
                <a:ea typeface="Calibri" pitchFamily="34" charset="-122"/>
                <a:cs typeface="Calibri" pitchFamily="34" charset="-120"/>
              </a:rPr>
              <a:t>City of Philadelphia</a:t>
            </a:r>
          </a:p>
          <a:p>
            <a:r>
              <a:rPr lang="en-US" sz="1300" dirty="0">
                <a:solidFill>
                  <a:srgbClr val="C8D8F0"/>
                </a:solidFill>
                <a:latin typeface="Calibri" pitchFamily="34" charset="0"/>
                <a:ea typeface="Calibri" pitchFamily="34" charset="-122"/>
                <a:cs typeface="Calibri" pitchFamily="34" charset="-120"/>
              </a:rPr>
              <a:t>Angela.d.brooks@phila.gov</a:t>
            </a:r>
            <a:endParaRPr lang="en-US" sz="1300" dirty="0">
              <a:solidFill>
                <a:prstClr val="black"/>
              </a:solidFill>
              <a:latin typeface="Calibri" panose="020F0502020204030204"/>
            </a:endParaRPr>
          </a:p>
        </p:txBody>
      </p:sp>
      <p:pic>
        <p:nvPicPr>
          <p:cNvPr id="8" name="Image 0" descr="/home/claude/home_logo.jpg"/>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897880" y="4857750"/>
            <a:ext cx="2926080" cy="658368"/>
          </a:xfrm>
          <a:prstGeom prst="rect">
            <a:avLst/>
          </a:prstGeom>
        </p:spPr>
      </p:pic>
      <p:sp>
        <p:nvSpPr>
          <p:cNvPr id="9" name="Text 6"/>
          <p:cNvSpPr/>
          <p:nvPr/>
        </p:nvSpPr>
        <p:spPr>
          <a:xfrm>
            <a:off x="411480" y="5630418"/>
            <a:ext cx="8229600" cy="228600"/>
          </a:xfrm>
          <a:prstGeom prst="rect">
            <a:avLst/>
          </a:prstGeom>
          <a:noFill/>
          <a:ln/>
        </p:spPr>
        <p:txBody>
          <a:bodyPr wrap="square" rtlCol="0" anchor="ctr"/>
          <a:lstStyle/>
          <a:p>
            <a:r>
              <a:rPr lang="en-US" sz="1000" dirty="0">
                <a:solidFill>
                  <a:srgbClr val="003087"/>
                </a:solidFill>
                <a:latin typeface="Calibri" panose="020F0502020204030204"/>
              </a:rPr>
              <a:t>City of Philadelphia  |  Mayor Cherelle L. Parker  |  H.O.M.E. Initiative</a:t>
            </a:r>
            <a:endParaRPr lang="en-US" sz="1000" dirty="0">
              <a:solidFill>
                <a:prstClr val="black"/>
              </a:solidFill>
              <a:latin typeface="Calibri" panose="020F050202020403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F89FC01-D0CF-4899-A184-1F0070363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4E5A9FF-C93F-4A6D-ABDE-2533C3017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5" name="Straight Connector 14">
            <a:extLst>
              <a:ext uri="{FF2B5EF4-FFF2-40B4-BE49-F238E27FC236}">
                <a16:creationId xmlns:a16="http://schemas.microsoft.com/office/drawing/2014/main" id="{890A4124-979D-4376-AA58-6501D58B67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4B019A08-55AD-4038-B865-37DA596B8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45BF0-F6DC-3F1E-447D-3C060DA0E0F5}"/>
              </a:ext>
            </a:extLst>
          </p:cNvPr>
          <p:cNvSpPr>
            <a:spLocks noGrp="1"/>
          </p:cNvSpPr>
          <p:nvPr>
            <p:ph type="title"/>
          </p:nvPr>
        </p:nvSpPr>
        <p:spPr>
          <a:xfrm>
            <a:off x="4808763" y="634946"/>
            <a:ext cx="3845379" cy="1450757"/>
          </a:xfrm>
        </p:spPr>
        <p:txBody>
          <a:bodyPr vert="horz" lIns="91440" tIns="45720" rIns="91440" bIns="45720" rtlCol="0" anchor="b">
            <a:normAutofit/>
          </a:bodyPr>
          <a:lstStyle/>
          <a:p>
            <a:pPr defTabSz="914400"/>
            <a:r>
              <a:rPr lang="en-US" sz="4800" spc="-50"/>
              <a:t>To Access the Data</a:t>
            </a:r>
          </a:p>
        </p:txBody>
      </p:sp>
      <p:pic>
        <p:nvPicPr>
          <p:cNvPr id="6" name="Picture 5" descr="A drawing of a cartoon character&#10;&#10;Description automatically generated">
            <a:extLst>
              <a:ext uri="{FF2B5EF4-FFF2-40B4-BE49-F238E27FC236}">
                <a16:creationId xmlns:a16="http://schemas.microsoft.com/office/drawing/2014/main" id="{A3FD6E58-3779-D612-5DB2-F149D2CD78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394" y="2783444"/>
            <a:ext cx="4088720" cy="971070"/>
          </a:xfrm>
          <a:prstGeom prst="rect">
            <a:avLst/>
          </a:prstGeom>
        </p:spPr>
      </p:pic>
      <p:cxnSp>
        <p:nvCxnSpPr>
          <p:cNvPr id="19" name="Straight Connector 18">
            <a:extLst>
              <a:ext uri="{FF2B5EF4-FFF2-40B4-BE49-F238E27FC236}">
                <a16:creationId xmlns:a16="http://schemas.microsoft.com/office/drawing/2014/main" id="{2BA067F2-7FAF-4758-9BC4-F7C88ED904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08763" y="2086188"/>
            <a:ext cx="356160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66DF297-4A6E-1F88-DBCC-FAE0F2236335}"/>
              </a:ext>
            </a:extLst>
          </p:cNvPr>
          <p:cNvSpPr txBox="1"/>
          <p:nvPr/>
        </p:nvSpPr>
        <p:spPr>
          <a:xfrm>
            <a:off x="4808763" y="2198914"/>
            <a:ext cx="3845379" cy="3670180"/>
          </a:xfrm>
          <a:prstGeom prst="rect">
            <a:avLst/>
          </a:prstGeom>
        </p:spPr>
        <p:txBody>
          <a:bodyPr vert="horz" lIns="0" tIns="45720" rIns="0" bIns="45720" rtlCol="0">
            <a:normAutofit/>
          </a:bodyPr>
          <a:lstStyle/>
          <a:p>
            <a:pPr marL="0" indent="0">
              <a:lnSpc>
                <a:spcPct val="90000"/>
              </a:lnSpc>
              <a:spcAft>
                <a:spcPts val="600"/>
              </a:spcAft>
              <a:buClr>
                <a:schemeClr val="accent1"/>
              </a:buClr>
              <a:buFont typeface="Calibri" panose="020F0502020204030204" pitchFamily="34" charset="0"/>
              <a:buNone/>
            </a:pPr>
            <a:r>
              <a:rPr lang="en-US" dirty="0">
                <a:solidFill>
                  <a:schemeClr val="tx1">
                    <a:lumMod val="75000"/>
                    <a:lumOff val="25000"/>
                  </a:schemeClr>
                </a:solidFill>
              </a:rPr>
              <a:t>The study and the data for the 350 cities can be found via </a:t>
            </a:r>
            <a:r>
              <a:rPr lang="en-US" dirty="0">
                <a:solidFill>
                  <a:schemeClr val="tx1">
                    <a:lumMod val="75000"/>
                    <a:lumOff val="25000"/>
                  </a:schemeClr>
                </a:solidFill>
                <a:hlinkClick r:id="rId3"/>
              </a:rPr>
              <a:t>www.policymap.com</a:t>
            </a:r>
            <a:endParaRPr lang="en-US" dirty="0">
              <a:solidFill>
                <a:schemeClr val="tx1">
                  <a:lumMod val="75000"/>
                  <a:lumOff val="25000"/>
                </a:schemeClr>
              </a:solidFill>
            </a:endParaRPr>
          </a:p>
          <a:p>
            <a:pPr marL="0" indent="0">
              <a:lnSpc>
                <a:spcPct val="90000"/>
              </a:lnSpc>
              <a:spcAft>
                <a:spcPts val="600"/>
              </a:spcAft>
              <a:buClr>
                <a:schemeClr val="accent1"/>
              </a:buClr>
              <a:buFont typeface="Calibri" panose="020F0502020204030204" pitchFamily="34" charset="0"/>
              <a:buNone/>
            </a:pPr>
            <a:endParaRPr lang="en-US" dirty="0">
              <a:solidFill>
                <a:schemeClr val="tx1">
                  <a:lumMod val="75000"/>
                  <a:lumOff val="25000"/>
                </a:schemeClr>
              </a:solidFill>
            </a:endParaRPr>
          </a:p>
          <a:p>
            <a:pPr marL="0" indent="0">
              <a:lnSpc>
                <a:spcPct val="90000"/>
              </a:lnSpc>
              <a:spcAft>
                <a:spcPts val="600"/>
              </a:spcAft>
              <a:buClr>
                <a:schemeClr val="accent1"/>
              </a:buClr>
              <a:buFont typeface="Calibri" panose="020F0502020204030204" pitchFamily="34" charset="0"/>
              <a:buNone/>
            </a:pPr>
            <a:r>
              <a:rPr lang="en-US" dirty="0">
                <a:solidFill>
                  <a:schemeClr val="tx1">
                    <a:lumMod val="75000"/>
                    <a:lumOff val="25000"/>
                  </a:schemeClr>
                </a:solidFill>
              </a:rPr>
              <a:t>Data is available in the mapping application as well as within data packages, including on Snowflake.</a:t>
            </a:r>
          </a:p>
          <a:p>
            <a:pPr marL="0" indent="0">
              <a:lnSpc>
                <a:spcPct val="90000"/>
              </a:lnSpc>
              <a:spcAft>
                <a:spcPts val="600"/>
              </a:spcAft>
              <a:buClr>
                <a:schemeClr val="accent1"/>
              </a:buClr>
              <a:buFont typeface="Calibri" panose="020F0502020204030204" pitchFamily="34" charset="0"/>
              <a:buNone/>
            </a:pPr>
            <a:endParaRPr lang="en-US" dirty="0">
              <a:solidFill>
                <a:schemeClr val="tx1">
                  <a:lumMod val="75000"/>
                  <a:lumOff val="25000"/>
                </a:schemeClr>
              </a:solidFill>
            </a:endParaRPr>
          </a:p>
          <a:p>
            <a:pPr marL="0" indent="0">
              <a:lnSpc>
                <a:spcPct val="90000"/>
              </a:lnSpc>
              <a:spcAft>
                <a:spcPts val="600"/>
              </a:spcAft>
              <a:buClr>
                <a:schemeClr val="accent1"/>
              </a:buClr>
              <a:buFont typeface="Calibri" panose="020F0502020204030204" pitchFamily="34" charset="0"/>
              <a:buNone/>
            </a:pPr>
            <a:r>
              <a:rPr lang="en-US" dirty="0">
                <a:solidFill>
                  <a:schemeClr val="tx1">
                    <a:lumMod val="75000"/>
                    <a:lumOff val="25000"/>
                  </a:schemeClr>
                </a:solidFill>
              </a:rPr>
              <a:t>We’ve prioritized making data AI ready so that it can be accessed and analyzed outside of PolicyMap using AI chatbots.</a:t>
            </a:r>
          </a:p>
        </p:txBody>
      </p:sp>
      <p:sp>
        <p:nvSpPr>
          <p:cNvPr id="21" name="Rectangle 20">
            <a:extLst>
              <a:ext uri="{FF2B5EF4-FFF2-40B4-BE49-F238E27FC236}">
                <a16:creationId xmlns:a16="http://schemas.microsoft.com/office/drawing/2014/main" id="{1627C7B9-FD35-4E35-B741-E4A9A5F41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476B7131-2035-43F9-84E8-2B4749D33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586531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D6F93-00B2-5DC9-1A2E-6CC910E823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692A3D-43D2-9C1D-7C8A-871F6C0AB366}"/>
              </a:ext>
            </a:extLst>
          </p:cNvPr>
          <p:cNvSpPr>
            <a:spLocks noGrp="1"/>
          </p:cNvSpPr>
          <p:nvPr>
            <p:ph type="body" sz="quarter" idx="31"/>
          </p:nvPr>
        </p:nvSpPr>
        <p:spPr/>
        <p:txBody>
          <a:bodyPr/>
          <a:lstStyle/>
          <a:p>
            <a:r>
              <a:rPr lang="en-US" dirty="0"/>
              <a:t>%</a:t>
            </a:r>
          </a:p>
        </p:txBody>
      </p:sp>
      <p:sp>
        <p:nvSpPr>
          <p:cNvPr id="3" name="Text Placeholder 2">
            <a:extLst>
              <a:ext uri="{FF2B5EF4-FFF2-40B4-BE49-F238E27FC236}">
                <a16:creationId xmlns:a16="http://schemas.microsoft.com/office/drawing/2014/main" id="{98308728-1EB6-FED1-4C31-A05EF9373B6B}"/>
              </a:ext>
            </a:extLst>
          </p:cNvPr>
          <p:cNvSpPr>
            <a:spLocks noGrp="1"/>
          </p:cNvSpPr>
          <p:nvPr>
            <p:ph type="body" sz="quarter" idx="32"/>
          </p:nvPr>
        </p:nvSpPr>
        <p:spPr/>
        <p:txBody>
          <a:bodyPr/>
          <a:lstStyle/>
          <a:p>
            <a:r>
              <a:rPr lang="en-US" dirty="0"/>
              <a:t>Interest Rate Lock Eases (Painfully Slowly)</a:t>
            </a:r>
          </a:p>
        </p:txBody>
      </p:sp>
      <p:graphicFrame>
        <p:nvGraphicFramePr>
          <p:cNvPr id="4" name="Object 2">
            <a:extLst>
              <a:ext uri="{FF2B5EF4-FFF2-40B4-BE49-F238E27FC236}">
                <a16:creationId xmlns:a16="http://schemas.microsoft.com/office/drawing/2014/main" id="{F3E5B382-F7AF-EA6F-C233-BBFBB416C2BA}"/>
              </a:ext>
            </a:extLst>
          </p:cNvPr>
          <p:cNvGraphicFramePr>
            <a:graphicFrameLocks noChangeAspect="1"/>
          </p:cNvGraphicFramePr>
          <p:nvPr/>
        </p:nvGraphicFramePr>
        <p:xfrm>
          <a:off x="147918" y="2162270"/>
          <a:ext cx="8996082" cy="31005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4">
            <a:extLst>
              <a:ext uri="{FF2B5EF4-FFF2-40B4-BE49-F238E27FC236}">
                <a16:creationId xmlns:a16="http://schemas.microsoft.com/office/drawing/2014/main" id="{BC492682-E01A-E1B7-D312-555CA2AB7229}"/>
              </a:ext>
            </a:extLst>
          </p:cNvPr>
          <p:cNvSpPr txBox="1">
            <a:spLocks/>
          </p:cNvSpPr>
          <p:nvPr/>
        </p:nvSpPr>
        <p:spPr>
          <a:xfrm>
            <a:off x="386938" y="5328095"/>
            <a:ext cx="8379056" cy="353419"/>
          </a:xfrm>
          <a:prstGeom prst="rect">
            <a:avLst/>
          </a:prstGeom>
        </p:spPr>
        <p:txBody>
          <a:bodyPr/>
          <a:lstStyle>
            <a:lvl1pPr marL="304830" indent="-304830" algn="l" defTabSz="914491" rtl="0" eaLnBrk="1" latinLnBrk="0" hangingPunct="1">
              <a:lnSpc>
                <a:spcPct val="120000"/>
              </a:lnSpc>
              <a:spcBef>
                <a:spcPts val="1200"/>
              </a:spcBef>
              <a:buClr>
                <a:srgbClr val="FFB133"/>
              </a:buClr>
              <a:buFont typeface="Arial" panose="020B0604020202020204" pitchFamily="34" charset="0"/>
              <a:buChar char="•"/>
              <a:defRPr sz="2000" b="0" i="0" kern="1200">
                <a:solidFill>
                  <a:schemeClr val="tx1"/>
                </a:solidFill>
                <a:latin typeface="DA_FuturaPT Book" panose="020B0502020204020303" pitchFamily="34" charset="0"/>
                <a:ea typeface="DA_FuturaPT Book" panose="020B0502020204020303" pitchFamily="34" charset="0"/>
                <a:cs typeface="+mn-cs"/>
              </a:defRPr>
            </a:lvl1pPr>
            <a:lvl2pPr marL="609661" indent="-304830" algn="l" defTabSz="914491" rtl="0" eaLnBrk="1" latinLnBrk="0" hangingPunct="1">
              <a:lnSpc>
                <a:spcPct val="120000"/>
              </a:lnSpc>
              <a:spcBef>
                <a:spcPts val="1200"/>
              </a:spcBef>
              <a:buClr>
                <a:srgbClr val="FFB133"/>
              </a:buClr>
              <a:buFont typeface="Open Sans" panose="020B0606030504020204" pitchFamily="34" charset="0"/>
              <a:buChar char="−"/>
              <a:defRPr sz="1867" b="0" i="0" kern="1200">
                <a:solidFill>
                  <a:schemeClr val="tx1"/>
                </a:solidFill>
                <a:latin typeface="DA_FuturaPT Book" panose="020B0502020204020303" pitchFamily="34" charset="0"/>
                <a:ea typeface="DA_FuturaPT Book" panose="020B0502020204020303" pitchFamily="34" charset="0"/>
                <a:cs typeface="+mn-cs"/>
              </a:defRPr>
            </a:lvl2pPr>
            <a:lvl3pPr marL="914491" indent="-304830" algn="l" defTabSz="914491" rtl="0" eaLnBrk="1" latinLnBrk="0" hangingPunct="1">
              <a:lnSpc>
                <a:spcPct val="120000"/>
              </a:lnSpc>
              <a:spcBef>
                <a:spcPts val="1200"/>
              </a:spcBef>
              <a:buClr>
                <a:srgbClr val="FFB133"/>
              </a:buClr>
              <a:buFont typeface="Arial" panose="020B0604020202020204" pitchFamily="34" charset="0"/>
              <a:buChar char="•"/>
              <a:defRPr sz="1600" b="0" i="0" kern="1200">
                <a:solidFill>
                  <a:schemeClr val="tx1"/>
                </a:solidFill>
                <a:latin typeface="DA_FuturaPT Book" panose="020B0502020204020303" pitchFamily="34" charset="0"/>
                <a:ea typeface="DA_FuturaPT Book" panose="020B0502020204020303" pitchFamily="34" charset="0"/>
                <a:cs typeface="+mn-cs"/>
              </a:defRPr>
            </a:lvl3pPr>
            <a:lvl4pPr marL="1219322" indent="-304830" algn="l" defTabSz="914491" rtl="0" eaLnBrk="1" latinLnBrk="0" hangingPunct="1">
              <a:lnSpc>
                <a:spcPct val="120000"/>
              </a:lnSpc>
              <a:spcBef>
                <a:spcPts val="1200"/>
              </a:spcBef>
              <a:buClr>
                <a:srgbClr val="FFB133"/>
              </a:buClr>
              <a:buFont typeface="Open Sans" panose="020B0606030504020204" pitchFamily="34" charset="0"/>
              <a:buChar char="−"/>
              <a:defRPr sz="1467" b="0" i="0" kern="1200">
                <a:solidFill>
                  <a:schemeClr val="tx1"/>
                </a:solidFill>
                <a:latin typeface="DA_FuturaPT Book" panose="020B0502020204020303" pitchFamily="34" charset="0"/>
                <a:ea typeface="DA_FuturaPT Book" panose="020B0502020204020303" pitchFamily="34" charset="0"/>
                <a:cs typeface="+mn-cs"/>
              </a:defRPr>
            </a:lvl4pPr>
            <a:lvl5pPr marL="1524152" indent="-304830" algn="l" defTabSz="914491" rtl="0" eaLnBrk="1" latinLnBrk="0" hangingPunct="1">
              <a:lnSpc>
                <a:spcPct val="120000"/>
              </a:lnSpc>
              <a:spcBef>
                <a:spcPts val="1200"/>
              </a:spcBef>
              <a:buClr>
                <a:srgbClr val="FFB133"/>
              </a:buClr>
              <a:buFont typeface="Arial" panose="020B0604020202020204" pitchFamily="34" charset="0"/>
              <a:buChar char="•"/>
              <a:tabLst>
                <a:tab pos="6326291" algn="l"/>
              </a:tabLst>
              <a:defRPr sz="1333" b="0" i="0" kern="1200">
                <a:solidFill>
                  <a:schemeClr val="tx1"/>
                </a:solidFill>
                <a:latin typeface="DA_FuturaPT Book" panose="020B0502020204020303" pitchFamily="34" charset="0"/>
                <a:ea typeface="DA_FuturaPT Book" panose="020B0502020204020303" pitchFamily="34" charset="0"/>
                <a:cs typeface="+mn-cs"/>
              </a:defRPr>
            </a:lvl5pPr>
            <a:lvl6pPr marL="2514851"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97"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43"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89"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23" indent="-228623" defTabSz="685868">
              <a:spcBef>
                <a:spcPts val="900"/>
              </a:spcBef>
            </a:pPr>
            <a:r>
              <a:rPr lang="en-US" sz="900" dirty="0">
                <a:solidFill>
                  <a:srgbClr val="000000"/>
                </a:solidFill>
                <a:latin typeface="GT America Regular"/>
              </a:rPr>
              <a:t>Sources: BEA, Freddie Mac, Moody’s Analytics</a:t>
            </a:r>
          </a:p>
          <a:p>
            <a:pPr marL="228623" indent="-228623" defTabSz="685868">
              <a:spcBef>
                <a:spcPts val="900"/>
              </a:spcBef>
            </a:pPr>
            <a:endParaRPr lang="en-US" sz="900" dirty="0">
              <a:solidFill>
                <a:srgbClr val="000000"/>
              </a:solidFill>
              <a:latin typeface="GT America Regular"/>
            </a:endParaRPr>
          </a:p>
        </p:txBody>
      </p:sp>
      <p:sp>
        <p:nvSpPr>
          <p:cNvPr id="5" name="TextBox 4">
            <a:extLst>
              <a:ext uri="{FF2B5EF4-FFF2-40B4-BE49-F238E27FC236}">
                <a16:creationId xmlns:a16="http://schemas.microsoft.com/office/drawing/2014/main" id="{37F14F17-FF2A-7961-7CB0-04E667AF45CC}"/>
              </a:ext>
            </a:extLst>
          </p:cNvPr>
          <p:cNvSpPr txBox="1"/>
          <p:nvPr/>
        </p:nvSpPr>
        <p:spPr>
          <a:xfrm>
            <a:off x="3567285" y="2933506"/>
            <a:ext cx="3157649" cy="519373"/>
          </a:xfrm>
          <a:prstGeom prst="rect">
            <a:avLst/>
          </a:prstGeom>
          <a:solidFill>
            <a:srgbClr val="FFFFFF"/>
          </a:solidFill>
        </p:spPr>
        <p:txBody>
          <a:bodyPr wrap="square" lIns="0" tIns="0" rIns="0" bIns="0" rtlCol="0">
            <a:spAutoFit/>
          </a:bodyPr>
          <a:lstStyle/>
          <a:p>
            <a:pPr defTabSz="685800">
              <a:defRPr/>
            </a:pPr>
            <a:r>
              <a:rPr lang="en-US" sz="1125" dirty="0">
                <a:solidFill>
                  <a:srgbClr val="444444"/>
                </a:solidFill>
                <a:latin typeface="Arial"/>
              </a:rPr>
              <a:t>The typical monthly mortgage payment on an existing mortgage is nearly $2,00 compared with $2,500 on a newly originated mortgage.</a:t>
            </a:r>
          </a:p>
        </p:txBody>
      </p:sp>
    </p:spTree>
    <p:extLst>
      <p:ext uri="{BB962C8B-B14F-4D97-AF65-F5344CB8AC3E}">
        <p14:creationId xmlns:p14="http://schemas.microsoft.com/office/powerpoint/2010/main" val="783218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2"/>
          <p:cNvGraphicFramePr>
            <a:graphicFrameLocks noChangeAspect="1"/>
          </p:cNvGraphicFramePr>
          <p:nvPr>
            <p:extLst>
              <p:ext uri="{D42A27DB-BD31-4B8C-83A1-F6EECF244321}">
                <p14:modId xmlns:p14="http://schemas.microsoft.com/office/powerpoint/2010/main" val="918377381"/>
              </p:ext>
            </p:extLst>
          </p:nvPr>
        </p:nvGraphicFramePr>
        <p:xfrm>
          <a:off x="1" y="2028825"/>
          <a:ext cx="9143999" cy="317896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a:extLst>
              <a:ext uri="{FF2B5EF4-FFF2-40B4-BE49-F238E27FC236}">
                <a16:creationId xmlns:a16="http://schemas.microsoft.com/office/drawing/2014/main" id="{C8278DF1-4C78-9F00-9181-182475578E6E}"/>
              </a:ext>
            </a:extLst>
          </p:cNvPr>
          <p:cNvSpPr>
            <a:spLocks noGrp="1"/>
          </p:cNvSpPr>
          <p:nvPr>
            <p:ph type="body" sz="quarter" idx="31"/>
          </p:nvPr>
        </p:nvSpPr>
        <p:spPr/>
        <p:txBody>
          <a:bodyPr/>
          <a:lstStyle/>
          <a:p>
            <a:r>
              <a:rPr lang="en-US" dirty="0">
                <a:latin typeface="Arial" panose="020B0604020202020204" pitchFamily="34" charset="0"/>
              </a:rPr>
              <a:t>Over/undersupply of housing units, mil</a:t>
            </a:r>
          </a:p>
        </p:txBody>
      </p:sp>
      <p:sp>
        <p:nvSpPr>
          <p:cNvPr id="2" name="Text Placeholder 1">
            <a:extLst>
              <a:ext uri="{FF2B5EF4-FFF2-40B4-BE49-F238E27FC236}">
                <a16:creationId xmlns:a16="http://schemas.microsoft.com/office/drawing/2014/main" id="{4F745EBE-4528-F436-E814-F4B10A77F92B}"/>
              </a:ext>
            </a:extLst>
          </p:cNvPr>
          <p:cNvSpPr>
            <a:spLocks noGrp="1"/>
          </p:cNvSpPr>
          <p:nvPr>
            <p:ph type="body" sz="quarter" idx="32"/>
          </p:nvPr>
        </p:nvSpPr>
        <p:spPr/>
        <p:txBody>
          <a:bodyPr lIns="0" tIns="34290" rIns="68580" bIns="34290" anchor="ctr" anchorCtr="0"/>
          <a:lstStyle/>
          <a:p>
            <a:r>
              <a:rPr lang="en-US" dirty="0"/>
              <a:t>A Housing Shortfall Of Nearly 2 Million Homes</a:t>
            </a:r>
            <a:endParaRPr lang="en-US" noProof="0" dirty="0"/>
          </a:p>
        </p:txBody>
      </p:sp>
      <p:sp>
        <p:nvSpPr>
          <p:cNvPr id="3" name="Slide Number Placeholder 1">
            <a:extLst>
              <a:ext uri="{FF2B5EF4-FFF2-40B4-BE49-F238E27FC236}">
                <a16:creationId xmlns:a16="http://schemas.microsoft.com/office/drawing/2014/main" id="{5035AA38-4D9D-9690-7EB9-482C347CB962}"/>
              </a:ext>
            </a:extLst>
          </p:cNvPr>
          <p:cNvSpPr>
            <a:spLocks noGrp="1"/>
          </p:cNvSpPr>
          <p:nvPr>
            <p:ph type="sldNum" sz="quarter" idx="4294967295"/>
          </p:nvPr>
        </p:nvSpPr>
        <p:spPr>
          <a:xfrm>
            <a:off x="8636794" y="5624513"/>
            <a:ext cx="507206" cy="273844"/>
          </a:xfrm>
          <a:prstGeom prst="rect">
            <a:avLst/>
          </a:prstGeom>
        </p:spPr>
        <p:txBody>
          <a:bodyPr/>
          <a:lstStyle/>
          <a:p>
            <a:pPr defTabSz="685800">
              <a:defRPr/>
            </a:pPr>
            <a:fld id="{8D94BC70-B6BC-4DAC-A2BE-075A1850557C}" type="slidenum">
              <a:rPr lang="ru-UA" sz="1350">
                <a:solidFill>
                  <a:srgbClr val="000000"/>
                </a:solidFill>
                <a:latin typeface="Arial" panose="020B0604020202020204" pitchFamily="34" charset="0"/>
              </a:rPr>
              <a:pPr defTabSz="685800">
                <a:defRPr/>
              </a:pPr>
              <a:t>4</a:t>
            </a:fld>
            <a:endParaRPr lang="ru-UA" sz="1350" dirty="0">
              <a:solidFill>
                <a:srgbClr val="000000"/>
              </a:solidFill>
              <a:latin typeface="Arial" panose="020B0604020202020204" pitchFamily="34" charset="0"/>
            </a:endParaRPr>
          </a:p>
        </p:txBody>
      </p:sp>
      <p:sp>
        <p:nvSpPr>
          <p:cNvPr id="13" name="TextBox 12">
            <a:extLst>
              <a:ext uri="{FF2B5EF4-FFF2-40B4-BE49-F238E27FC236}">
                <a16:creationId xmlns:a16="http://schemas.microsoft.com/office/drawing/2014/main" id="{E0DAB435-1378-20A0-3DD5-6A300EDBFADC}"/>
              </a:ext>
            </a:extLst>
          </p:cNvPr>
          <p:cNvSpPr txBox="1"/>
          <p:nvPr/>
        </p:nvSpPr>
        <p:spPr>
          <a:xfrm>
            <a:off x="401240" y="5358192"/>
            <a:ext cx="8391525" cy="171450"/>
          </a:xfrm>
          <a:prstGeom prst="rect">
            <a:avLst/>
          </a:prstGeom>
          <a:noFill/>
        </p:spPr>
        <p:txBody>
          <a:bodyPr wrap="square" lIns="0" rIns="0" rtlCol="0" anchor="ctr" anchorCtr="0">
            <a:noAutofit/>
          </a:bodyPr>
          <a:lstStyle/>
          <a:p>
            <a:pPr defTabSz="228578">
              <a:defRPr/>
            </a:pPr>
            <a:r>
              <a:rPr lang="en-US" sz="900" dirty="0">
                <a:solidFill>
                  <a:srgbClr val="444444"/>
                </a:solidFill>
                <a:latin typeface="Arial"/>
              </a:rPr>
              <a:t>Sources: Census Bureau, Moody’s Analytics</a:t>
            </a:r>
          </a:p>
        </p:txBody>
      </p:sp>
    </p:spTree>
    <p:extLst>
      <p:ext uri="{BB962C8B-B14F-4D97-AF65-F5344CB8AC3E}">
        <p14:creationId xmlns:p14="http://schemas.microsoft.com/office/powerpoint/2010/main" val="417397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7850-BB1A-EE0A-6C0A-C1094D85A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298DB-A519-0E57-11AB-B0E5747E23D8}"/>
              </a:ext>
            </a:extLst>
          </p:cNvPr>
          <p:cNvSpPr>
            <a:spLocks noGrp="1"/>
          </p:cNvSpPr>
          <p:nvPr>
            <p:ph type="title"/>
          </p:nvPr>
        </p:nvSpPr>
        <p:spPr>
          <a:xfrm>
            <a:off x="915394" y="993914"/>
            <a:ext cx="7543800" cy="688757"/>
          </a:xfrm>
        </p:spPr>
        <p:txBody>
          <a:bodyPr>
            <a:normAutofit/>
          </a:bodyPr>
          <a:lstStyle/>
          <a:p>
            <a:r>
              <a:rPr lang="en-US" dirty="0"/>
              <a:t>Reasons for Census Tract Level Analysis</a:t>
            </a:r>
            <a:endParaRPr dirty="0"/>
          </a:p>
        </p:txBody>
      </p:sp>
      <p:sp>
        <p:nvSpPr>
          <p:cNvPr id="3" name="TextBox 2">
            <a:extLst>
              <a:ext uri="{FF2B5EF4-FFF2-40B4-BE49-F238E27FC236}">
                <a16:creationId xmlns:a16="http://schemas.microsoft.com/office/drawing/2014/main" id="{451E9642-9C72-4591-00AD-C481C3711341}"/>
              </a:ext>
            </a:extLst>
          </p:cNvPr>
          <p:cNvSpPr txBox="1"/>
          <p:nvPr/>
        </p:nvSpPr>
        <p:spPr>
          <a:xfrm>
            <a:off x="845820" y="1905000"/>
            <a:ext cx="7452360" cy="3852337"/>
          </a:xfrm>
          <a:prstGeom prst="rect">
            <a:avLst/>
          </a:prstGeom>
          <a:noFill/>
        </p:spPr>
        <p:txBody>
          <a:bodyPr wrap="square" rtlCol="0">
            <a:spAutoFit/>
          </a:bodyPr>
          <a:lstStyle/>
          <a:p>
            <a:pPr marL="342900" lvl="0" indent="-342900">
              <a:spcAft>
                <a:spcPts val="1000"/>
              </a:spcAft>
              <a:buClr>
                <a:schemeClr val="accent1"/>
              </a:buClr>
              <a:buSzPct val="100000"/>
              <a:buFont typeface="Arial" panose="020B0604020202020204" pitchFamily="34" charset="0"/>
              <a:buChar char="•"/>
              <a:defRPr/>
            </a:pPr>
            <a:r>
              <a:rPr lang="en-US" b="1" dirty="0">
                <a:solidFill>
                  <a:srgbClr val="555555"/>
                </a:solidFill>
                <a:ea typeface="Calibri" pitchFamily="34" charset="-122"/>
                <a:cs typeface="Calibri" pitchFamily="34" charset="-120"/>
              </a:rPr>
              <a:t>National housing shortage data masks a deeper problem</a:t>
            </a:r>
            <a:r>
              <a:rPr lang="en-US" dirty="0">
                <a:solidFill>
                  <a:srgbClr val="555555"/>
                </a:solidFill>
                <a:ea typeface="Calibri" pitchFamily="34" charset="-122"/>
                <a:cs typeface="Calibri" pitchFamily="34" charset="-120"/>
              </a:rPr>
              <a:t>: housing isn't fungible. Units vary by cost, location, and tenure - and shortages and surpluses are unevenly distributed across the country.</a:t>
            </a:r>
            <a:endParaRPr lang="en-US" dirty="0">
              <a:solidFill>
                <a:srgbClr val="565759"/>
              </a:solidFill>
            </a:endParaRPr>
          </a:p>
          <a:p>
            <a:pPr marL="342900" lvl="0" indent="-342900">
              <a:spcAft>
                <a:spcPts val="1000"/>
              </a:spcAft>
              <a:buClr>
                <a:schemeClr val="accent1"/>
              </a:buClr>
              <a:buSzPct val="100000"/>
              <a:buFont typeface="Arial" panose="020B0604020202020204" pitchFamily="34" charset="0"/>
              <a:buChar char="•"/>
              <a:defRPr/>
            </a:pPr>
            <a:r>
              <a:rPr lang="en-US" b="1" dirty="0">
                <a:solidFill>
                  <a:srgbClr val="555555"/>
                </a:solidFill>
                <a:ea typeface="Calibri" pitchFamily="34" charset="-122"/>
                <a:cs typeface="Calibri" pitchFamily="34" charset="-120"/>
              </a:rPr>
              <a:t>National figures are of limited use for policy and investment</a:t>
            </a:r>
            <a:r>
              <a:rPr lang="en-US" dirty="0">
                <a:solidFill>
                  <a:srgbClr val="555555"/>
                </a:solidFill>
                <a:ea typeface="Calibri" pitchFamily="34" charset="-122"/>
                <a:cs typeface="Calibri" pitchFamily="34" charset="-120"/>
              </a:rPr>
              <a:t>. Housing decisions - where to build, what to build, and for whom - are made at the local level. A national number can't tell a city council, developer, or lender where the need actually is.</a:t>
            </a:r>
          </a:p>
          <a:p>
            <a:pPr marL="342900" lvl="0" indent="-342900">
              <a:spcAft>
                <a:spcPts val="600"/>
              </a:spcAft>
              <a:buClr>
                <a:schemeClr val="accent1"/>
              </a:buClr>
              <a:buSzPct val="100000"/>
              <a:buFont typeface="Arial" panose="020B0604020202020204" pitchFamily="34" charset="0"/>
              <a:buChar char="•"/>
              <a:defRPr/>
            </a:pPr>
            <a:r>
              <a:rPr lang="en-US" dirty="0">
                <a:solidFill>
                  <a:srgbClr val="555555"/>
                </a:solidFill>
                <a:ea typeface="Calibri" pitchFamily="34" charset="-122"/>
                <a:cs typeface="Calibri" pitchFamily="34" charset="-120"/>
              </a:rPr>
              <a:t>To cut through the noise, we analyzed cities at the census tract level to </a:t>
            </a:r>
            <a:r>
              <a:rPr lang="en-US" b="1" dirty="0">
                <a:solidFill>
                  <a:srgbClr val="555555"/>
                </a:solidFill>
                <a:ea typeface="Calibri" pitchFamily="34" charset="-122"/>
                <a:cs typeface="Calibri" pitchFamily="34" charset="-120"/>
              </a:rPr>
              <a:t>answer three questions</a:t>
            </a:r>
            <a:r>
              <a:rPr lang="en-US" dirty="0">
                <a:solidFill>
                  <a:srgbClr val="555555"/>
                </a:solidFill>
                <a:ea typeface="Calibri" pitchFamily="34" charset="-122"/>
                <a:cs typeface="Calibri" pitchFamily="34" charset="-120"/>
              </a:rPr>
              <a:t>:</a:t>
            </a:r>
            <a:endParaRPr lang="en-US" dirty="0">
              <a:solidFill>
                <a:srgbClr val="565759"/>
              </a:solidFill>
            </a:endParaRPr>
          </a:p>
          <a:p>
            <a:pPr marL="685800" lvl="1" indent="-342900">
              <a:spcAft>
                <a:spcPts val="400"/>
              </a:spcAft>
              <a:buClr>
                <a:schemeClr val="accent1"/>
              </a:buClr>
              <a:buSzPct val="100000"/>
              <a:buFont typeface="Arial" panose="020B0604020202020204" pitchFamily="34" charset="0"/>
              <a:buChar char="•"/>
              <a:defRPr/>
            </a:pPr>
            <a:r>
              <a:rPr lang="en-US" b="1" dirty="0">
                <a:solidFill>
                  <a:srgbClr val="555555"/>
                </a:solidFill>
                <a:ea typeface="Calibri" pitchFamily="34" charset="-122"/>
                <a:cs typeface="Calibri" pitchFamily="34" charset="-120"/>
              </a:rPr>
              <a:t>Where is housing most needed</a:t>
            </a:r>
            <a:r>
              <a:rPr lang="en-US" dirty="0">
                <a:solidFill>
                  <a:srgbClr val="555555"/>
                </a:solidFill>
                <a:ea typeface="Calibri" pitchFamily="34" charset="-122"/>
                <a:cs typeface="Calibri" pitchFamily="34" charset="-120"/>
              </a:rPr>
              <a:t>, neighborhood by neighborhood?</a:t>
            </a:r>
            <a:endParaRPr lang="en-US" dirty="0">
              <a:solidFill>
                <a:srgbClr val="565759"/>
              </a:solidFill>
            </a:endParaRPr>
          </a:p>
          <a:p>
            <a:pPr marL="685800" lvl="1" indent="-342900">
              <a:spcAft>
                <a:spcPts val="400"/>
              </a:spcAft>
              <a:buClr>
                <a:schemeClr val="accent1"/>
              </a:buClr>
              <a:buSzPct val="100000"/>
              <a:buFont typeface="Arial" panose="020B0604020202020204" pitchFamily="34" charset="0"/>
              <a:buChar char="•"/>
              <a:defRPr/>
            </a:pPr>
            <a:r>
              <a:rPr lang="en-US" dirty="0">
                <a:solidFill>
                  <a:srgbClr val="555555"/>
                </a:solidFill>
                <a:ea typeface="Calibri" pitchFamily="34" charset="-122"/>
                <a:cs typeface="Calibri" pitchFamily="34" charset="-120"/>
              </a:rPr>
              <a:t>Is the </a:t>
            </a:r>
            <a:r>
              <a:rPr lang="en-US" b="1" dirty="0">
                <a:solidFill>
                  <a:srgbClr val="555555"/>
                </a:solidFill>
                <a:ea typeface="Calibri" pitchFamily="34" charset="-122"/>
                <a:cs typeface="Calibri" pitchFamily="34" charset="-120"/>
              </a:rPr>
              <a:t>need for rental or owner-occupied </a:t>
            </a:r>
            <a:r>
              <a:rPr lang="en-US" dirty="0">
                <a:solidFill>
                  <a:srgbClr val="555555"/>
                </a:solidFill>
                <a:ea typeface="Calibri" pitchFamily="34" charset="-122"/>
                <a:cs typeface="Calibri" pitchFamily="34" charset="-120"/>
              </a:rPr>
              <a:t>housing?</a:t>
            </a:r>
            <a:endParaRPr lang="en-US" dirty="0">
              <a:solidFill>
                <a:srgbClr val="565759"/>
              </a:solidFill>
            </a:endParaRPr>
          </a:p>
          <a:p>
            <a:pPr marL="685800" lvl="1" indent="-342900">
              <a:buClr>
                <a:schemeClr val="accent1"/>
              </a:buClr>
              <a:buSzPct val="100000"/>
              <a:buFont typeface="Arial" panose="020B0604020202020204" pitchFamily="34" charset="0"/>
              <a:buChar char="•"/>
              <a:defRPr/>
            </a:pPr>
            <a:r>
              <a:rPr lang="en-US" dirty="0">
                <a:solidFill>
                  <a:srgbClr val="555555"/>
                </a:solidFill>
                <a:ea typeface="Calibri" pitchFamily="34" charset="-122"/>
                <a:cs typeface="Calibri" pitchFamily="34" charset="-120"/>
              </a:rPr>
              <a:t>Do housing needs differ by </a:t>
            </a:r>
            <a:r>
              <a:rPr lang="en-US" b="1" dirty="0">
                <a:solidFill>
                  <a:srgbClr val="555555"/>
                </a:solidFill>
                <a:ea typeface="Calibri" pitchFamily="34" charset="-122"/>
                <a:cs typeface="Calibri" pitchFamily="34" charset="-120"/>
              </a:rPr>
              <a:t>neighborhood income level</a:t>
            </a:r>
            <a:r>
              <a:rPr lang="en-US" dirty="0">
                <a:solidFill>
                  <a:srgbClr val="555555"/>
                </a:solidFill>
                <a:ea typeface="Calibri" pitchFamily="34" charset="-122"/>
                <a:cs typeface="Calibri" pitchFamily="34" charset="-120"/>
              </a:rPr>
              <a:t>?</a:t>
            </a:r>
            <a:endParaRPr lang="en-US" dirty="0">
              <a:solidFill>
                <a:srgbClr val="565759"/>
              </a:solidFill>
            </a:endParaRPr>
          </a:p>
        </p:txBody>
      </p:sp>
      <p:pic>
        <p:nvPicPr>
          <p:cNvPr id="7" name="Picture 6" descr="A drawing of a cartoon character&#10;&#10;Description automatically generated">
            <a:extLst>
              <a:ext uri="{FF2B5EF4-FFF2-40B4-BE49-F238E27FC236}">
                <a16:creationId xmlns:a16="http://schemas.microsoft.com/office/drawing/2014/main" id="{F6C1233F-850E-0B74-8C5D-67635A0BC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1470" y="5757337"/>
            <a:ext cx="2449227" cy="581691"/>
          </a:xfrm>
          <a:prstGeom prst="rect">
            <a:avLst/>
          </a:prstGeom>
        </p:spPr>
      </p:pic>
    </p:spTree>
    <p:extLst>
      <p:ext uri="{BB962C8B-B14F-4D97-AF65-F5344CB8AC3E}">
        <p14:creationId xmlns:p14="http://schemas.microsoft.com/office/powerpoint/2010/main" val="139695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470F5-076D-25D9-EBF4-52EEA3AF52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4DA784-AEB2-BE16-0F88-FC32E5B72FE2}"/>
              </a:ext>
            </a:extLst>
          </p:cNvPr>
          <p:cNvSpPr>
            <a:spLocks noGrp="1"/>
          </p:cNvSpPr>
          <p:nvPr>
            <p:ph type="title"/>
          </p:nvPr>
        </p:nvSpPr>
        <p:spPr>
          <a:xfrm>
            <a:off x="945211" y="944217"/>
            <a:ext cx="7543800" cy="688757"/>
          </a:xfrm>
        </p:spPr>
        <p:txBody>
          <a:bodyPr>
            <a:normAutofit/>
          </a:bodyPr>
          <a:lstStyle/>
          <a:p>
            <a:r>
              <a:rPr lang="en-US" dirty="0"/>
              <a:t>Overall Findings</a:t>
            </a:r>
            <a:endParaRPr dirty="0"/>
          </a:p>
        </p:txBody>
      </p:sp>
      <p:sp>
        <p:nvSpPr>
          <p:cNvPr id="3" name="TextBox 2">
            <a:extLst>
              <a:ext uri="{FF2B5EF4-FFF2-40B4-BE49-F238E27FC236}">
                <a16:creationId xmlns:a16="http://schemas.microsoft.com/office/drawing/2014/main" id="{9FD7E578-0AF4-4AFC-1A99-E1836F54421A}"/>
              </a:ext>
            </a:extLst>
          </p:cNvPr>
          <p:cNvSpPr txBox="1"/>
          <p:nvPr/>
        </p:nvSpPr>
        <p:spPr>
          <a:xfrm>
            <a:off x="845820" y="1726096"/>
            <a:ext cx="7452360" cy="3498394"/>
          </a:xfrm>
          <a:prstGeom prst="rect">
            <a:avLst/>
          </a:prstGeom>
          <a:noFill/>
        </p:spPr>
        <p:txBody>
          <a:bodyPr wrap="square" rtlCol="0">
            <a:spAutoFit/>
          </a:bodyPr>
          <a:lstStyle/>
          <a:p>
            <a:pPr lvl="0">
              <a:spcAft>
                <a:spcPts val="800"/>
              </a:spcAft>
              <a:buClr>
                <a:srgbClr val="C00000"/>
              </a:buClr>
              <a:buSzPct val="100000"/>
              <a:defRPr/>
            </a:pPr>
            <a:r>
              <a:rPr lang="en-US" dirty="0">
                <a:solidFill>
                  <a:srgbClr val="555555"/>
                </a:solidFill>
                <a:ea typeface="Calibri" pitchFamily="34" charset="-122"/>
                <a:cs typeface="Calibri" pitchFamily="34" charset="-120"/>
              </a:rPr>
              <a:t>We analyzed census tracts across 350 U.S. cities with populations over 100,000 - first in 2025, then again in early 2026. The findings were consistent across both years.</a:t>
            </a:r>
            <a:endParaRPr lang="en-US" dirty="0">
              <a:solidFill>
                <a:srgbClr val="565759"/>
              </a:solidFill>
            </a:endParaRPr>
          </a:p>
          <a:p>
            <a:pPr marL="685800" lvl="1" indent="-342900">
              <a:spcAft>
                <a:spcPts val="500"/>
              </a:spcAft>
              <a:buClr>
                <a:srgbClr val="C00000"/>
              </a:buClr>
              <a:buSzPct val="100000"/>
              <a:buFontTx/>
              <a:buChar char="•"/>
              <a:defRPr/>
            </a:pPr>
            <a:r>
              <a:rPr lang="en-US" sz="1600" dirty="0">
                <a:solidFill>
                  <a:srgbClr val="555555"/>
                </a:solidFill>
                <a:ea typeface="Calibri" pitchFamily="34" charset="-122"/>
                <a:cs typeface="Calibri" pitchFamily="34" charset="-120"/>
              </a:rPr>
              <a:t>These cities need 830,000 more housing units — a </a:t>
            </a:r>
            <a:r>
              <a:rPr lang="en-US" sz="1600" b="1" dirty="0">
                <a:solidFill>
                  <a:srgbClr val="555555"/>
                </a:solidFill>
                <a:ea typeface="Calibri" pitchFamily="34" charset="-122"/>
                <a:cs typeface="Calibri" pitchFamily="34" charset="-120"/>
              </a:rPr>
              <a:t>2% gap.</a:t>
            </a:r>
            <a:endParaRPr lang="en-US" sz="1600" b="1" dirty="0">
              <a:solidFill>
                <a:srgbClr val="565759"/>
              </a:solidFill>
            </a:endParaRPr>
          </a:p>
          <a:p>
            <a:pPr marL="685800" lvl="1" indent="-342900">
              <a:spcAft>
                <a:spcPts val="500"/>
              </a:spcAft>
              <a:buClr>
                <a:srgbClr val="C00000"/>
              </a:buClr>
              <a:buSzPct val="100000"/>
              <a:buFontTx/>
              <a:buChar char="•"/>
              <a:defRPr/>
            </a:pPr>
            <a:r>
              <a:rPr lang="en-US" sz="1600" dirty="0">
                <a:solidFill>
                  <a:srgbClr val="555555"/>
                </a:solidFill>
                <a:ea typeface="Calibri" pitchFamily="34" charset="-122"/>
                <a:cs typeface="Calibri" pitchFamily="34" charset="-120"/>
              </a:rPr>
              <a:t>The </a:t>
            </a:r>
            <a:r>
              <a:rPr lang="en-US" sz="1600" b="1" dirty="0">
                <a:solidFill>
                  <a:srgbClr val="555555"/>
                </a:solidFill>
                <a:ea typeface="Calibri" pitchFamily="34" charset="-122"/>
                <a:cs typeface="Calibri" pitchFamily="34" charset="-120"/>
              </a:rPr>
              <a:t>shortage is primarily a rental one</a:t>
            </a:r>
            <a:r>
              <a:rPr lang="en-US" sz="1600" dirty="0">
                <a:solidFill>
                  <a:srgbClr val="555555"/>
                </a:solidFill>
                <a:ea typeface="Calibri" pitchFamily="34" charset="-122"/>
                <a:cs typeface="Calibri" pitchFamily="34" charset="-120"/>
              </a:rPr>
              <a:t>: 64% of needed units are rentals.</a:t>
            </a:r>
            <a:endParaRPr lang="en-US" sz="1600" dirty="0">
              <a:solidFill>
                <a:srgbClr val="565759"/>
              </a:solidFill>
            </a:endParaRPr>
          </a:p>
          <a:p>
            <a:pPr marL="685800" lvl="1" indent="-342900">
              <a:spcAft>
                <a:spcPts val="500"/>
              </a:spcAft>
              <a:buClr>
                <a:srgbClr val="C00000"/>
              </a:buClr>
              <a:buSzPct val="100000"/>
              <a:buFontTx/>
              <a:buChar char="•"/>
              <a:defRPr/>
            </a:pPr>
            <a:r>
              <a:rPr lang="en-US" sz="1600" b="1" dirty="0">
                <a:solidFill>
                  <a:srgbClr val="555555"/>
                </a:solidFill>
                <a:ea typeface="Calibri" pitchFamily="34" charset="-122"/>
                <a:cs typeface="Calibri" pitchFamily="34" charset="-120"/>
              </a:rPr>
              <a:t>Moderate- and middle-income neighborhoods are bearing the brunt</a:t>
            </a:r>
            <a:r>
              <a:rPr lang="en-US" sz="1600" dirty="0">
                <a:solidFill>
                  <a:srgbClr val="555555"/>
                </a:solidFill>
                <a:ea typeface="Calibri" pitchFamily="34" charset="-122"/>
                <a:cs typeface="Calibri" pitchFamily="34" charset="-120"/>
              </a:rPr>
              <a:t>: they contain 67% of existing rental units but account for 87% of the rental shortfall.</a:t>
            </a:r>
            <a:endParaRPr lang="en-US" sz="1600" dirty="0">
              <a:solidFill>
                <a:srgbClr val="565759"/>
              </a:solidFill>
            </a:endParaRPr>
          </a:p>
          <a:p>
            <a:pPr marL="685800" lvl="1" indent="-342900">
              <a:spcAft>
                <a:spcPts val="500"/>
              </a:spcAft>
              <a:buClr>
                <a:srgbClr val="C00000"/>
              </a:buClr>
              <a:buSzPct val="100000"/>
              <a:buFontTx/>
              <a:buChar char="•"/>
              <a:defRPr/>
            </a:pPr>
            <a:r>
              <a:rPr lang="en-US" sz="1600" b="1" dirty="0">
                <a:solidFill>
                  <a:srgbClr val="555555"/>
                </a:solidFill>
                <a:ea typeface="Calibri" pitchFamily="34" charset="-122"/>
                <a:cs typeface="Calibri" pitchFamily="34" charset="-120"/>
              </a:rPr>
              <a:t>High-income tracts need owner units </a:t>
            </a:r>
            <a:r>
              <a:rPr lang="en-US" sz="1600" dirty="0">
                <a:solidFill>
                  <a:srgbClr val="555555"/>
                </a:solidFill>
                <a:ea typeface="Calibri" pitchFamily="34" charset="-122"/>
                <a:cs typeface="Calibri" pitchFamily="34" charset="-120"/>
              </a:rPr>
              <a:t>and appear balanced in terms of rentals except in </a:t>
            </a:r>
            <a:r>
              <a:rPr lang="en-US" sz="1600" b="1" dirty="0">
                <a:solidFill>
                  <a:srgbClr val="555555"/>
                </a:solidFill>
                <a:ea typeface="Calibri" pitchFamily="34" charset="-122"/>
                <a:cs typeface="Calibri" pitchFamily="34" charset="-120"/>
              </a:rPr>
              <a:t>large cities where these tracts have a surplus of rentals.</a:t>
            </a:r>
            <a:endParaRPr lang="en-US" sz="1600" b="1" dirty="0">
              <a:solidFill>
                <a:srgbClr val="565759"/>
              </a:solidFill>
            </a:endParaRPr>
          </a:p>
          <a:p>
            <a:pPr marL="685800" lvl="1" indent="-342900">
              <a:buClr>
                <a:srgbClr val="C00000"/>
              </a:buClr>
              <a:buSzPct val="100000"/>
              <a:buFontTx/>
              <a:buChar char="•"/>
              <a:defRPr/>
            </a:pPr>
            <a:r>
              <a:rPr lang="en-US" sz="1600" b="1" dirty="0">
                <a:solidFill>
                  <a:srgbClr val="555555"/>
                </a:solidFill>
                <a:ea typeface="Calibri" pitchFamily="34" charset="-122"/>
                <a:cs typeface="Calibri" pitchFamily="34" charset="-120"/>
              </a:rPr>
              <a:t>Low-income tracts appear balanced</a:t>
            </a:r>
            <a:r>
              <a:rPr lang="en-US" sz="1600" dirty="0">
                <a:solidFill>
                  <a:srgbClr val="555555"/>
                </a:solidFill>
                <a:ea typeface="Calibri" pitchFamily="34" charset="-122"/>
                <a:cs typeface="Calibri" pitchFamily="34" charset="-120"/>
              </a:rPr>
              <a:t>, which may be due to new construction that isn't actually affordable to residents and the long-term impact of affordable housing programs.</a:t>
            </a:r>
            <a:endParaRPr lang="en-US" sz="1600" dirty="0">
              <a:solidFill>
                <a:srgbClr val="565759"/>
              </a:solidFill>
            </a:endParaRPr>
          </a:p>
        </p:txBody>
      </p:sp>
      <p:pic>
        <p:nvPicPr>
          <p:cNvPr id="5" name="Picture 4" descr="A drawing of a cartoon character&#10;&#10;Description automatically generated">
            <a:extLst>
              <a:ext uri="{FF2B5EF4-FFF2-40B4-BE49-F238E27FC236}">
                <a16:creationId xmlns:a16="http://schemas.microsoft.com/office/drawing/2014/main" id="{2F9A1F83-FDCA-63AD-10B8-57FFF5DB6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470" y="5757337"/>
            <a:ext cx="2449227" cy="581691"/>
          </a:xfrm>
          <a:prstGeom prst="rect">
            <a:avLst/>
          </a:prstGeom>
        </p:spPr>
      </p:pic>
    </p:spTree>
    <p:extLst>
      <p:ext uri="{BB962C8B-B14F-4D97-AF65-F5344CB8AC3E}">
        <p14:creationId xmlns:p14="http://schemas.microsoft.com/office/powerpoint/2010/main" val="1746774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0" name="Straight Connector 29">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5A3C16A-AE0F-6212-ADC9-3CEEDFFE13C4}"/>
              </a:ext>
            </a:extLst>
          </p:cNvPr>
          <p:cNvPicPr>
            <a:picLocks noChangeAspect="1"/>
          </p:cNvPicPr>
          <p:nvPr/>
        </p:nvPicPr>
        <p:blipFill>
          <a:blip r:embed="rId2"/>
          <a:srcRect r="3723" b="-1"/>
          <a:stretch>
            <a:fillRect/>
          </a:stretch>
        </p:blipFill>
        <p:spPr>
          <a:xfrm>
            <a:off x="-24" y="10"/>
            <a:ext cx="9144023" cy="4915066"/>
          </a:xfrm>
          <a:prstGeom prst="rect">
            <a:avLst/>
          </a:prstGeom>
        </p:spPr>
      </p:pic>
      <p:sp>
        <p:nvSpPr>
          <p:cNvPr id="32" name="Rectangle 31">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16AA7FF-2A74-5190-50CD-56DBB4FE017B}"/>
              </a:ext>
            </a:extLst>
          </p:cNvPr>
          <p:cNvSpPr>
            <a:spLocks noGrp="1"/>
          </p:cNvSpPr>
          <p:nvPr>
            <p:ph type="title"/>
          </p:nvPr>
        </p:nvSpPr>
        <p:spPr>
          <a:xfrm>
            <a:off x="798920" y="5566464"/>
            <a:ext cx="7543800" cy="822960"/>
          </a:xfrm>
        </p:spPr>
        <p:txBody>
          <a:bodyPr vert="horz" lIns="91440" tIns="45720" rIns="91440" bIns="45720" rtlCol="0" anchor="b">
            <a:noAutofit/>
          </a:bodyPr>
          <a:lstStyle/>
          <a:p>
            <a:pPr defTabSz="914400"/>
            <a:r>
              <a:rPr lang="en-US" sz="2400" spc="-50" dirty="0">
                <a:solidFill>
                  <a:srgbClr val="FFFFFF"/>
                </a:solidFill>
              </a:rPr>
              <a:t>Pinpointing Development Oppo</a:t>
            </a:r>
            <a:br>
              <a:rPr lang="en-US" sz="2400" spc="-50" dirty="0">
                <a:solidFill>
                  <a:srgbClr val="FFFFFF"/>
                </a:solidFill>
              </a:rPr>
            </a:br>
            <a:r>
              <a:rPr lang="en-US" sz="2400" spc="-50" dirty="0">
                <a:solidFill>
                  <a:srgbClr val="FFFFFF"/>
                </a:solidFill>
              </a:rPr>
              <a:t>- Highest need for rental units</a:t>
            </a:r>
            <a:br>
              <a:rPr lang="en-US" sz="2400" spc="-50" dirty="0">
                <a:solidFill>
                  <a:srgbClr val="FFFFFF"/>
                </a:solidFill>
              </a:rPr>
            </a:br>
            <a:r>
              <a:rPr lang="en-US" sz="2400" spc="-50" dirty="0">
                <a:solidFill>
                  <a:srgbClr val="FFFFFF"/>
                </a:solidFill>
              </a:rPr>
              <a:t>- Median rent between $1,000 to $1,500</a:t>
            </a:r>
            <a:br>
              <a:rPr lang="en-US" sz="2400" spc="-50" dirty="0">
                <a:solidFill>
                  <a:srgbClr val="FFFFFF"/>
                </a:solidFill>
              </a:rPr>
            </a:br>
            <a:r>
              <a:rPr lang="en-US" sz="2400" spc="-50" dirty="0">
                <a:solidFill>
                  <a:srgbClr val="FFFFFF"/>
                </a:solidFill>
              </a:rPr>
              <a:t>- Available tax incentives, like NMTC or Opportunity Zones</a:t>
            </a:r>
          </a:p>
        </p:txBody>
      </p:sp>
      <p:sp>
        <p:nvSpPr>
          <p:cNvPr id="34" name="Rectangle 33">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7034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F8FFE-9230-30D4-05EE-E0475D3AC716}"/>
              </a:ext>
            </a:extLst>
          </p:cNvPr>
          <p:cNvSpPr>
            <a:spLocks noGrp="1"/>
          </p:cNvSpPr>
          <p:nvPr>
            <p:ph type="title"/>
          </p:nvPr>
        </p:nvSpPr>
        <p:spPr/>
        <p:txBody>
          <a:bodyPr/>
          <a:lstStyle/>
          <a:p>
            <a:r>
              <a:rPr lang="en-US" dirty="0"/>
              <a:t>Measuring Housing Shortages In Cities</a:t>
            </a:r>
          </a:p>
        </p:txBody>
      </p:sp>
      <p:sp>
        <p:nvSpPr>
          <p:cNvPr id="3" name="Content Placeholder 2">
            <a:extLst>
              <a:ext uri="{FF2B5EF4-FFF2-40B4-BE49-F238E27FC236}">
                <a16:creationId xmlns:a16="http://schemas.microsoft.com/office/drawing/2014/main" id="{1A0F7A61-99F1-35B8-AC20-E4F36D5E05CC}"/>
              </a:ext>
            </a:extLst>
          </p:cNvPr>
          <p:cNvSpPr>
            <a:spLocks noGrp="1"/>
          </p:cNvSpPr>
          <p:nvPr>
            <p:ph idx="1"/>
          </p:nvPr>
        </p:nvSpPr>
        <p:spPr>
          <a:xfrm>
            <a:off x="457200" y="1383823"/>
            <a:ext cx="8229600" cy="4405745"/>
          </a:xfrm>
        </p:spPr>
        <p:txBody>
          <a:bodyPr>
            <a:normAutofit/>
          </a:bodyPr>
          <a:lstStyle/>
          <a:p>
            <a:pPr>
              <a:buClr>
                <a:srgbClr val="005198"/>
              </a:buClr>
            </a:pPr>
            <a:r>
              <a:rPr lang="en-US" sz="2000" dirty="0"/>
              <a:t>Analysis of the housing shortages at the tract level in cities is a Reinvestment Fund/PolicyMap adaptation of a logic created by a Moody’s-led team to estimate the housing shortage across the nation. </a:t>
            </a:r>
          </a:p>
          <a:p>
            <a:pPr>
              <a:buClr>
                <a:srgbClr val="005198"/>
              </a:buClr>
            </a:pPr>
            <a:r>
              <a:rPr lang="en-US" sz="2000" dirty="0"/>
              <a:t>The logic builds on the notion that housing markets have equilibrium periods, and those equilibrium periods can be used as a standard against which current conditions can be measured. </a:t>
            </a:r>
          </a:p>
          <a:p>
            <a:pPr lvl="1">
              <a:buClr>
                <a:srgbClr val="005198"/>
              </a:buClr>
            </a:pPr>
            <a:r>
              <a:rPr lang="en-US" sz="2000" dirty="0"/>
              <a:t>Nationally (and locally), that equilibrium period is 2012-2018:</a:t>
            </a:r>
          </a:p>
          <a:p>
            <a:pPr lvl="2">
              <a:buClr>
                <a:srgbClr val="005198"/>
              </a:buClr>
            </a:pPr>
            <a:r>
              <a:rPr lang="en-US" sz="1800" dirty="0"/>
              <a:t>After the markets calmed from the housing market crash of 2010;</a:t>
            </a:r>
          </a:p>
          <a:p>
            <a:pPr lvl="2">
              <a:buClr>
                <a:srgbClr val="005198"/>
              </a:buClr>
            </a:pPr>
            <a:r>
              <a:rPr lang="en-US" sz="1800" dirty="0"/>
              <a:t>Period of relatively steady interest rates, price appreciation and construction;</a:t>
            </a:r>
          </a:p>
          <a:p>
            <a:pPr lvl="2">
              <a:buClr>
                <a:srgbClr val="005198"/>
              </a:buClr>
            </a:pPr>
            <a:r>
              <a:rPr lang="en-US" sz="1800" dirty="0"/>
              <a:t>Before the market upheavals associated with the COVID-19 Pandemic.</a:t>
            </a:r>
          </a:p>
          <a:p>
            <a:pPr>
              <a:buClr>
                <a:srgbClr val="005198"/>
              </a:buClr>
            </a:pPr>
            <a:r>
              <a:rPr lang="en-US" sz="2000" dirty="0"/>
              <a:t>Also critical is how you define vacant (Yes: vacant for sale and vacant for rent; no: vacant sold (or rented) but not occupied; no: seasonal use; no: other vacant).</a:t>
            </a:r>
          </a:p>
        </p:txBody>
      </p:sp>
      <p:grpSp>
        <p:nvGrpSpPr>
          <p:cNvPr id="12" name="Group 11">
            <a:extLst>
              <a:ext uri="{FF2B5EF4-FFF2-40B4-BE49-F238E27FC236}">
                <a16:creationId xmlns:a16="http://schemas.microsoft.com/office/drawing/2014/main" id="{B431CD7E-03EF-68E5-617E-BBAEF52B02FE}"/>
              </a:ext>
            </a:extLst>
          </p:cNvPr>
          <p:cNvGrpSpPr/>
          <p:nvPr/>
        </p:nvGrpSpPr>
        <p:grpSpPr>
          <a:xfrm>
            <a:off x="42335" y="6031968"/>
            <a:ext cx="9435040" cy="873632"/>
            <a:chOff x="42335" y="6031968"/>
            <a:chExt cx="9435040" cy="873632"/>
          </a:xfrm>
        </p:grpSpPr>
        <p:grpSp>
          <p:nvGrpSpPr>
            <p:cNvPr id="6" name="Group 5">
              <a:extLst>
                <a:ext uri="{FF2B5EF4-FFF2-40B4-BE49-F238E27FC236}">
                  <a16:creationId xmlns:a16="http://schemas.microsoft.com/office/drawing/2014/main" id="{EF1EF7EE-BC7D-3C50-843C-2A2571800870}"/>
                </a:ext>
              </a:extLst>
            </p:cNvPr>
            <p:cNvGrpSpPr/>
            <p:nvPr/>
          </p:nvGrpSpPr>
          <p:grpSpPr>
            <a:xfrm>
              <a:off x="42335" y="6031968"/>
              <a:ext cx="3632200" cy="873632"/>
              <a:chOff x="42335" y="6031968"/>
              <a:chExt cx="3632200" cy="873632"/>
            </a:xfrm>
          </p:grpSpPr>
          <p:pic>
            <p:nvPicPr>
              <p:cNvPr id="7" name="Picture 6">
                <a:extLst>
                  <a:ext uri="{FF2B5EF4-FFF2-40B4-BE49-F238E27FC236}">
                    <a16:creationId xmlns:a16="http://schemas.microsoft.com/office/drawing/2014/main" id="{74AE13D9-DBC1-2720-FB41-36F5DFC035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8" name="TextBox 7">
                <a:extLst>
                  <a:ext uri="{FF2B5EF4-FFF2-40B4-BE49-F238E27FC236}">
                    <a16:creationId xmlns:a16="http://schemas.microsoft.com/office/drawing/2014/main" id="{720B2706-0A52-4E06-40DC-6E2892A1E26B}"/>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9" name="Rectangle 8">
              <a:extLst>
                <a:ext uri="{FF2B5EF4-FFF2-40B4-BE49-F238E27FC236}">
                  <a16:creationId xmlns:a16="http://schemas.microsoft.com/office/drawing/2014/main" id="{6194131D-8091-2612-0195-A18D95A9CF24}"/>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0A3CC6E6-5BCD-7DA3-7B03-2DD554B6B92A}"/>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725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DDA2-490B-B71A-B6D2-1BECD773D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DE477-353C-EA36-6B20-F3FF782E7F67}"/>
              </a:ext>
            </a:extLst>
          </p:cNvPr>
          <p:cNvSpPr>
            <a:spLocks noGrp="1"/>
          </p:cNvSpPr>
          <p:nvPr>
            <p:ph type="title"/>
          </p:nvPr>
        </p:nvSpPr>
        <p:spPr/>
        <p:txBody>
          <a:bodyPr/>
          <a:lstStyle/>
          <a:p>
            <a:r>
              <a:rPr lang="en-US" dirty="0"/>
              <a:t>Measuring Housing Shortages In Cities (continued)</a:t>
            </a:r>
          </a:p>
        </p:txBody>
      </p:sp>
      <p:pic>
        <p:nvPicPr>
          <p:cNvPr id="4" name="Content Placeholder 3">
            <a:extLst>
              <a:ext uri="{FF2B5EF4-FFF2-40B4-BE49-F238E27FC236}">
                <a16:creationId xmlns:a16="http://schemas.microsoft.com/office/drawing/2014/main" id="{8AEBC105-EC28-01E2-6AFF-608C1D0D21BA}"/>
              </a:ext>
            </a:extLst>
          </p:cNvPr>
          <p:cNvPicPr>
            <a:picLocks noGrp="1" noChangeAspect="1"/>
          </p:cNvPicPr>
          <p:nvPr>
            <p:ph idx="1"/>
          </p:nvPr>
        </p:nvPicPr>
        <p:blipFill>
          <a:blip r:embed="rId2"/>
          <a:stretch>
            <a:fillRect/>
          </a:stretch>
        </p:blipFill>
        <p:spPr>
          <a:xfrm>
            <a:off x="2212156" y="1628318"/>
            <a:ext cx="4719687" cy="4114800"/>
          </a:xfrm>
          <a:prstGeom prst="rect">
            <a:avLst/>
          </a:prstGeom>
          <a:ln w="15875">
            <a:solidFill>
              <a:schemeClr val="tx2"/>
            </a:solidFill>
          </a:ln>
        </p:spPr>
      </p:pic>
      <p:sp>
        <p:nvSpPr>
          <p:cNvPr id="5" name="Content Placeholder 2">
            <a:extLst>
              <a:ext uri="{FF2B5EF4-FFF2-40B4-BE49-F238E27FC236}">
                <a16:creationId xmlns:a16="http://schemas.microsoft.com/office/drawing/2014/main" id="{45573B1D-4DE9-5F2F-FFFD-A291FFFF2BBE}"/>
              </a:ext>
            </a:extLst>
          </p:cNvPr>
          <p:cNvSpPr txBox="1">
            <a:spLocks/>
          </p:cNvSpPr>
          <p:nvPr/>
        </p:nvSpPr>
        <p:spPr>
          <a:xfrm>
            <a:off x="457200" y="1200257"/>
            <a:ext cx="8229600" cy="428061"/>
          </a:xfrm>
          <a:prstGeom prst="rect">
            <a:avLst/>
          </a:prstGeom>
        </p:spPr>
        <p:txBody>
          <a:bodyPr vert="horz" lIns="91440" tIns="45720" rIns="91440" bIns="45720" rtlCol="0">
            <a:normAutofit/>
          </a:bodyPr>
          <a:lstStyle>
            <a:lvl1pPr marL="257168" indent="-257168" algn="l" defTabSz="685783" rtl="0" eaLnBrk="1" latinLnBrk="0" hangingPunct="1">
              <a:spcBef>
                <a:spcPct val="20000"/>
              </a:spcBef>
              <a:buClr>
                <a:srgbClr val="D02526"/>
              </a:buClr>
              <a:buFont typeface="Wingdings" pitchFamily="2" charset="2"/>
              <a:buChar char="§"/>
              <a:defRPr sz="1950" kern="1200">
                <a:solidFill>
                  <a:srgbClr val="4E4E4E"/>
                </a:solidFill>
                <a:latin typeface="+mn-lt"/>
                <a:ea typeface="+mn-ea"/>
                <a:cs typeface="+mn-cs"/>
              </a:defRPr>
            </a:lvl1pPr>
            <a:lvl2pPr marL="557199" indent="-214308" algn="l" defTabSz="685783" rtl="0" eaLnBrk="1" latinLnBrk="0" hangingPunct="1">
              <a:spcBef>
                <a:spcPct val="20000"/>
              </a:spcBef>
              <a:buClr>
                <a:srgbClr val="D02526"/>
              </a:buClr>
              <a:buFont typeface="Wingdings" pitchFamily="2" charset="2"/>
              <a:buChar char="§"/>
              <a:defRPr sz="1800" kern="1200">
                <a:solidFill>
                  <a:srgbClr val="4E4E4E"/>
                </a:solidFill>
                <a:latin typeface="+mn-lt"/>
                <a:ea typeface="+mn-ea"/>
                <a:cs typeface="+mn-cs"/>
              </a:defRPr>
            </a:lvl2pPr>
            <a:lvl3pPr marL="857228" indent="-171446" algn="l" defTabSz="685783" rtl="0" eaLnBrk="1" latinLnBrk="0" hangingPunct="1">
              <a:spcBef>
                <a:spcPct val="20000"/>
              </a:spcBef>
              <a:buClr>
                <a:srgbClr val="D02526"/>
              </a:buClr>
              <a:buFont typeface="Wingdings" pitchFamily="2" charset="2"/>
              <a:buChar char="§"/>
              <a:defRPr sz="1650" kern="1200">
                <a:solidFill>
                  <a:srgbClr val="4E4E4E"/>
                </a:solidFill>
                <a:latin typeface="+mn-lt"/>
                <a:ea typeface="+mn-ea"/>
                <a:cs typeface="+mn-cs"/>
              </a:defRPr>
            </a:lvl3pPr>
            <a:lvl4pPr marL="1200120" indent="-171446" algn="l" defTabSz="685783" rtl="0" eaLnBrk="1" latinLnBrk="0" hangingPunct="1">
              <a:spcBef>
                <a:spcPct val="20000"/>
              </a:spcBef>
              <a:buClr>
                <a:srgbClr val="D02526"/>
              </a:buClr>
              <a:buFont typeface="Wingdings" pitchFamily="2" charset="2"/>
              <a:buChar char="§"/>
              <a:defRPr sz="1500" kern="1200">
                <a:solidFill>
                  <a:srgbClr val="4E4E4E"/>
                </a:solidFill>
                <a:latin typeface="+mn-lt"/>
                <a:ea typeface="+mn-ea"/>
                <a:cs typeface="+mn-cs"/>
              </a:defRPr>
            </a:lvl4pPr>
            <a:lvl5pPr marL="1543012" indent="-171446" algn="l" defTabSz="685783" rtl="0" eaLnBrk="1" latinLnBrk="0" hangingPunct="1">
              <a:spcBef>
                <a:spcPct val="20000"/>
              </a:spcBef>
              <a:buClr>
                <a:srgbClr val="D02526"/>
              </a:buClr>
              <a:buFont typeface="Wingdings" pitchFamily="2" charset="2"/>
              <a:buChar char="§"/>
              <a:defRPr sz="1350" kern="1200">
                <a:solidFill>
                  <a:srgbClr val="4E4E4E"/>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a:buNone/>
            </a:pPr>
            <a:r>
              <a:rPr lang="en-US" b="1" dirty="0"/>
              <a:t>Sample City Equilibrium Rates</a:t>
            </a:r>
          </a:p>
        </p:txBody>
      </p:sp>
      <p:cxnSp>
        <p:nvCxnSpPr>
          <p:cNvPr id="3" name="Straight Connector 2">
            <a:extLst>
              <a:ext uri="{FF2B5EF4-FFF2-40B4-BE49-F238E27FC236}">
                <a16:creationId xmlns:a16="http://schemas.microsoft.com/office/drawing/2014/main" id="{F17B16BE-BAB5-3D27-79C8-EF1C80DC7FDC}"/>
              </a:ext>
            </a:extLst>
          </p:cNvPr>
          <p:cNvCxnSpPr/>
          <p:nvPr/>
        </p:nvCxnSpPr>
        <p:spPr>
          <a:xfrm>
            <a:off x="-28575" y="714375"/>
            <a:ext cx="9235440" cy="0"/>
          </a:xfrm>
          <a:prstGeom prst="line">
            <a:avLst/>
          </a:prstGeom>
          <a:ln w="63500">
            <a:solidFill>
              <a:srgbClr val="005198"/>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71A5660-0C45-B0FA-2117-5AC5437C33C3}"/>
              </a:ext>
            </a:extLst>
          </p:cNvPr>
          <p:cNvGrpSpPr/>
          <p:nvPr/>
        </p:nvGrpSpPr>
        <p:grpSpPr>
          <a:xfrm>
            <a:off x="42335" y="6031968"/>
            <a:ext cx="9435040" cy="873632"/>
            <a:chOff x="42335" y="6031968"/>
            <a:chExt cx="9435040" cy="873632"/>
          </a:xfrm>
        </p:grpSpPr>
        <p:grpSp>
          <p:nvGrpSpPr>
            <p:cNvPr id="7" name="Group 6">
              <a:extLst>
                <a:ext uri="{FF2B5EF4-FFF2-40B4-BE49-F238E27FC236}">
                  <a16:creationId xmlns:a16="http://schemas.microsoft.com/office/drawing/2014/main" id="{C57567C8-AF39-5CDC-E7BB-661441326F18}"/>
                </a:ext>
              </a:extLst>
            </p:cNvPr>
            <p:cNvGrpSpPr/>
            <p:nvPr/>
          </p:nvGrpSpPr>
          <p:grpSpPr>
            <a:xfrm>
              <a:off x="42335" y="6031968"/>
              <a:ext cx="3632200" cy="873632"/>
              <a:chOff x="42335" y="6031968"/>
              <a:chExt cx="3632200" cy="873632"/>
            </a:xfrm>
          </p:grpSpPr>
          <p:pic>
            <p:nvPicPr>
              <p:cNvPr id="9" name="Picture 8">
                <a:extLst>
                  <a:ext uri="{FF2B5EF4-FFF2-40B4-BE49-F238E27FC236}">
                    <a16:creationId xmlns:a16="http://schemas.microsoft.com/office/drawing/2014/main" id="{10D5A0A8-F73D-00AD-9239-ECEA2F3191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335" y="6031968"/>
                <a:ext cx="704533" cy="775230"/>
              </a:xfrm>
              <a:prstGeom prst="rect">
                <a:avLst/>
              </a:prstGeom>
            </p:spPr>
          </p:pic>
          <p:sp>
            <p:nvSpPr>
              <p:cNvPr id="10" name="TextBox 9">
                <a:extLst>
                  <a:ext uri="{FF2B5EF4-FFF2-40B4-BE49-F238E27FC236}">
                    <a16:creationId xmlns:a16="http://schemas.microsoft.com/office/drawing/2014/main" id="{E92C9921-6A27-7038-7F4C-D36CC1672AC5}"/>
                  </a:ext>
                </a:extLst>
              </p:cNvPr>
              <p:cNvSpPr txBox="1"/>
              <p:nvPr userDrawn="1"/>
            </p:nvSpPr>
            <p:spPr>
              <a:xfrm>
                <a:off x="804335" y="6536268"/>
                <a:ext cx="2870200" cy="369332"/>
              </a:xfrm>
              <a:prstGeom prst="rect">
                <a:avLst/>
              </a:prstGeom>
              <a:noFill/>
            </p:spPr>
            <p:txBody>
              <a:bodyPr wrap="square" rtlCol="0">
                <a:spAutoFit/>
              </a:bodyPr>
              <a:lstStyle/>
              <a:p>
                <a:r>
                  <a:rPr lang="en-US" dirty="0">
                    <a:latin typeface="Instrument Sans" pitchFamily="2" charset="0"/>
                  </a:rPr>
                  <a:t>IJG Urban Advisors, LLC</a:t>
                </a:r>
              </a:p>
            </p:txBody>
          </p:sp>
        </p:grpSp>
        <p:sp>
          <p:nvSpPr>
            <p:cNvPr id="8" name="Rectangle 7">
              <a:extLst>
                <a:ext uri="{FF2B5EF4-FFF2-40B4-BE49-F238E27FC236}">
                  <a16:creationId xmlns:a16="http://schemas.microsoft.com/office/drawing/2014/main" id="{6F72F5B7-066C-AAF9-0870-EC07B4EA1C52}"/>
                </a:ext>
              </a:extLst>
            </p:cNvPr>
            <p:cNvSpPr/>
            <p:nvPr/>
          </p:nvSpPr>
          <p:spPr>
            <a:xfrm>
              <a:off x="6467475" y="6031968"/>
              <a:ext cx="3009900" cy="873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6719723"/>
      </p:ext>
    </p:extLst>
  </p:cSld>
  <p:clrMapOvr>
    <a:masterClrMapping/>
  </p:clrMapOvr>
</p:sld>
</file>

<file path=ppt/theme/theme1.xml><?xml version="1.0" encoding="utf-8"?>
<a:theme xmlns:a="http://schemas.openxmlformats.org/drawingml/2006/main" name="MVA PP Template">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VA PP Template" id="{08A557A9-37BD-49C4-86F6-E22CE26E9E80}" vid="{195A3A7B-AEFE-4BD7-9AEA-4267CFF46E78}"/>
    </a:ext>
  </a:extLst>
</a:theme>
</file>

<file path=ppt/theme/theme10.xml><?xml version="1.0" encoding="utf-8"?>
<a:theme xmlns:a="http://schemas.openxmlformats.org/drawingml/2006/main" name="7_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050056D-CB81-44E4-B2E9-FC93E80C3EA2}" vid="{40EA3F7A-1FFD-4DDC-9512-8F1C1567D7E6}"/>
    </a:ext>
  </a:extLst>
</a:theme>
</file>

<file path=ppt/theme/theme11.xml><?xml version="1.0" encoding="utf-8"?>
<a:theme xmlns:a="http://schemas.openxmlformats.org/drawingml/2006/main" name="TRF landscape ppt v2">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A144F959-DC1F-4B16-B713-62775F4711AC}"/>
    </a:ext>
  </a:extLst>
</a:theme>
</file>

<file path=ppt/theme/theme12.xml><?xml version="1.0" encoding="utf-8"?>
<a:theme xmlns:a="http://schemas.openxmlformats.org/drawingml/2006/main" name="2_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17581696-D6FB-42A6-A62D-03BD59F11A83}"/>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Retrospect">
  <a:themeElements>
    <a:clrScheme name="Custom 11">
      <a:dk1>
        <a:srgbClr val="4D4D4D"/>
      </a:dk1>
      <a:lt1>
        <a:srgbClr val="FFFFFF"/>
      </a:lt1>
      <a:dk2>
        <a:srgbClr val="1D1D1D"/>
      </a:dk2>
      <a:lt2>
        <a:srgbClr val="F3F3F3"/>
      </a:lt2>
      <a:accent1>
        <a:srgbClr val="E16529"/>
      </a:accent1>
      <a:accent2>
        <a:srgbClr val="4F3177"/>
      </a:accent2>
      <a:accent3>
        <a:srgbClr val="1374A3"/>
      </a:accent3>
      <a:accent4>
        <a:srgbClr val="C83947"/>
      </a:accent4>
      <a:accent5>
        <a:srgbClr val="7FAC3B"/>
      </a:accent5>
      <a:accent6>
        <a:srgbClr val="10828F"/>
      </a:accent6>
      <a:hlink>
        <a:srgbClr val="69539F"/>
      </a:hlink>
      <a:folHlink>
        <a:srgbClr val="7FAC3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15.xml><?xml version="1.0" encoding="utf-8"?>
<a:theme xmlns:a="http://schemas.openxmlformats.org/drawingml/2006/main" name="2_MA-Economics-2024">
  <a:themeElements>
    <a:clrScheme name="PA-Econ-32124">
      <a:dk1>
        <a:srgbClr val="000000"/>
      </a:dk1>
      <a:lt1>
        <a:srgbClr val="FFFFFF"/>
      </a:lt1>
      <a:dk2>
        <a:srgbClr val="0A1264"/>
      </a:dk2>
      <a:lt2>
        <a:srgbClr val="646769"/>
      </a:lt2>
      <a:accent1>
        <a:srgbClr val="005EFF"/>
      </a:accent1>
      <a:accent2>
        <a:srgbClr val="C7AB21"/>
      </a:accent2>
      <a:accent3>
        <a:srgbClr val="D25F76"/>
      </a:accent3>
      <a:accent4>
        <a:srgbClr val="5EB6BC"/>
      </a:accent4>
      <a:accent5>
        <a:srgbClr val="5C068C"/>
      </a:accent5>
      <a:accent6>
        <a:srgbClr val="C64809"/>
      </a:accent6>
      <a:hlink>
        <a:srgbClr val="66BDFF"/>
      </a:hlink>
      <a:folHlink>
        <a:srgbClr val="5E629B"/>
      </a:folHlink>
    </a:clrScheme>
    <a:fontScheme name="MA-Economics">
      <a:majorFont>
        <a:latin typeface="Financier Display Semibold"/>
        <a:ea typeface=""/>
        <a:cs typeface=""/>
      </a:majorFont>
      <a:minorFont>
        <a:latin typeface="GT America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dk1"/>
        </a:lnRef>
        <a:fillRef idx="0">
          <a:schemeClr val="dk1"/>
        </a:fillRef>
        <a:effectRef idx="0">
          <a:schemeClr val="dk1"/>
        </a:effectRef>
        <a:fontRef idx="minor">
          <a:schemeClr val="tx1"/>
        </a:fontRef>
      </a:style>
    </a:lnDef>
    <a:txDef>
      <a:spPr>
        <a:noFill/>
      </a:spPr>
      <a:bodyPr wrap="square" rtlCol="0" anchor="ctr" anchorCtr="0">
        <a:noAutofit/>
      </a:bodyPr>
      <a:lstStyle>
        <a:defPPr algn="ctr">
          <a:defRPr sz="1700" dirty="0" smtClean="0">
            <a:solidFill>
              <a:schemeClr val="tx2"/>
            </a:solidFill>
          </a:defRPr>
        </a:defPPr>
      </a:lstStyle>
    </a:txDef>
  </a:objectDefaults>
  <a:extraClrSchemeLst/>
  <a:extLst>
    <a:ext uri="{05A4C25C-085E-4340-85A3-A5531E510DB2}">
      <thm15:themeFamily xmlns:thm15="http://schemas.microsoft.com/office/thememl/2012/main" name="MA-Economics-2024-PowerPoint-Template.potm" id="{80070806-EF63-4911-A1FA-7DB8854A80A9}" vid="{FD9FE18D-E01A-4EEF-98FD-DED7995AAF2C}"/>
    </a:ext>
  </a:extLst>
</a:theme>
</file>

<file path=ppt/theme/theme16.xml><?xml version="1.0" encoding="utf-8"?>
<a:theme xmlns:a="http://schemas.openxmlformats.org/drawingml/2006/main" name="2_Data-Charts-2024">
  <a:themeElements>
    <a:clrScheme name="MA-Economics-2024">
      <a:dk1>
        <a:srgbClr val="000000"/>
      </a:dk1>
      <a:lt1>
        <a:srgbClr val="FFFFFF"/>
      </a:lt1>
      <a:dk2>
        <a:srgbClr val="0A1264"/>
      </a:dk2>
      <a:lt2>
        <a:srgbClr val="646769"/>
      </a:lt2>
      <a:accent1>
        <a:srgbClr val="005EFF"/>
      </a:accent1>
      <a:accent2>
        <a:srgbClr val="5D9319"/>
      </a:accent2>
      <a:accent3>
        <a:srgbClr val="D25F76"/>
      </a:accent3>
      <a:accent4>
        <a:srgbClr val="5EB6BC"/>
      </a:accent4>
      <a:accent5>
        <a:srgbClr val="5C068C"/>
      </a:accent5>
      <a:accent6>
        <a:srgbClr val="C64809"/>
      </a:accent6>
      <a:hlink>
        <a:srgbClr val="66BDFF"/>
      </a:hlink>
      <a:folHlink>
        <a:srgbClr val="5E629B"/>
      </a:folHlink>
    </a:clrScheme>
    <a:fontScheme name="MA-Economics">
      <a:majorFont>
        <a:latin typeface="Financier Display Semibold"/>
        <a:ea typeface=""/>
        <a:cs typeface=""/>
      </a:majorFont>
      <a:minorFont>
        <a:latin typeface="GT America Reg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dk1"/>
        </a:lnRef>
        <a:fillRef idx="0">
          <a:schemeClr val="dk1"/>
        </a:fillRef>
        <a:effectRef idx="0">
          <a:schemeClr val="dk1"/>
        </a:effectRef>
        <a:fontRef idx="minor">
          <a:schemeClr val="tx1"/>
        </a:fontRef>
      </a:style>
    </a:lnDef>
    <a:txDef>
      <a:spPr>
        <a:noFill/>
      </a:spPr>
      <a:bodyPr wrap="square" rtlCol="0" anchor="ctr" anchorCtr="0">
        <a:noAutofit/>
      </a:bodyPr>
      <a:lstStyle>
        <a:defPPr algn="ctr">
          <a:defRPr sz="1700" dirty="0" smtClean="0">
            <a:solidFill>
              <a:schemeClr val="tx2"/>
            </a:solidFill>
          </a:defRPr>
        </a:defPPr>
      </a:lstStyle>
    </a:txDef>
  </a:objectDefaults>
  <a:extraClrSchemeLst/>
  <a:extLst>
    <a:ext uri="{05A4C25C-085E-4340-85A3-A5531E510DB2}">
      <thm15:themeFamily xmlns:thm15="http://schemas.microsoft.com/office/thememl/2012/main" name="MA-Economics-2024-PowerPoint-Template.potm" id="{F04D2203-B442-44C5-8CBB-A60F3973F6F0}" vid="{CF66098A-9C6D-4692-81FB-499DCC062597}"/>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17581696-D6FB-42A6-A62D-03BD59F11A83}"/>
    </a:ext>
  </a:extLst>
</a:theme>
</file>

<file path=ppt/theme/theme3.xml><?xml version="1.0" encoding="utf-8"?>
<a:theme xmlns:a="http://schemas.openxmlformats.org/drawingml/2006/main" name="Content Slides (gray)">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8236EB80-E10E-43AC-96D1-174F0A025417}"/>
    </a:ext>
  </a:extLst>
</a:theme>
</file>

<file path=ppt/theme/theme4.xml><?xml version="1.0" encoding="utf-8"?>
<a:theme xmlns:a="http://schemas.openxmlformats.org/drawingml/2006/main" name="TRF landscape ppt">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A144F959-DC1F-4B16-B713-62775F4711AC}"/>
    </a:ext>
  </a:extLst>
</a:theme>
</file>

<file path=ppt/theme/theme5.xml><?xml version="1.0" encoding="utf-8"?>
<a:theme xmlns:a="http://schemas.openxmlformats.org/drawingml/2006/main" name="1_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17581696-D6FB-42A6-A62D-03BD59F11A83}"/>
    </a:ext>
  </a:extLst>
</a:theme>
</file>

<file path=ppt/theme/theme6.xml><?xml version="1.0" encoding="utf-8"?>
<a:theme xmlns:a="http://schemas.openxmlformats.org/drawingml/2006/main" name="1_Content Slides (gray)">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BA09EF3B-8D8A-4A6A-9DD8-C9ED3DB89C8F}" vid="{8236EB80-E10E-43AC-96D1-174F0A025417}"/>
    </a:ext>
  </a:extLst>
</a:theme>
</file>

<file path=ppt/theme/theme7.xml><?xml version="1.0" encoding="utf-8"?>
<a:theme xmlns:a="http://schemas.openxmlformats.org/drawingml/2006/main" name="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298654F1-6943-4EC4-B68C-97FC418C7CE9}" vid="{26A7F21A-2AB0-40B5-879B-2B89AD67B057}"/>
    </a:ext>
  </a:extLst>
</a:theme>
</file>

<file path=ppt/theme/theme8.xml><?xml version="1.0" encoding="utf-8"?>
<a:theme xmlns:a="http://schemas.openxmlformats.org/drawingml/2006/main" name="1_TRF landscape ppt">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298654F1-6943-4EC4-B68C-97FC418C7CE9}" vid="{2AB429C0-C652-4487-B873-93E209D757CE}"/>
    </a:ext>
  </a:extLst>
</a:theme>
</file>

<file path=ppt/theme/theme9.xml><?xml version="1.0" encoding="utf-8"?>
<a:theme xmlns:a="http://schemas.openxmlformats.org/drawingml/2006/main" name="5_Content Slides (red)">
  <a:themeElements>
    <a:clrScheme name="Reinvestment Fund">
      <a:dk1>
        <a:srgbClr val="565759"/>
      </a:dk1>
      <a:lt1>
        <a:sysClr val="window" lastClr="FFFFFF"/>
      </a:lt1>
      <a:dk2>
        <a:srgbClr val="5F5F5F"/>
      </a:dk2>
      <a:lt2>
        <a:srgbClr val="D8D8D8"/>
      </a:lt2>
      <a:accent1>
        <a:srgbClr val="F59825"/>
      </a:accent1>
      <a:accent2>
        <a:srgbClr val="EF3E2D"/>
      </a:accent2>
      <a:accent3>
        <a:srgbClr val="005198"/>
      </a:accent3>
      <a:accent4>
        <a:srgbClr val="4F3177"/>
      </a:accent4>
      <a:accent5>
        <a:srgbClr val="267939"/>
      </a:accent5>
      <a:accent6>
        <a:srgbClr val="565759"/>
      </a:accent6>
      <a:hlink>
        <a:srgbClr val="F57E25"/>
      </a:hlink>
      <a:folHlink>
        <a:srgbClr val="5657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298654F1-6943-4EC4-B68C-97FC418C7CE9}" vid="{26A7F21A-2AB0-40B5-879B-2B89AD67B057}"/>
    </a:ext>
  </a:extLst>
</a:theme>
</file>

<file path=docProps/app.xml><?xml version="1.0" encoding="utf-8"?>
<Properties xmlns="http://schemas.openxmlformats.org/officeDocument/2006/extended-properties" xmlns:vt="http://schemas.openxmlformats.org/officeDocument/2006/docPropsVTypes">
  <Template>MVA PP Template</Template>
  <TotalTime>37372</TotalTime>
  <Words>2024</Words>
  <Application>Microsoft Office PowerPoint</Application>
  <PresentationFormat>On-screen Show (4:3)</PresentationFormat>
  <Paragraphs>269</Paragraphs>
  <Slides>27</Slides>
  <Notes>11</Notes>
  <HiddenSlides>0</HiddenSlides>
  <MMClips>0</MMClips>
  <ScaleCrop>false</ScaleCrop>
  <HeadingPairs>
    <vt:vector size="6" baseType="variant">
      <vt:variant>
        <vt:lpstr>Fonts Used</vt:lpstr>
      </vt:variant>
      <vt:variant>
        <vt:i4>12</vt:i4>
      </vt:variant>
      <vt:variant>
        <vt:lpstr>Theme</vt:lpstr>
      </vt:variant>
      <vt:variant>
        <vt:i4>16</vt:i4>
      </vt:variant>
      <vt:variant>
        <vt:lpstr>Slide Titles</vt:lpstr>
      </vt:variant>
      <vt:variant>
        <vt:i4>27</vt:i4>
      </vt:variant>
    </vt:vector>
  </HeadingPairs>
  <TitlesOfParts>
    <vt:vector size="55" baseType="lpstr">
      <vt:lpstr>Aptos</vt:lpstr>
      <vt:lpstr>Arial</vt:lpstr>
      <vt:lpstr>Calibri</vt:lpstr>
      <vt:lpstr>Calibri Light</vt:lpstr>
      <vt:lpstr>DA_FuturaPT Book</vt:lpstr>
      <vt:lpstr>Financier Display Semibold</vt:lpstr>
      <vt:lpstr>GT America</vt:lpstr>
      <vt:lpstr>GT America Regular</vt:lpstr>
      <vt:lpstr>Instrument Sans</vt:lpstr>
      <vt:lpstr>Open Sans</vt:lpstr>
      <vt:lpstr>Times New Roman</vt:lpstr>
      <vt:lpstr>Wingdings</vt:lpstr>
      <vt:lpstr>MVA PP Template</vt:lpstr>
      <vt:lpstr>Content Slides (red)</vt:lpstr>
      <vt:lpstr>Content Slides (gray)</vt:lpstr>
      <vt:lpstr>TRF landscape ppt</vt:lpstr>
      <vt:lpstr>1_Content Slides (red)</vt:lpstr>
      <vt:lpstr>1_Content Slides (gray)</vt:lpstr>
      <vt:lpstr>Content Slides (red)</vt:lpstr>
      <vt:lpstr>1_TRF landscape ppt</vt:lpstr>
      <vt:lpstr>5_Content Slides (red)</vt:lpstr>
      <vt:lpstr>7_Content Slides (red)</vt:lpstr>
      <vt:lpstr>TRF landscape ppt v2</vt:lpstr>
      <vt:lpstr>2_Content Slides (red)</vt:lpstr>
      <vt:lpstr>Office Theme</vt:lpstr>
      <vt:lpstr>Retrospect</vt:lpstr>
      <vt:lpstr>2_MA-Economics-2024</vt:lpstr>
      <vt:lpstr>2_Data-Charts-2024</vt:lpstr>
      <vt:lpstr>PowerPoint Presentation</vt:lpstr>
      <vt:lpstr>PowerPoint Presentation</vt:lpstr>
      <vt:lpstr>PowerPoint Presentation</vt:lpstr>
      <vt:lpstr>PowerPoint Presentation</vt:lpstr>
      <vt:lpstr>Reasons for Census Tract Level Analysis</vt:lpstr>
      <vt:lpstr>Overall Findings</vt:lpstr>
      <vt:lpstr>Pinpointing Development Oppo - Highest need for rental units - Median rent between $1,000 to $1,500 - Available tax incentives, like NMTC or Opportunity Zones</vt:lpstr>
      <vt:lpstr>Measuring Housing Shortages In Cities</vt:lpstr>
      <vt:lpstr>Measuring Housing Shortages In Cities (continued)</vt:lpstr>
      <vt:lpstr>Measuring Housing Shortages In Cities (continued)</vt:lpstr>
      <vt:lpstr>While most places have significant shortages for renters, several places are now oversupplied – at least for some segments of the market</vt:lpstr>
      <vt:lpstr>Pittsburgh: The owner market is largely consistent with the equilibrium level; large areas of the city though are modestly short of rental units</vt:lpstr>
      <vt:lpstr>Boston: The owner market is largely consistent with the equilibrium level; much of the city though is modestly short of rental units while others are oversupplied</vt:lpstr>
      <vt:lpstr>Detroit: Detroit’s shortages are substantial both in the owner and renter market.</vt:lpstr>
      <vt:lpstr>Philadelphia: The gap in the owner stock is modest through most of the city – and in short areas, the shortages increased modestly since the last estimates.</vt:lpstr>
      <vt:lpstr>Philadelphia: Rental shortages are found throughout the city; oversupplied areas are largely in Philadelphia’s “hot markets”. </vt:lpstr>
      <vt:lpstr>The benefit of gaps at the Census tract level: Apportioning the Gaps To the Typical Household Income In Each Census Tract</vt:lpstr>
      <vt:lpstr>Many of the City’s housing tools are universally available, but some are more appropriate in certain markets. </vt:lpstr>
      <vt:lpstr>Contact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Access the Data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Janine Simmons</dc:creator>
  <cp:lastModifiedBy>Maggie McCullough</cp:lastModifiedBy>
  <cp:revision>269</cp:revision>
  <cp:lastPrinted>2023-01-17T19:25:27Z</cp:lastPrinted>
  <dcterms:created xsi:type="dcterms:W3CDTF">2019-04-03T13:48:53Z</dcterms:created>
  <dcterms:modified xsi:type="dcterms:W3CDTF">2026-07-28T17:23:02Z</dcterms:modified>
</cp:coreProperties>
</file>